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4"/>
    <p:sldMasterId id="2147484379" r:id="rId5"/>
    <p:sldMasterId id="2147484389" r:id="rId6"/>
  </p:sldMasterIdLst>
  <p:notesMasterIdLst>
    <p:notesMasterId r:id="rId17"/>
  </p:notesMasterIdLst>
  <p:handoutMasterIdLst>
    <p:handoutMasterId r:id="rId18"/>
  </p:handoutMasterIdLst>
  <p:sldIdLst>
    <p:sldId id="1128" r:id="rId7"/>
    <p:sldId id="1143" r:id="rId8"/>
    <p:sldId id="1152" r:id="rId9"/>
    <p:sldId id="1154" r:id="rId10"/>
    <p:sldId id="1153" r:id="rId11"/>
    <p:sldId id="1151" r:id="rId12"/>
    <p:sldId id="1145" r:id="rId13"/>
    <p:sldId id="1150" r:id="rId14"/>
    <p:sldId id="1132" r:id="rId15"/>
    <p:sldId id="1042" r:id="rId1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76B4"/>
    <a:srgbClr val="2C5D98"/>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4" autoAdjust="0"/>
    <p:restoredTop sz="95405" autoAdjust="0"/>
  </p:normalViewPr>
  <p:slideViewPr>
    <p:cSldViewPr>
      <p:cViewPr varScale="1">
        <p:scale>
          <a:sx n="74" d="100"/>
          <a:sy n="74" d="100"/>
        </p:scale>
        <p:origin x="948" y="54"/>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86"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1/24/2020</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1/24/2020</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202558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1621913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2662488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3695538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7</a:t>
            </a:fld>
            <a:endParaRPr lang="en-US" dirty="0"/>
          </a:p>
        </p:txBody>
      </p:sp>
    </p:spTree>
    <p:extLst>
      <p:ext uri="{BB962C8B-B14F-4D97-AF65-F5344CB8AC3E}">
        <p14:creationId xmlns:p14="http://schemas.microsoft.com/office/powerpoint/2010/main" val="1665115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8</a:t>
            </a:fld>
            <a:endParaRPr lang="en-US" dirty="0"/>
          </a:p>
        </p:txBody>
      </p:sp>
    </p:spTree>
    <p:extLst>
      <p:ext uri="{BB962C8B-B14F-4D97-AF65-F5344CB8AC3E}">
        <p14:creationId xmlns:p14="http://schemas.microsoft.com/office/powerpoint/2010/main" val="1270775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9</a:t>
            </a:fld>
            <a:endParaRPr lang="en-US" dirty="0"/>
          </a:p>
        </p:txBody>
      </p:sp>
    </p:spTree>
    <p:extLst>
      <p:ext uri="{BB962C8B-B14F-4D97-AF65-F5344CB8AC3E}">
        <p14:creationId xmlns:p14="http://schemas.microsoft.com/office/powerpoint/2010/main" val="2066894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200329"/>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Supplier Invoice </a:t>
            </a:r>
            <a:r>
              <a:rPr lang="en-US" sz="3600" smtClean="0">
                <a:solidFill>
                  <a:prstClr val="white"/>
                </a:solidFill>
                <a:latin typeface="Calibri"/>
                <a:ea typeface="+mj-ea"/>
                <a:cs typeface="+mj-cs"/>
              </a:rPr>
              <a:t>Requests.</a:t>
            </a:r>
            <a:endParaRPr lang="en-US" sz="3600" dirty="0" smtClean="0">
              <a:solidFill>
                <a:prstClr val="white"/>
              </a:solidFill>
              <a:latin typeface="Calibri"/>
              <a:ea typeface="+mj-ea"/>
              <a:cs typeface="+mj-cs"/>
            </a:endParaRPr>
          </a:p>
        </p:txBody>
      </p:sp>
      <p:sp>
        <p:nvSpPr>
          <p:cNvPr id="2" name="TextBox 1"/>
          <p:cNvSpPr txBox="1"/>
          <p:nvPr/>
        </p:nvSpPr>
        <p:spPr bwMode="auto">
          <a:xfrm>
            <a:off x="7162800" y="6315376"/>
            <a:ext cx="1752600" cy="369332"/>
          </a:xfrm>
          <a:prstGeom prst="rect">
            <a:avLst/>
          </a:prstGeom>
          <a:solidFill>
            <a:schemeClr val="accent5">
              <a:lumMod val="75000"/>
            </a:schemeClr>
          </a:solidFill>
          <a:ln w="12700">
            <a:noFill/>
            <a:miter lim="800000"/>
            <a:headEnd/>
            <a:tailEnd/>
          </a:ln>
        </p:spPr>
        <p:txBody>
          <a:bodyPr wrap="square" rtlCol="0" anchor="ctr">
            <a:spAutoFit/>
          </a:bodyPr>
          <a:lstStyle/>
          <a:p>
            <a:r>
              <a:rPr lang="en-US" dirty="0" smtClean="0">
                <a:solidFill>
                  <a:srgbClr val="FFFF00"/>
                </a:solidFill>
                <a:latin typeface="+mn-lt"/>
              </a:rPr>
              <a:t>Revised 01/2020</a:t>
            </a:r>
            <a:endParaRPr lang="en-US" dirty="0" smtClean="0">
              <a:solidFill>
                <a:srgbClr val="FFFF00"/>
              </a:solidFill>
              <a:latin typeface="+mn-lt"/>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10</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0580" y="381000"/>
            <a:ext cx="8177464" cy="1143000"/>
          </a:xfrm>
        </p:spPr>
        <p:txBody>
          <a:bodyPr>
            <a:normAutofit/>
          </a:bodyPr>
          <a:lstStyle/>
          <a:p>
            <a:pPr algn="l"/>
            <a:r>
              <a:rPr lang="en-US" sz="2800" dirty="0" smtClean="0">
                <a:latin typeface="Arial Rounded MT Bold" panose="020F0704030504030204" pitchFamily="34" charset="0"/>
                <a:cs typeface="Arial" panose="020B0604020202020204" pitchFamily="34" charset="0"/>
              </a:rPr>
              <a:t>Tips and Tricks – </a:t>
            </a:r>
            <a:r>
              <a:rPr lang="en-US" sz="2800" b="1" dirty="0" smtClean="0"/>
              <a:t>Supplier Invoice Requests (SIRs)</a:t>
            </a:r>
            <a:r>
              <a:rPr lang="en-US" sz="2800" dirty="0"/>
              <a:t/>
            </a:r>
            <a:br>
              <a:rPr lang="en-US" sz="2800" dirty="0"/>
            </a:br>
            <a:endParaRPr lang="en-US" sz="2800" dirty="0">
              <a:latin typeface="Arial Rounded MT Bold" panose="020F0704030504030204" pitchFamily="34" charset="0"/>
              <a:cs typeface="Arial" panose="020B0604020202020204" pitchFamily="34" charset="0"/>
            </a:endParaRPr>
          </a:p>
        </p:txBody>
      </p:sp>
      <p:sp>
        <p:nvSpPr>
          <p:cNvPr id="3" name="Content Placeholder 2"/>
          <p:cNvSpPr>
            <a:spLocks noGrp="1"/>
          </p:cNvSpPr>
          <p:nvPr>
            <p:ph idx="4294967295"/>
          </p:nvPr>
        </p:nvSpPr>
        <p:spPr>
          <a:xfrm>
            <a:off x="391425" y="1066800"/>
            <a:ext cx="8015217" cy="4789208"/>
          </a:xfrm>
        </p:spPr>
        <p:txBody>
          <a:bodyPr>
            <a:noAutofit/>
          </a:bodyPr>
          <a:lstStyle/>
          <a:p>
            <a:pPr lvl="1" fontAlgn="ctr"/>
            <a:endParaRPr lang="en-US" sz="1400" dirty="0" smtClean="0"/>
          </a:p>
          <a:p>
            <a:pPr lvl="1" fontAlgn="ctr"/>
            <a:r>
              <a:rPr lang="en-US" sz="1800" dirty="0" smtClean="0"/>
              <a:t>It </a:t>
            </a:r>
            <a:r>
              <a:rPr lang="en-US" sz="1800" dirty="0"/>
              <a:t>is best practice to search for an invoice/payment prior to creating a Supplier Invoice Request to prevent duplicate </a:t>
            </a:r>
            <a:r>
              <a:rPr lang="en-US" sz="1800" dirty="0" smtClean="0"/>
              <a:t>payment</a:t>
            </a:r>
          </a:p>
          <a:p>
            <a:pPr lvl="1" fontAlgn="ctr"/>
            <a:endParaRPr lang="en-US" sz="1800" dirty="0" smtClean="0"/>
          </a:p>
          <a:p>
            <a:pPr lvl="2" fontAlgn="ctr"/>
            <a:r>
              <a:rPr lang="en-US" sz="1400" dirty="0" smtClean="0"/>
              <a:t>Find </a:t>
            </a:r>
            <a:r>
              <a:rPr lang="en-US" sz="1400" dirty="0"/>
              <a:t>Supplier Invoice Lines (NCL) URF0992 </a:t>
            </a:r>
            <a:endParaRPr lang="en-US" sz="1400" dirty="0" smtClean="0"/>
          </a:p>
          <a:p>
            <a:pPr lvl="2" fontAlgn="ctr"/>
            <a:r>
              <a:rPr lang="en-US" sz="1400" dirty="0" smtClean="0"/>
              <a:t>Find </a:t>
            </a:r>
            <a:r>
              <a:rPr lang="en-US" sz="1400" dirty="0"/>
              <a:t>Supplier Invoice Requests </a:t>
            </a:r>
            <a:r>
              <a:rPr lang="en-US" sz="1400" b="1" dirty="0" smtClean="0"/>
              <a:t> </a:t>
            </a:r>
          </a:p>
          <a:p>
            <a:pPr lvl="1" fontAlgn="ctr"/>
            <a:endParaRPr lang="en-US" sz="1800" b="1" dirty="0"/>
          </a:p>
          <a:p>
            <a:pPr lvl="1" fontAlgn="ctr"/>
            <a:r>
              <a:rPr lang="en-US" sz="1800" dirty="0"/>
              <a:t>Internal Memo – enter the business purpose for the request. Can also be used to enter tracking information for your department’s internal reporting (e.g. 4th digit of the </a:t>
            </a:r>
            <a:r>
              <a:rPr lang="en-US" sz="1800" dirty="0" err="1"/>
              <a:t>subcode</a:t>
            </a:r>
            <a:r>
              <a:rPr lang="en-US" sz="1800" dirty="0"/>
              <a:t>) </a:t>
            </a:r>
            <a:endParaRPr lang="en-US" sz="1800" dirty="0" smtClean="0"/>
          </a:p>
          <a:p>
            <a:pPr lvl="1" fontAlgn="ctr"/>
            <a:endParaRPr lang="en-US" sz="1800" dirty="0"/>
          </a:p>
          <a:p>
            <a:pPr lvl="1" fontAlgn="ctr"/>
            <a:r>
              <a:rPr lang="en-US" sz="1800" dirty="0" smtClean="0"/>
              <a:t>Attachments </a:t>
            </a:r>
            <a:r>
              <a:rPr lang="en-US" sz="1800" dirty="0" smtClean="0"/>
              <a:t>are almost always required.  The only exception is for study participation payments when a W9 is not </a:t>
            </a:r>
            <a:r>
              <a:rPr lang="en-US" sz="1800" dirty="0"/>
              <a:t>required. </a:t>
            </a:r>
            <a:endParaRPr lang="en-US" sz="1800" dirty="0" smtClean="0"/>
          </a:p>
          <a:p>
            <a:pPr lvl="1" fontAlgn="ctr"/>
            <a:endParaRPr lang="en-US" sz="1800" dirty="0"/>
          </a:p>
          <a:p>
            <a:pPr lvl="1" fontAlgn="ctr"/>
            <a:r>
              <a:rPr lang="en-US" sz="1800" dirty="0" smtClean="0"/>
              <a:t>Before </a:t>
            </a:r>
            <a:r>
              <a:rPr lang="en-US" sz="1800" dirty="0"/>
              <a:t>initiating the Supplier Invoice Request, be sure you are familiar with Acceptable Usage. </a:t>
            </a:r>
          </a:p>
          <a:p>
            <a:pPr lvl="1" fontAlgn="ctr"/>
            <a:endParaRPr lang="en-US" sz="1800" dirty="0"/>
          </a:p>
          <a:p>
            <a:pPr lvl="1" fontAlgn="ctr"/>
            <a:endParaRPr lang="en-US" sz="1800" dirty="0"/>
          </a:p>
        </p:txBody>
      </p:sp>
      <p:sp>
        <p:nvSpPr>
          <p:cNvPr id="4" name="Line 9"/>
          <p:cNvSpPr>
            <a:spLocks noChangeShapeType="1"/>
          </p:cNvSpPr>
          <p:nvPr/>
        </p:nvSpPr>
        <p:spPr bwMode="auto">
          <a:xfrm>
            <a:off x="57691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0580" y="381000"/>
            <a:ext cx="8177464" cy="1143000"/>
          </a:xfrm>
        </p:spPr>
        <p:txBody>
          <a:bodyPr>
            <a:normAutofit/>
          </a:bodyPr>
          <a:lstStyle/>
          <a:p>
            <a:pPr algn="l"/>
            <a:r>
              <a:rPr lang="en-US" sz="2800" dirty="0" smtClean="0">
                <a:latin typeface="Arial Rounded MT Bold" panose="020F0704030504030204" pitchFamily="34" charset="0"/>
                <a:cs typeface="Arial" panose="020B0604020202020204" pitchFamily="34" charset="0"/>
              </a:rPr>
              <a:t>Tips and Tricks – </a:t>
            </a:r>
            <a:r>
              <a:rPr lang="en-US" sz="2800" b="1" dirty="0" smtClean="0"/>
              <a:t>Supplier Invoice Requests (SIRs)</a:t>
            </a:r>
            <a:r>
              <a:rPr lang="en-US" sz="2800" dirty="0"/>
              <a:t/>
            </a:r>
            <a:br>
              <a:rPr lang="en-US" sz="2800" dirty="0"/>
            </a:br>
            <a:endParaRPr lang="en-US" sz="2800" dirty="0">
              <a:latin typeface="Arial Rounded MT Bold" panose="020F0704030504030204" pitchFamily="34" charset="0"/>
              <a:cs typeface="Arial" panose="020B0604020202020204" pitchFamily="34" charset="0"/>
            </a:endParaRPr>
          </a:p>
        </p:txBody>
      </p:sp>
      <p:sp>
        <p:nvSpPr>
          <p:cNvPr id="3" name="Content Placeholder 2"/>
          <p:cNvSpPr>
            <a:spLocks noGrp="1"/>
          </p:cNvSpPr>
          <p:nvPr>
            <p:ph idx="4294967295"/>
          </p:nvPr>
        </p:nvSpPr>
        <p:spPr>
          <a:xfrm>
            <a:off x="391425" y="1066800"/>
            <a:ext cx="8015217" cy="4789208"/>
          </a:xfrm>
        </p:spPr>
        <p:txBody>
          <a:bodyPr>
            <a:noAutofit/>
          </a:bodyPr>
          <a:lstStyle/>
          <a:p>
            <a:pPr lvl="1" fontAlgn="ctr"/>
            <a:endParaRPr lang="en-US" sz="1400" dirty="0" smtClean="0"/>
          </a:p>
          <a:p>
            <a:pPr marL="457200" lvl="1" indent="0" fontAlgn="ctr">
              <a:buNone/>
            </a:pPr>
            <a:endParaRPr lang="en-US" sz="1400" dirty="0" smtClean="0"/>
          </a:p>
          <a:p>
            <a:pPr marL="457200" lvl="1" indent="0" fontAlgn="ctr">
              <a:buNone/>
            </a:pPr>
            <a:endParaRPr lang="en-US" sz="1400" dirty="0"/>
          </a:p>
          <a:p>
            <a:pPr marL="457200" lvl="1" indent="0" fontAlgn="ctr">
              <a:buNone/>
            </a:pPr>
            <a:endParaRPr lang="en-US" sz="1400" dirty="0" smtClean="0"/>
          </a:p>
          <a:p>
            <a:pPr marL="457200" lvl="1" indent="0" fontAlgn="ctr">
              <a:buNone/>
            </a:pPr>
            <a:endParaRPr lang="en-US" sz="1400" dirty="0"/>
          </a:p>
        </p:txBody>
      </p:sp>
      <p:sp>
        <p:nvSpPr>
          <p:cNvPr id="4" name="Line 9"/>
          <p:cNvSpPr>
            <a:spLocks noChangeShapeType="1"/>
          </p:cNvSpPr>
          <p:nvPr/>
        </p:nvSpPr>
        <p:spPr bwMode="auto">
          <a:xfrm>
            <a:off x="57691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5" name="TextBox 4"/>
          <p:cNvSpPr txBox="1"/>
          <p:nvPr/>
        </p:nvSpPr>
        <p:spPr>
          <a:xfrm>
            <a:off x="481060" y="1219200"/>
            <a:ext cx="8382000" cy="3508653"/>
          </a:xfrm>
          <a:prstGeom prst="rect">
            <a:avLst/>
          </a:prstGeom>
          <a:noFill/>
        </p:spPr>
        <p:txBody>
          <a:bodyPr wrap="square" rtlCol="0">
            <a:spAutoFit/>
          </a:bodyPr>
          <a:lstStyle/>
          <a:p>
            <a:r>
              <a:rPr lang="en-US" sz="2400" b="1" dirty="0" smtClean="0">
                <a:latin typeface="Calibri" panose="020F0502020204030204" pitchFamily="34" charset="0"/>
                <a:cs typeface="Calibri" panose="020F0502020204030204" pitchFamily="34" charset="0"/>
              </a:rPr>
              <a:t>Employee Acceptable Use</a:t>
            </a:r>
          </a:p>
          <a:p>
            <a:endParaRPr lang="en-US" dirty="0">
              <a:latin typeface="Calibri" panose="020F0502020204030204" pitchFamily="34" charset="0"/>
              <a:cs typeface="Calibri" panose="020F0502020204030204" pitchFamily="34" charset="0"/>
            </a:endParaRPr>
          </a:p>
          <a:p>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Employees can only receive a limited list of payments via the Supplier Invoice Request (SIR):</a:t>
            </a:r>
          </a:p>
          <a:p>
            <a:endParaRPr lang="en-US"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Royalty Payments</a:t>
            </a: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*Study subject payments</a:t>
            </a:r>
          </a:p>
          <a:p>
            <a:pPr marL="742950" lvl="1" indent="-285750">
              <a:buFont typeface="Arial" panose="020B0604020202020204" pitchFamily="34" charset="0"/>
              <a:buChar char="•"/>
            </a:pPr>
            <a:r>
              <a:rPr lang="en-US" dirty="0" smtClean="0">
                <a:latin typeface="Calibri" panose="020F0502020204030204" pitchFamily="34" charset="0"/>
                <a:cs typeface="Calibri" panose="020F0502020204030204" pitchFamily="34" charset="0"/>
              </a:rPr>
              <a:t>Performance fees</a:t>
            </a:r>
          </a:p>
          <a:p>
            <a:pPr lvl="1"/>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*Departments can chose to do study participant payments as SIRs or F4s (See Acceptable Use – on F4s slide)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5205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0580" y="381000"/>
            <a:ext cx="8177464" cy="1143000"/>
          </a:xfrm>
        </p:spPr>
        <p:txBody>
          <a:bodyPr>
            <a:normAutofit/>
          </a:bodyPr>
          <a:lstStyle/>
          <a:p>
            <a:pPr algn="l"/>
            <a:r>
              <a:rPr lang="en-US" sz="2800" dirty="0" smtClean="0">
                <a:latin typeface="Arial Rounded MT Bold" panose="020F0704030504030204" pitchFamily="34" charset="0"/>
                <a:cs typeface="Arial" panose="020B0604020202020204" pitchFamily="34" charset="0"/>
              </a:rPr>
              <a:t>Tips and Tricks – </a:t>
            </a:r>
            <a:r>
              <a:rPr lang="en-US" sz="2800" b="1" dirty="0" smtClean="0"/>
              <a:t>Supplier Invoice Requests (SIRs)</a:t>
            </a:r>
            <a:r>
              <a:rPr lang="en-US" sz="2800" dirty="0"/>
              <a:t/>
            </a:r>
            <a:br>
              <a:rPr lang="en-US" sz="2800" dirty="0"/>
            </a:br>
            <a:endParaRPr lang="en-US" sz="2800" dirty="0">
              <a:latin typeface="Arial Rounded MT Bold" panose="020F0704030504030204" pitchFamily="34" charset="0"/>
              <a:cs typeface="Arial" panose="020B0604020202020204" pitchFamily="34" charset="0"/>
            </a:endParaRPr>
          </a:p>
        </p:txBody>
      </p:sp>
      <p:sp>
        <p:nvSpPr>
          <p:cNvPr id="3" name="Content Placeholder 2"/>
          <p:cNvSpPr>
            <a:spLocks noGrp="1"/>
          </p:cNvSpPr>
          <p:nvPr>
            <p:ph idx="4294967295"/>
          </p:nvPr>
        </p:nvSpPr>
        <p:spPr>
          <a:xfrm>
            <a:off x="391425" y="1066800"/>
            <a:ext cx="8015217" cy="4789208"/>
          </a:xfrm>
        </p:spPr>
        <p:txBody>
          <a:bodyPr>
            <a:noAutofit/>
          </a:bodyPr>
          <a:lstStyle/>
          <a:p>
            <a:pPr lvl="1" fontAlgn="ctr"/>
            <a:endParaRPr lang="en-US" sz="1400" dirty="0" smtClean="0"/>
          </a:p>
          <a:p>
            <a:pPr marL="457200" lvl="1" indent="0" fontAlgn="ctr">
              <a:buNone/>
            </a:pPr>
            <a:endParaRPr lang="en-US" sz="1400" dirty="0" smtClean="0"/>
          </a:p>
          <a:p>
            <a:pPr marL="457200" lvl="1" indent="0" fontAlgn="ctr">
              <a:buNone/>
            </a:pPr>
            <a:endParaRPr lang="en-US" sz="1400" dirty="0"/>
          </a:p>
          <a:p>
            <a:pPr marL="457200" lvl="1" indent="0" fontAlgn="ctr">
              <a:buNone/>
            </a:pPr>
            <a:endParaRPr lang="en-US" sz="1400" dirty="0" smtClean="0"/>
          </a:p>
          <a:p>
            <a:pPr marL="457200" lvl="1" indent="0" fontAlgn="ctr">
              <a:buNone/>
            </a:pPr>
            <a:endParaRPr lang="en-US" sz="1400" dirty="0"/>
          </a:p>
        </p:txBody>
      </p:sp>
      <p:sp>
        <p:nvSpPr>
          <p:cNvPr id="4" name="Line 9"/>
          <p:cNvSpPr>
            <a:spLocks noChangeShapeType="1"/>
          </p:cNvSpPr>
          <p:nvPr/>
        </p:nvSpPr>
        <p:spPr bwMode="auto">
          <a:xfrm>
            <a:off x="57691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6" name="Picture 5"/>
          <p:cNvPicPr>
            <a:picLocks noChangeAspect="1"/>
          </p:cNvPicPr>
          <p:nvPr/>
        </p:nvPicPr>
        <p:blipFill>
          <a:blip r:embed="rId3"/>
          <a:stretch>
            <a:fillRect/>
          </a:stretch>
        </p:blipFill>
        <p:spPr>
          <a:xfrm>
            <a:off x="838200" y="1295401"/>
            <a:ext cx="7468311" cy="4876800"/>
          </a:xfrm>
          <a:prstGeom prst="rect">
            <a:avLst/>
          </a:prstGeom>
        </p:spPr>
      </p:pic>
    </p:spTree>
    <p:extLst>
      <p:ext uri="{BB962C8B-B14F-4D97-AF65-F5344CB8AC3E}">
        <p14:creationId xmlns:p14="http://schemas.microsoft.com/office/powerpoint/2010/main" val="2376896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0580" y="381000"/>
            <a:ext cx="8177464" cy="1143000"/>
          </a:xfrm>
        </p:spPr>
        <p:txBody>
          <a:bodyPr>
            <a:normAutofit/>
          </a:bodyPr>
          <a:lstStyle/>
          <a:p>
            <a:pPr algn="l"/>
            <a:r>
              <a:rPr lang="en-US" sz="2800" dirty="0" smtClean="0">
                <a:latin typeface="Arial Rounded MT Bold" panose="020F0704030504030204" pitchFamily="34" charset="0"/>
                <a:cs typeface="Arial" panose="020B0604020202020204" pitchFamily="34" charset="0"/>
              </a:rPr>
              <a:t>Tips and Tricks – </a:t>
            </a:r>
            <a:r>
              <a:rPr lang="en-US" sz="2800" b="1" dirty="0" smtClean="0"/>
              <a:t>Supplier Invoice Requests (SIRs)</a:t>
            </a:r>
            <a:r>
              <a:rPr lang="en-US" sz="2800" dirty="0"/>
              <a:t/>
            </a:r>
            <a:br>
              <a:rPr lang="en-US" sz="2800" dirty="0"/>
            </a:br>
            <a:endParaRPr lang="en-US" sz="2800" dirty="0">
              <a:latin typeface="Arial Rounded MT Bold" panose="020F0704030504030204" pitchFamily="34" charset="0"/>
              <a:cs typeface="Arial" panose="020B0604020202020204" pitchFamily="34" charset="0"/>
            </a:endParaRPr>
          </a:p>
        </p:txBody>
      </p:sp>
      <p:sp>
        <p:nvSpPr>
          <p:cNvPr id="3" name="Content Placeholder 2"/>
          <p:cNvSpPr>
            <a:spLocks noGrp="1"/>
          </p:cNvSpPr>
          <p:nvPr>
            <p:ph idx="4294967295"/>
          </p:nvPr>
        </p:nvSpPr>
        <p:spPr>
          <a:xfrm>
            <a:off x="391425" y="1066800"/>
            <a:ext cx="8015217" cy="4789208"/>
          </a:xfrm>
        </p:spPr>
        <p:txBody>
          <a:bodyPr>
            <a:noAutofit/>
          </a:bodyPr>
          <a:lstStyle/>
          <a:p>
            <a:pPr lvl="1" fontAlgn="ctr"/>
            <a:endParaRPr lang="en-US" sz="1400" dirty="0" smtClean="0"/>
          </a:p>
          <a:p>
            <a:pPr marL="457200" lvl="1" indent="0" fontAlgn="ctr">
              <a:buNone/>
            </a:pPr>
            <a:endParaRPr lang="en-US" sz="1400" dirty="0" smtClean="0"/>
          </a:p>
          <a:p>
            <a:pPr marL="457200" lvl="1" indent="0" fontAlgn="ctr">
              <a:buNone/>
            </a:pPr>
            <a:endParaRPr lang="en-US" sz="1400" dirty="0"/>
          </a:p>
          <a:p>
            <a:pPr marL="457200" lvl="1" indent="0" fontAlgn="ctr">
              <a:buNone/>
            </a:pPr>
            <a:endParaRPr lang="en-US" sz="1400" dirty="0" smtClean="0"/>
          </a:p>
          <a:p>
            <a:pPr marL="457200" lvl="1" indent="0" fontAlgn="ctr">
              <a:buNone/>
            </a:pPr>
            <a:endParaRPr lang="en-US" sz="1400" dirty="0"/>
          </a:p>
        </p:txBody>
      </p:sp>
      <p:sp>
        <p:nvSpPr>
          <p:cNvPr id="4" name="Line 9"/>
          <p:cNvSpPr>
            <a:spLocks noChangeShapeType="1"/>
          </p:cNvSpPr>
          <p:nvPr/>
        </p:nvSpPr>
        <p:spPr bwMode="auto">
          <a:xfrm>
            <a:off x="57691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pic>
        <p:nvPicPr>
          <p:cNvPr id="6" name="Picture 5"/>
          <p:cNvPicPr>
            <a:picLocks noChangeAspect="1"/>
          </p:cNvPicPr>
          <p:nvPr/>
        </p:nvPicPr>
        <p:blipFill>
          <a:blip r:embed="rId3"/>
          <a:stretch>
            <a:fillRect/>
          </a:stretch>
        </p:blipFill>
        <p:spPr>
          <a:xfrm>
            <a:off x="838200" y="1219200"/>
            <a:ext cx="7086600" cy="4800601"/>
          </a:xfrm>
          <a:prstGeom prst="rect">
            <a:avLst/>
          </a:prstGeom>
        </p:spPr>
      </p:pic>
    </p:spTree>
    <p:extLst>
      <p:ext uri="{BB962C8B-B14F-4D97-AF65-F5344CB8AC3E}">
        <p14:creationId xmlns:p14="http://schemas.microsoft.com/office/powerpoint/2010/main" val="1750960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7219"/>
            <a:ext cx="8177464" cy="1447800"/>
          </a:xfrm>
        </p:spPr>
        <p:txBody>
          <a:bodyPr>
            <a:normAutofit fontScale="90000"/>
          </a:bodyPr>
          <a:lstStyle/>
          <a:p>
            <a:pPr algn="l"/>
            <a:r>
              <a:rPr lang="en-US" sz="4000" dirty="0" smtClean="0">
                <a:latin typeface="Arial Rounded MT Bold" panose="020F0704030504030204" pitchFamily="34" charset="0"/>
                <a:cs typeface="Arial" panose="020B0604020202020204" pitchFamily="34" charset="0"/>
              </a:rPr>
              <a:t>Tips and Tricks – </a:t>
            </a:r>
            <a:r>
              <a:rPr lang="en-US" sz="4000" b="1" dirty="0" smtClean="0"/>
              <a:t>Supplier Invoice Requests (SIRs)</a:t>
            </a:r>
            <a:r>
              <a:rPr lang="en-US" sz="4000" dirty="0"/>
              <a:t/>
            </a:r>
            <a:br>
              <a:rPr lang="en-US" sz="4000" dirty="0"/>
            </a:br>
            <a:endParaRPr lang="en-US" sz="4000" dirty="0">
              <a:latin typeface="Arial Rounded MT Bold" panose="020F0704030504030204" pitchFamily="34" charset="0"/>
              <a:cs typeface="Arial" panose="020B0604020202020204" pitchFamily="34" charset="0"/>
            </a:endParaRPr>
          </a:p>
        </p:txBody>
      </p:sp>
      <p:sp>
        <p:nvSpPr>
          <p:cNvPr id="3" name="Content Placeholder 2"/>
          <p:cNvSpPr>
            <a:spLocks noGrp="1"/>
          </p:cNvSpPr>
          <p:nvPr>
            <p:ph idx="4294967295"/>
          </p:nvPr>
        </p:nvSpPr>
        <p:spPr>
          <a:xfrm>
            <a:off x="391425" y="1066800"/>
            <a:ext cx="8015217" cy="4789208"/>
          </a:xfrm>
        </p:spPr>
        <p:txBody>
          <a:bodyPr>
            <a:noAutofit/>
          </a:bodyPr>
          <a:lstStyle/>
          <a:p>
            <a:pPr lvl="1" fontAlgn="ctr"/>
            <a:r>
              <a:rPr lang="en-US" b="1" dirty="0"/>
              <a:t>Be sure to select one of the following Handling Codes when initiating a SIR. Below are the guidelines for selection:</a:t>
            </a:r>
            <a:endParaRPr lang="en-US" dirty="0"/>
          </a:p>
          <a:p>
            <a:pPr lvl="2" fontAlgn="ctr"/>
            <a:r>
              <a:rPr lang="en-US" sz="2000" b="1" dirty="0"/>
              <a:t>Pickup</a:t>
            </a:r>
            <a:r>
              <a:rPr lang="en-US" sz="2000" dirty="0"/>
              <a:t>: Select this if you want to be contacted to pick up the check when it is ready.  Given the inherent urgency of this selection, Rush is implied, but only one special handling fee will be charged.</a:t>
            </a:r>
          </a:p>
          <a:p>
            <a:pPr lvl="2" fontAlgn="ctr"/>
            <a:r>
              <a:rPr lang="en-US" sz="2000" b="1" dirty="0"/>
              <a:t>Mail Back</a:t>
            </a:r>
            <a:r>
              <a:rPr lang="en-US" sz="2000" dirty="0"/>
              <a:t>: Select this if you must have the check returned to a department for distribution.</a:t>
            </a:r>
          </a:p>
          <a:p>
            <a:pPr lvl="2" fontAlgn="ctr"/>
            <a:r>
              <a:rPr lang="en-US" sz="2000" b="1" dirty="0"/>
              <a:t>Enclosure</a:t>
            </a:r>
            <a:r>
              <a:rPr lang="en-US" sz="2000" dirty="0"/>
              <a:t>: Select this if you think the payee will find it beneficial to receive documentation with their check payment so that they better understand what they are receiving the check payment for</a:t>
            </a:r>
            <a:r>
              <a:rPr lang="en-US" sz="2000" dirty="0" smtClean="0"/>
              <a:t>.</a:t>
            </a:r>
            <a:endParaRPr lang="en-US" sz="2000" dirty="0"/>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Tree>
    <p:extLst>
      <p:ext uri="{BB962C8B-B14F-4D97-AF65-F5344CB8AC3E}">
        <p14:creationId xmlns:p14="http://schemas.microsoft.com/office/powerpoint/2010/main" val="1193084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1425" y="1455019"/>
            <a:ext cx="8015217" cy="1440582"/>
          </a:xfrm>
        </p:spPr>
        <p:txBody>
          <a:bodyPr>
            <a:noAutofit/>
          </a:bodyPr>
          <a:lstStyle/>
          <a:p>
            <a:r>
              <a:rPr lang="en-US" sz="2400" dirty="0" smtClean="0"/>
              <a:t>In the </a:t>
            </a:r>
            <a:r>
              <a:rPr lang="en-US" sz="2400" b="1" dirty="0" smtClean="0"/>
              <a:t>Create SIR </a:t>
            </a:r>
            <a:r>
              <a:rPr lang="en-US" sz="2400" dirty="0" smtClean="0"/>
              <a:t>screen, when no </a:t>
            </a:r>
            <a:r>
              <a:rPr lang="en-US" sz="2400" dirty="0"/>
              <a:t>Handling code </a:t>
            </a:r>
            <a:r>
              <a:rPr lang="en-US" sz="2400" dirty="0" smtClean="0"/>
              <a:t>selected, the default payment type will apply.  Example: Default </a:t>
            </a:r>
            <a:r>
              <a:rPr lang="en-US" sz="2400" dirty="0"/>
              <a:t>Payment type of ACH or Check mailed directly to payee.</a:t>
            </a:r>
            <a:endParaRPr lang="en-US" sz="2800" b="1" kern="1200" dirty="0" smtClean="0">
              <a:solidFill>
                <a:srgbClr val="000000"/>
              </a:solidFill>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itle 1"/>
          <p:cNvSpPr txBox="1">
            <a:spLocks/>
          </p:cNvSpPr>
          <p:nvPr/>
        </p:nvSpPr>
        <p:spPr bwMode="auto">
          <a:xfrm>
            <a:off x="433136" y="7219"/>
            <a:ext cx="8177464" cy="1447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a:lstStyle>
          <a:p>
            <a:pPr algn="l"/>
            <a:r>
              <a:rPr lang="en-US" sz="3600" kern="0" dirty="0" smtClean="0">
                <a:latin typeface="Arial Rounded MT Bold" panose="020F0704030504030204" pitchFamily="34" charset="0"/>
                <a:cs typeface="Arial" panose="020B0604020202020204" pitchFamily="34" charset="0"/>
              </a:rPr>
              <a:t>Tips and Tricks – </a:t>
            </a:r>
            <a:r>
              <a:rPr lang="en-US" sz="3600" kern="0" dirty="0" smtClean="0">
                <a:latin typeface="Arial Rounded MT Bold" panose="020F0704030504030204" pitchFamily="34" charset="0"/>
              </a:rPr>
              <a:t>SIRs </a:t>
            </a:r>
            <a:r>
              <a:rPr lang="en-US" sz="1600" b="1" kern="0" dirty="0" smtClean="0">
                <a:latin typeface="Arial Rounded MT Bold" panose="020F0704030504030204" pitchFamily="34" charset="0"/>
              </a:rPr>
              <a:t>cont’d</a:t>
            </a:r>
            <a:endParaRPr lang="en-US" sz="2400" kern="0" dirty="0">
              <a:latin typeface="Arial Rounded MT Bold" panose="020F0704030504030204" pitchFamily="34" charset="0"/>
              <a:cs typeface="Arial" panose="020B0604020202020204" pitchFamily="34" charset="0"/>
            </a:endParaRPr>
          </a:p>
        </p:txBody>
      </p:sp>
      <p:pic>
        <p:nvPicPr>
          <p:cNvPr id="1026" name="Picture 3" descr="Primary Information &#10;Additional Information &#10;Invoice Date &#10;Invoice Received Date &#10;Co mpany &#10;Supplier &#10;Remit-To Connection &#10;Currency &#10;Control Total Amount &#10;Supplier's Invoice Number &#10;06/15/2018 &#10;MM /YYYY &#10;X 010 Central &#10;Administration &#10;X Strathallan A Cn•uble &#10;Tree by Hilton &#10;(empty) &#10;* x USO &#10;1,000 oo &#10;Enter Invoice # Here &#10;Only Endo sure, &#10;Mad Back or &#10;Pick up are &#10;allowed on SIRS &#10;Ship-To Address &#10;Payment Terms &#10;Default Due Date &#10;Reference Type &#10;Handling Code &#10;Invoice Type &#10;Freight Amount &#10;Tax Amount &#10;x University of Rochester SOO &#10;Wilson Blvd Rochester, NY &#10;14627 United States of &#10;07/15/2018 &#10;o_oo &#10;o_oo &#10;or header memo goes her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200400"/>
            <a:ext cx="5856975" cy="2806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417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1425" y="1219200"/>
            <a:ext cx="8548617" cy="1711737"/>
          </a:xfrm>
        </p:spPr>
        <p:txBody>
          <a:bodyPr>
            <a:noAutofit/>
          </a:bodyPr>
          <a:lstStyle/>
          <a:p>
            <a:r>
              <a:rPr lang="en-US" sz="2400" b="1" dirty="0"/>
              <a:t>Remember that your </a:t>
            </a:r>
            <a:r>
              <a:rPr lang="en-US" sz="2400" b="1" dirty="0" smtClean="0"/>
              <a:t>response in the Acceptable Use Questionnaire </a:t>
            </a:r>
            <a:r>
              <a:rPr lang="en-US" sz="2400" b="1" dirty="0"/>
              <a:t>to </a:t>
            </a:r>
            <a:r>
              <a:rPr lang="en-US" sz="2400" b="1" dirty="0" smtClean="0"/>
              <a:t>the </a:t>
            </a:r>
            <a:r>
              <a:rPr lang="en-US" sz="2400" b="1" i="1" dirty="0" smtClean="0"/>
              <a:t>Payment Type is Check Separate/Special </a:t>
            </a:r>
            <a:r>
              <a:rPr lang="en-US" sz="2400" b="1" i="1" dirty="0"/>
              <a:t>H</a:t>
            </a:r>
            <a:r>
              <a:rPr lang="en-US" sz="2400" b="1" i="1" dirty="0" smtClean="0"/>
              <a:t>andling </a:t>
            </a:r>
            <a:r>
              <a:rPr lang="en-US" sz="2400" b="1" dirty="0" smtClean="0"/>
              <a:t>question should </a:t>
            </a:r>
            <a:r>
              <a:rPr lang="en-US" sz="2400" b="1" dirty="0"/>
              <a:t>match the Handling Code selection you </a:t>
            </a:r>
            <a:r>
              <a:rPr lang="en-US" sz="2400" b="1" dirty="0" smtClean="0"/>
              <a:t>selected </a:t>
            </a:r>
            <a:r>
              <a:rPr lang="en-US" sz="2400" b="1" dirty="0"/>
              <a:t>when creating your SIR. </a:t>
            </a:r>
            <a:endParaRPr lang="en-US" sz="2400" b="1" dirty="0" smtClean="0"/>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itle 1"/>
          <p:cNvSpPr txBox="1">
            <a:spLocks/>
          </p:cNvSpPr>
          <p:nvPr/>
        </p:nvSpPr>
        <p:spPr bwMode="auto">
          <a:xfrm>
            <a:off x="433136" y="7219"/>
            <a:ext cx="8177464" cy="1447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a:lstStyle>
          <a:p>
            <a:pPr algn="l"/>
            <a:r>
              <a:rPr lang="en-US" sz="3600" kern="0" dirty="0" smtClean="0">
                <a:latin typeface="Arial Rounded MT Bold" panose="020F0704030504030204" pitchFamily="34" charset="0"/>
                <a:cs typeface="Arial" panose="020B0604020202020204" pitchFamily="34" charset="0"/>
              </a:rPr>
              <a:t>Tips and Tricks – </a:t>
            </a:r>
            <a:r>
              <a:rPr lang="en-US" sz="3600" kern="0" dirty="0" smtClean="0">
                <a:latin typeface="Arial Rounded MT Bold" panose="020F0704030504030204" pitchFamily="34" charset="0"/>
              </a:rPr>
              <a:t>SIRs </a:t>
            </a:r>
            <a:r>
              <a:rPr lang="en-US" sz="1600" b="1" kern="0" dirty="0" smtClean="0">
                <a:latin typeface="Arial Rounded MT Bold" panose="020F0704030504030204" pitchFamily="34" charset="0"/>
              </a:rPr>
              <a:t>cont’d</a:t>
            </a:r>
            <a:endParaRPr lang="en-US" sz="2400" kern="0" dirty="0">
              <a:latin typeface="Arial Rounded MT Bold" panose="020F0704030504030204" pitchFamily="34" charset="0"/>
              <a:cs typeface="Arial" panose="020B0604020202020204" pitchFamily="34" charset="0"/>
            </a:endParaRPr>
          </a:p>
        </p:txBody>
      </p:sp>
      <p:pic>
        <p:nvPicPr>
          <p:cNvPr id="2" name="Picture 1"/>
          <p:cNvPicPr>
            <a:picLocks noChangeAspect="1"/>
          </p:cNvPicPr>
          <p:nvPr/>
        </p:nvPicPr>
        <p:blipFill>
          <a:blip r:embed="rId3"/>
          <a:stretch>
            <a:fillRect/>
          </a:stretch>
        </p:blipFill>
        <p:spPr>
          <a:xfrm>
            <a:off x="271509" y="2930937"/>
            <a:ext cx="3767091" cy="1869663"/>
          </a:xfrm>
          <a:prstGeom prst="rect">
            <a:avLst/>
          </a:prstGeom>
        </p:spPr>
      </p:pic>
      <p:pic>
        <p:nvPicPr>
          <p:cNvPr id="6" name="Picture 5"/>
          <p:cNvPicPr>
            <a:picLocks noChangeAspect="1"/>
          </p:cNvPicPr>
          <p:nvPr/>
        </p:nvPicPr>
        <p:blipFill>
          <a:blip r:embed="rId4"/>
          <a:stretch>
            <a:fillRect/>
          </a:stretch>
        </p:blipFill>
        <p:spPr>
          <a:xfrm>
            <a:off x="2816233" y="3672601"/>
            <a:ext cx="6123809" cy="2266667"/>
          </a:xfrm>
          <a:prstGeom prst="rect">
            <a:avLst/>
          </a:prstGeom>
        </p:spPr>
      </p:pic>
    </p:spTree>
    <p:extLst>
      <p:ext uri="{BB962C8B-B14F-4D97-AF65-F5344CB8AC3E}">
        <p14:creationId xmlns:p14="http://schemas.microsoft.com/office/powerpoint/2010/main" val="1136886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B8A583CCBBB0449CB756971ADAB941" ma:contentTypeVersion="11" ma:contentTypeDescription="Create a new document." ma:contentTypeScope="" ma:versionID="0edfa48cc0e1ee773b4f96f13f2740ef">
  <xsd:schema xmlns:xsd="http://www.w3.org/2001/XMLSchema" xmlns:xs="http://www.w3.org/2001/XMLSchema" xmlns:p="http://schemas.microsoft.com/office/2006/metadata/properties" xmlns:ns3="8ba897e8-8304-4820-a458-16a58458e97f" xmlns:ns4="0739e995-225c-4020-895c-bc9ae73f02f2" targetNamespace="http://schemas.microsoft.com/office/2006/metadata/properties" ma:root="true" ma:fieldsID="26b9004568ac92b8f88dcc55b15b44e3" ns3:_="" ns4:_="">
    <xsd:import namespace="8ba897e8-8304-4820-a458-16a58458e97f"/>
    <xsd:import namespace="0739e995-225c-4020-895c-bc9ae73f02f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897e8-8304-4820-a458-16a58458e97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39e995-225c-4020-895c-bc9ae73f02f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184E16-2B5E-49BA-A463-CE59DA7BC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897e8-8304-4820-a458-16a58458e97f"/>
    <ds:schemaRef ds:uri="0739e995-225c-4020-895c-bc9ae73f02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650506-E0D1-4842-AE4E-075A8982DE02}">
  <ds:schemaRefs>
    <ds:schemaRef ds:uri="http://schemas.microsoft.com/office/2006/metadata/properties"/>
    <ds:schemaRef ds:uri="http://purl.org/dc/terms/"/>
    <ds:schemaRef ds:uri="0739e995-225c-4020-895c-bc9ae73f02f2"/>
    <ds:schemaRef ds:uri="http://schemas.microsoft.com/office/2006/documentManagement/types"/>
    <ds:schemaRef ds:uri="8ba897e8-8304-4820-a458-16a58458e97f"/>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8CE1EC6E-7DEE-40A7-8470-13A775BFD7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58415</TotalTime>
  <Words>346</Words>
  <Application>Microsoft Office PowerPoint</Application>
  <PresentationFormat>On-screen Show (4:3)</PresentationFormat>
  <Paragraphs>57</Paragraphs>
  <Slides>10</Slides>
  <Notes>10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10</vt:i4>
      </vt:variant>
    </vt:vector>
  </HeadingPairs>
  <TitlesOfParts>
    <vt:vector size="19"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Supplier Invoice Requests (SIRs) </vt:lpstr>
      <vt:lpstr>Tips and Tricks – Supplier Invoice Requests (SIRs) </vt:lpstr>
      <vt:lpstr>Tips and Tricks – Supplier Invoice Requests (SIRs) </vt:lpstr>
      <vt:lpstr>Tips and Tricks – Supplier Invoice Requests (SIRs) </vt:lpstr>
      <vt:lpstr>Tips and Tricks – Supplier Invoice Requests (SIRs) </vt:lpstr>
      <vt:lpstr>PowerPoint Presentation</vt:lpstr>
      <vt:lpstr>PowerPoint Presentation</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Flotteron, Debbie</cp:lastModifiedBy>
  <cp:revision>3037</cp:revision>
  <cp:lastPrinted>2018-05-02T18:43:29Z</cp:lastPrinted>
  <dcterms:created xsi:type="dcterms:W3CDTF">2007-09-21T12:15:26Z</dcterms:created>
  <dcterms:modified xsi:type="dcterms:W3CDTF">2020-01-24T17:00:26Z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0x010100A3B8A583CCBBB0449CB756971ADAB941</vt:lpwstr>
  </property>
</Properties>
</file>