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79" r:id="rId5"/>
  </p:sldMasterIdLst>
  <p:notesMasterIdLst>
    <p:notesMasterId r:id="rId33"/>
  </p:notesMasterIdLst>
  <p:handoutMasterIdLst>
    <p:handoutMasterId r:id="rId34"/>
  </p:handoutMasterIdLst>
  <p:sldIdLst>
    <p:sldId id="942" r:id="rId6"/>
    <p:sldId id="976" r:id="rId7"/>
    <p:sldId id="941" r:id="rId8"/>
    <p:sldId id="977" r:id="rId9"/>
    <p:sldId id="978" r:id="rId10"/>
    <p:sldId id="1123" r:id="rId11"/>
    <p:sldId id="1108" r:id="rId12"/>
    <p:sldId id="1107" r:id="rId13"/>
    <p:sldId id="1109" r:id="rId14"/>
    <p:sldId id="1110" r:id="rId15"/>
    <p:sldId id="1111" r:id="rId16"/>
    <p:sldId id="1105" r:id="rId17"/>
    <p:sldId id="1121" r:id="rId18"/>
    <p:sldId id="1122" r:id="rId19"/>
    <p:sldId id="1125" r:id="rId20"/>
    <p:sldId id="1117" r:id="rId21"/>
    <p:sldId id="1116" r:id="rId22"/>
    <p:sldId id="1120" r:id="rId23"/>
    <p:sldId id="1118" r:id="rId24"/>
    <p:sldId id="1078" r:id="rId25"/>
    <p:sldId id="1034" r:id="rId26"/>
    <p:sldId id="1101" r:id="rId27"/>
    <p:sldId id="1038" r:id="rId28"/>
    <p:sldId id="1017" r:id="rId29"/>
    <p:sldId id="989" r:id="rId30"/>
    <p:sldId id="988" r:id="rId31"/>
    <p:sldId id="1115" r:id="rId32"/>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7F1AA248-FE84-458F-BAA2-17CD47BF49AE}">
          <p14:sldIdLst>
            <p14:sldId id="942"/>
            <p14:sldId id="976"/>
            <p14:sldId id="941"/>
            <p14:sldId id="977"/>
            <p14:sldId id="978"/>
            <p14:sldId id="1123"/>
            <p14:sldId id="1108"/>
            <p14:sldId id="1107"/>
            <p14:sldId id="1109"/>
            <p14:sldId id="1110"/>
            <p14:sldId id="1111"/>
            <p14:sldId id="1105"/>
            <p14:sldId id="1121"/>
            <p14:sldId id="1122"/>
            <p14:sldId id="1125"/>
            <p14:sldId id="1117"/>
            <p14:sldId id="1116"/>
            <p14:sldId id="1120"/>
            <p14:sldId id="1118"/>
            <p14:sldId id="1078"/>
            <p14:sldId id="1034"/>
            <p14:sldId id="1101"/>
            <p14:sldId id="1038"/>
            <p14:sldId id="1017"/>
            <p14:sldId id="989"/>
            <p14:sldId id="988"/>
            <p14:sldId id="11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189" userDrawn="1">
          <p15:clr>
            <a:srgbClr val="A4A3A4"/>
          </p15:clr>
        </p15:guide>
        <p15:guide id="3" orient="horz" pos="2923" userDrawn="1">
          <p15:clr>
            <a:srgbClr val="A4A3A4"/>
          </p15:clr>
        </p15:guide>
        <p15:guide id="4" pos="2185" userDrawn="1">
          <p15:clr>
            <a:srgbClr val="A4A3A4"/>
          </p15:clr>
        </p15:guide>
        <p15:guide id="5" orient="horz" pos="2908" userDrawn="1">
          <p15:clr>
            <a:srgbClr val="A4A3A4"/>
          </p15:clr>
        </p15:guide>
        <p15:guide id="6" orient="horz" pos="29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 id="1" name="Sophill Butler" initials="SB" lastIdx="18" clrIdx="1">
    <p:extLst>
      <p:ext uri="{19B8F6BF-5375-455C-9EA6-DF929625EA0E}">
        <p15:presenceInfo xmlns:p15="http://schemas.microsoft.com/office/powerpoint/2012/main" userId="S::sbutler@huronconsultinggroup.com::9e89bf94-b0cf-4d8a-b954-aa40e8f08202" providerId="AD"/>
      </p:ext>
    </p:extLst>
  </p:cmAuthor>
  <p:cmAuthor id="2" name="Flotteron, Debbie" initials="FD" lastIdx="1" clrIdx="2">
    <p:extLst>
      <p:ext uri="{19B8F6BF-5375-455C-9EA6-DF929625EA0E}">
        <p15:presenceInfo xmlns:p15="http://schemas.microsoft.com/office/powerpoint/2012/main" userId="S-1-5-21-329068152-583907252-725345543-36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D98"/>
    <a:srgbClr val="FFCC00"/>
    <a:srgbClr val="003E74"/>
    <a:srgbClr val="C7E68F"/>
    <a:srgbClr val="FFEB89"/>
    <a:srgbClr val="FFFFCC"/>
    <a:srgbClr val="E26A54"/>
    <a:srgbClr val="F2F2F2"/>
    <a:srgbClr val="2F589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6395" autoAdjust="0"/>
  </p:normalViewPr>
  <p:slideViewPr>
    <p:cSldViewPr>
      <p:cViewPr varScale="1">
        <p:scale>
          <a:sx n="81" d="100"/>
          <a:sy n="81" d="100"/>
        </p:scale>
        <p:origin x="90"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262"/>
    </p:cViewPr>
  </p:sorterViewPr>
  <p:notesViewPr>
    <p:cSldViewPr>
      <p:cViewPr varScale="1">
        <p:scale>
          <a:sx n="86" d="100"/>
          <a:sy n="86" d="100"/>
        </p:scale>
        <p:origin x="3822" y="96"/>
      </p:cViewPr>
      <p:guideLst>
        <p:guide orient="horz" pos="2927"/>
        <p:guide pos="2189"/>
        <p:guide orient="horz" pos="2923"/>
        <p:guide pos="2185"/>
        <p:guide orient="horz" pos="2908"/>
        <p:guide orient="horz" pos="29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2A045-F0F1-4212-9FE8-754235DD9812}" type="doc">
      <dgm:prSet loTypeId="urn:microsoft.com/office/officeart/2005/8/layout/hChevron3" loCatId="process" qsTypeId="urn:microsoft.com/office/officeart/2005/8/quickstyle/simple1" qsCatId="simple" csTypeId="urn:microsoft.com/office/officeart/2005/8/colors/accent1_4" csCatId="accent1" phldr="1"/>
      <dgm:spPr/>
    </dgm:pt>
    <dgm:pt modelId="{5BFC84E4-210E-4C74-B564-AA2B5FAB9F00}">
      <dgm:prSet phldrT="[Text]"/>
      <dgm:spPr/>
      <dgm:t>
        <a:bodyPr/>
        <a:lstStyle/>
        <a:p>
          <a:r>
            <a:rPr lang="en-US" dirty="0">
              <a:latin typeface="Arial" panose="020B0604020202020204" pitchFamily="34" charset="0"/>
              <a:cs typeface="Arial" panose="020B0604020202020204" pitchFamily="34" charset="0"/>
            </a:rPr>
            <a:t>Prepare</a:t>
          </a:r>
        </a:p>
      </dgm:t>
    </dgm:pt>
    <dgm:pt modelId="{00921539-BE16-4DFA-907E-021671FA48E3}" type="parTrans" cxnId="{FF56319D-6AD3-4D36-8FA8-34C66F075819}">
      <dgm:prSet/>
      <dgm:spPr/>
      <dgm:t>
        <a:bodyPr/>
        <a:lstStyle/>
        <a:p>
          <a:endParaRPr lang="en-US"/>
        </a:p>
      </dgm:t>
    </dgm:pt>
    <dgm:pt modelId="{1910FE18-23E0-4799-BF08-84AA86696F77}" type="sibTrans" cxnId="{FF56319D-6AD3-4D36-8FA8-34C66F075819}">
      <dgm:prSet/>
      <dgm:spPr/>
      <dgm:t>
        <a:bodyPr/>
        <a:lstStyle/>
        <a:p>
          <a:endParaRPr lang="en-US"/>
        </a:p>
      </dgm:t>
    </dgm:pt>
    <dgm:pt modelId="{FB1AFC20-5E4B-49EE-AE9E-B6E455CE2F7F}">
      <dgm:prSet phldrT="[Text]"/>
      <dgm:spPr/>
      <dgm:t>
        <a:bodyPr/>
        <a:lstStyle/>
        <a:p>
          <a:r>
            <a:rPr lang="en-US" dirty="0">
              <a:latin typeface="Arial" panose="020B0604020202020204" pitchFamily="34" charset="0"/>
              <a:cs typeface="Arial" panose="020B0604020202020204" pitchFamily="34" charset="0"/>
            </a:rPr>
            <a:t>User Acceptance Test 1, 2</a:t>
          </a:r>
        </a:p>
      </dgm:t>
    </dgm:pt>
    <dgm:pt modelId="{BE9CBD29-E44F-4E08-82FA-498C250E58E6}" type="parTrans" cxnId="{D6BC02BD-FC50-4DB0-AC29-754CF13D447C}">
      <dgm:prSet/>
      <dgm:spPr/>
      <dgm:t>
        <a:bodyPr/>
        <a:lstStyle/>
        <a:p>
          <a:endParaRPr lang="en-US"/>
        </a:p>
      </dgm:t>
    </dgm:pt>
    <dgm:pt modelId="{6C451B9B-D56E-41E7-B6C6-C019ED36C668}" type="sibTrans" cxnId="{D6BC02BD-FC50-4DB0-AC29-754CF13D447C}">
      <dgm:prSet/>
      <dgm:spPr/>
      <dgm:t>
        <a:bodyPr/>
        <a:lstStyle/>
        <a:p>
          <a:endParaRPr lang="en-US"/>
        </a:p>
      </dgm:t>
    </dgm:pt>
    <dgm:pt modelId="{0DEC9FAE-B71C-4323-9635-7E79177E8ADC}">
      <dgm:prSet phldrT="[Text]"/>
      <dgm:spPr/>
      <dgm:t>
        <a:bodyPr/>
        <a:lstStyle/>
        <a:p>
          <a:r>
            <a:rPr lang="en-US" dirty="0">
              <a:latin typeface="Arial" panose="020B0604020202020204" pitchFamily="34" charset="0"/>
              <a:cs typeface="Arial" panose="020B0604020202020204" pitchFamily="34" charset="0"/>
            </a:rPr>
            <a:t>Pilot Groups </a:t>
          </a:r>
        </a:p>
        <a:p>
          <a:r>
            <a:rPr lang="en-US" dirty="0">
              <a:latin typeface="Arial" panose="020B0604020202020204" pitchFamily="34" charset="0"/>
              <a:cs typeface="Arial" panose="020B0604020202020204" pitchFamily="34" charset="0"/>
            </a:rPr>
            <a:t>1 and 2</a:t>
          </a:r>
        </a:p>
      </dgm:t>
    </dgm:pt>
    <dgm:pt modelId="{87D62B7C-23D3-4B29-998F-0D999FE03FBD}" type="parTrans" cxnId="{3B070DE3-02C4-4B36-8F0D-4FAACC39491C}">
      <dgm:prSet/>
      <dgm:spPr/>
      <dgm:t>
        <a:bodyPr/>
        <a:lstStyle/>
        <a:p>
          <a:endParaRPr lang="en-US"/>
        </a:p>
      </dgm:t>
    </dgm:pt>
    <dgm:pt modelId="{D5047D7C-80B3-4B2F-9B20-278976F7D91A}" type="sibTrans" cxnId="{3B070DE3-02C4-4B36-8F0D-4FAACC39491C}">
      <dgm:prSet/>
      <dgm:spPr/>
      <dgm:t>
        <a:bodyPr/>
        <a:lstStyle/>
        <a:p>
          <a:endParaRPr lang="en-US"/>
        </a:p>
      </dgm:t>
    </dgm:pt>
    <dgm:pt modelId="{C7D78891-236F-4FFB-BD59-DE5F71DBDD8A}">
      <dgm:prSet/>
      <dgm:spPr/>
      <dgm:t>
        <a:bodyPr/>
        <a:lstStyle/>
        <a:p>
          <a:r>
            <a:rPr lang="en-US" dirty="0">
              <a:latin typeface="Arial" panose="020B0604020202020204" pitchFamily="34" charset="0"/>
              <a:cs typeface="Arial" panose="020B0604020202020204" pitchFamily="34" charset="0"/>
            </a:rPr>
            <a:t>System Roll Out </a:t>
          </a:r>
        </a:p>
        <a:p>
          <a:r>
            <a:rPr lang="en-US" dirty="0">
              <a:latin typeface="Arial" panose="020B0604020202020204" pitchFamily="34" charset="0"/>
              <a:cs typeface="Arial" panose="020B0604020202020204" pitchFamily="34" charset="0"/>
            </a:rPr>
            <a:t>1, 2, 3, …</a:t>
          </a:r>
        </a:p>
      </dgm:t>
    </dgm:pt>
    <dgm:pt modelId="{839162F9-EB6F-428F-89FE-3C5D5B38B131}" type="parTrans" cxnId="{A496CB6C-D678-466C-9B7B-23F15B0F6B6F}">
      <dgm:prSet/>
      <dgm:spPr/>
      <dgm:t>
        <a:bodyPr/>
        <a:lstStyle/>
        <a:p>
          <a:endParaRPr lang="en-US"/>
        </a:p>
      </dgm:t>
    </dgm:pt>
    <dgm:pt modelId="{0CDE3ECF-565E-4658-AE0A-B0D00466547E}" type="sibTrans" cxnId="{A496CB6C-D678-466C-9B7B-23F15B0F6B6F}">
      <dgm:prSet/>
      <dgm:spPr/>
      <dgm:t>
        <a:bodyPr/>
        <a:lstStyle/>
        <a:p>
          <a:endParaRPr lang="en-US"/>
        </a:p>
      </dgm:t>
    </dgm:pt>
    <dgm:pt modelId="{62E1FF6E-EDE1-4D2C-8FA2-9E2B377352EE}" type="pres">
      <dgm:prSet presAssocID="{C022A045-F0F1-4212-9FE8-754235DD9812}" presName="Name0" presStyleCnt="0">
        <dgm:presLayoutVars>
          <dgm:dir/>
          <dgm:resizeHandles val="exact"/>
        </dgm:presLayoutVars>
      </dgm:prSet>
      <dgm:spPr/>
    </dgm:pt>
    <dgm:pt modelId="{4B88DE30-BE02-4394-81AD-64C14A4AE0BC}" type="pres">
      <dgm:prSet presAssocID="{5BFC84E4-210E-4C74-B564-AA2B5FAB9F00}" presName="parTxOnly" presStyleLbl="node1" presStyleIdx="0" presStyleCnt="4">
        <dgm:presLayoutVars>
          <dgm:bulletEnabled val="1"/>
        </dgm:presLayoutVars>
      </dgm:prSet>
      <dgm:spPr/>
      <dgm:t>
        <a:bodyPr/>
        <a:lstStyle/>
        <a:p>
          <a:endParaRPr lang="en-US"/>
        </a:p>
      </dgm:t>
    </dgm:pt>
    <dgm:pt modelId="{8DAAF6E5-50EB-46A5-985A-B74F294AE309}" type="pres">
      <dgm:prSet presAssocID="{1910FE18-23E0-4799-BF08-84AA86696F77}" presName="parSpace" presStyleCnt="0"/>
      <dgm:spPr/>
    </dgm:pt>
    <dgm:pt modelId="{618A71AA-A518-4ADB-92F4-970688C5B295}" type="pres">
      <dgm:prSet presAssocID="{FB1AFC20-5E4B-49EE-AE9E-B6E455CE2F7F}" presName="parTxOnly" presStyleLbl="node1" presStyleIdx="1" presStyleCnt="4">
        <dgm:presLayoutVars>
          <dgm:bulletEnabled val="1"/>
        </dgm:presLayoutVars>
      </dgm:prSet>
      <dgm:spPr/>
      <dgm:t>
        <a:bodyPr/>
        <a:lstStyle/>
        <a:p>
          <a:endParaRPr lang="en-US"/>
        </a:p>
      </dgm:t>
    </dgm:pt>
    <dgm:pt modelId="{FFB279EB-675A-45A0-9635-0F17D8DCFD2D}" type="pres">
      <dgm:prSet presAssocID="{6C451B9B-D56E-41E7-B6C6-C019ED36C668}" presName="parSpace" presStyleCnt="0"/>
      <dgm:spPr/>
    </dgm:pt>
    <dgm:pt modelId="{62364550-980B-4F91-B84E-F3617A61D8A6}" type="pres">
      <dgm:prSet presAssocID="{0DEC9FAE-B71C-4323-9635-7E79177E8ADC}" presName="parTxOnly" presStyleLbl="node1" presStyleIdx="2" presStyleCnt="4">
        <dgm:presLayoutVars>
          <dgm:bulletEnabled val="1"/>
        </dgm:presLayoutVars>
      </dgm:prSet>
      <dgm:spPr/>
      <dgm:t>
        <a:bodyPr/>
        <a:lstStyle/>
        <a:p>
          <a:endParaRPr lang="en-US"/>
        </a:p>
      </dgm:t>
    </dgm:pt>
    <dgm:pt modelId="{BF59BAF2-6150-44FA-821E-E33168CBA027}" type="pres">
      <dgm:prSet presAssocID="{D5047D7C-80B3-4B2F-9B20-278976F7D91A}" presName="parSpace" presStyleCnt="0"/>
      <dgm:spPr/>
    </dgm:pt>
    <dgm:pt modelId="{CA76FB86-06C4-4EB9-AE7E-C97F0E21CFD8}" type="pres">
      <dgm:prSet presAssocID="{C7D78891-236F-4FFB-BD59-DE5F71DBDD8A}" presName="parTxOnly" presStyleLbl="node1" presStyleIdx="3" presStyleCnt="4">
        <dgm:presLayoutVars>
          <dgm:bulletEnabled val="1"/>
        </dgm:presLayoutVars>
      </dgm:prSet>
      <dgm:spPr/>
      <dgm:t>
        <a:bodyPr/>
        <a:lstStyle/>
        <a:p>
          <a:endParaRPr lang="en-US"/>
        </a:p>
      </dgm:t>
    </dgm:pt>
  </dgm:ptLst>
  <dgm:cxnLst>
    <dgm:cxn modelId="{CCA16079-7831-4FFE-B7F3-6A304C56283C}" type="presOf" srcId="{5BFC84E4-210E-4C74-B564-AA2B5FAB9F00}" destId="{4B88DE30-BE02-4394-81AD-64C14A4AE0BC}" srcOrd="0" destOrd="0" presId="urn:microsoft.com/office/officeart/2005/8/layout/hChevron3"/>
    <dgm:cxn modelId="{31D38F59-E184-4833-9CDC-09C4607E2FFF}" type="presOf" srcId="{C022A045-F0F1-4212-9FE8-754235DD9812}" destId="{62E1FF6E-EDE1-4D2C-8FA2-9E2B377352EE}" srcOrd="0" destOrd="0" presId="urn:microsoft.com/office/officeart/2005/8/layout/hChevron3"/>
    <dgm:cxn modelId="{A496CB6C-D678-466C-9B7B-23F15B0F6B6F}" srcId="{C022A045-F0F1-4212-9FE8-754235DD9812}" destId="{C7D78891-236F-4FFB-BD59-DE5F71DBDD8A}" srcOrd="3" destOrd="0" parTransId="{839162F9-EB6F-428F-89FE-3C5D5B38B131}" sibTransId="{0CDE3ECF-565E-4658-AE0A-B0D00466547E}"/>
    <dgm:cxn modelId="{CE0DB887-625B-43F6-B893-A9358E7BBB92}" type="presOf" srcId="{C7D78891-236F-4FFB-BD59-DE5F71DBDD8A}" destId="{CA76FB86-06C4-4EB9-AE7E-C97F0E21CFD8}" srcOrd="0" destOrd="0" presId="urn:microsoft.com/office/officeart/2005/8/layout/hChevron3"/>
    <dgm:cxn modelId="{3B070DE3-02C4-4B36-8F0D-4FAACC39491C}" srcId="{C022A045-F0F1-4212-9FE8-754235DD9812}" destId="{0DEC9FAE-B71C-4323-9635-7E79177E8ADC}" srcOrd="2" destOrd="0" parTransId="{87D62B7C-23D3-4B29-998F-0D999FE03FBD}" sibTransId="{D5047D7C-80B3-4B2F-9B20-278976F7D91A}"/>
    <dgm:cxn modelId="{00305FBB-B8B5-4AAD-942E-C0B3BE5AEB73}" type="presOf" srcId="{FB1AFC20-5E4B-49EE-AE9E-B6E455CE2F7F}" destId="{618A71AA-A518-4ADB-92F4-970688C5B295}" srcOrd="0" destOrd="0" presId="urn:microsoft.com/office/officeart/2005/8/layout/hChevron3"/>
    <dgm:cxn modelId="{F5768B91-860C-4AAA-A7C3-E472716F9E17}" type="presOf" srcId="{0DEC9FAE-B71C-4323-9635-7E79177E8ADC}" destId="{62364550-980B-4F91-B84E-F3617A61D8A6}" srcOrd="0" destOrd="0" presId="urn:microsoft.com/office/officeart/2005/8/layout/hChevron3"/>
    <dgm:cxn modelId="{D6BC02BD-FC50-4DB0-AC29-754CF13D447C}" srcId="{C022A045-F0F1-4212-9FE8-754235DD9812}" destId="{FB1AFC20-5E4B-49EE-AE9E-B6E455CE2F7F}" srcOrd="1" destOrd="0" parTransId="{BE9CBD29-E44F-4E08-82FA-498C250E58E6}" sibTransId="{6C451B9B-D56E-41E7-B6C6-C019ED36C668}"/>
    <dgm:cxn modelId="{FF56319D-6AD3-4D36-8FA8-34C66F075819}" srcId="{C022A045-F0F1-4212-9FE8-754235DD9812}" destId="{5BFC84E4-210E-4C74-B564-AA2B5FAB9F00}" srcOrd="0" destOrd="0" parTransId="{00921539-BE16-4DFA-907E-021671FA48E3}" sibTransId="{1910FE18-23E0-4799-BF08-84AA86696F77}"/>
    <dgm:cxn modelId="{8316879C-2061-43AB-BD7A-E28784ED3728}" type="presParOf" srcId="{62E1FF6E-EDE1-4D2C-8FA2-9E2B377352EE}" destId="{4B88DE30-BE02-4394-81AD-64C14A4AE0BC}" srcOrd="0" destOrd="0" presId="urn:microsoft.com/office/officeart/2005/8/layout/hChevron3"/>
    <dgm:cxn modelId="{69F6F77C-AFA6-4737-83C1-863C2FBA6453}" type="presParOf" srcId="{62E1FF6E-EDE1-4D2C-8FA2-9E2B377352EE}" destId="{8DAAF6E5-50EB-46A5-985A-B74F294AE309}" srcOrd="1" destOrd="0" presId="urn:microsoft.com/office/officeart/2005/8/layout/hChevron3"/>
    <dgm:cxn modelId="{9C6C7392-F778-46F3-9F9D-62D06D4BA5BF}" type="presParOf" srcId="{62E1FF6E-EDE1-4D2C-8FA2-9E2B377352EE}" destId="{618A71AA-A518-4ADB-92F4-970688C5B295}" srcOrd="2" destOrd="0" presId="urn:microsoft.com/office/officeart/2005/8/layout/hChevron3"/>
    <dgm:cxn modelId="{B12E3EDB-5928-40FD-87E0-D85C48EE7B25}" type="presParOf" srcId="{62E1FF6E-EDE1-4D2C-8FA2-9E2B377352EE}" destId="{FFB279EB-675A-45A0-9635-0F17D8DCFD2D}" srcOrd="3" destOrd="0" presId="urn:microsoft.com/office/officeart/2005/8/layout/hChevron3"/>
    <dgm:cxn modelId="{BF0D9394-1010-482A-9E46-1F4F63F123BC}" type="presParOf" srcId="{62E1FF6E-EDE1-4D2C-8FA2-9E2B377352EE}" destId="{62364550-980B-4F91-B84E-F3617A61D8A6}" srcOrd="4" destOrd="0" presId="urn:microsoft.com/office/officeart/2005/8/layout/hChevron3"/>
    <dgm:cxn modelId="{89E8B3D1-A0FF-47B2-8BDF-27FA8FE552D1}" type="presParOf" srcId="{62E1FF6E-EDE1-4D2C-8FA2-9E2B377352EE}" destId="{BF59BAF2-6150-44FA-821E-E33168CBA027}" srcOrd="5" destOrd="0" presId="urn:microsoft.com/office/officeart/2005/8/layout/hChevron3"/>
    <dgm:cxn modelId="{717EAE78-4FC1-4778-8C8A-94F19F9AEFF6}" type="presParOf" srcId="{62E1FF6E-EDE1-4D2C-8FA2-9E2B377352EE}" destId="{CA76FB86-06C4-4EB9-AE7E-C97F0E21CFD8}"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8DE30-BE02-4394-81AD-64C14A4AE0BC}">
      <dsp:nvSpPr>
        <dsp:cNvPr id="0" name=""/>
        <dsp:cNvSpPr/>
      </dsp:nvSpPr>
      <dsp:spPr>
        <a:xfrm>
          <a:off x="2407" y="1815650"/>
          <a:ext cx="2415248" cy="966099"/>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Prepare</a:t>
          </a:r>
        </a:p>
      </dsp:txBody>
      <dsp:txXfrm>
        <a:off x="2407" y="1815650"/>
        <a:ext cx="2173723" cy="966099"/>
      </dsp:txXfrm>
    </dsp:sp>
    <dsp:sp modelId="{618A71AA-A518-4ADB-92F4-970688C5B295}">
      <dsp:nvSpPr>
        <dsp:cNvPr id="0" name=""/>
        <dsp:cNvSpPr/>
      </dsp:nvSpPr>
      <dsp:spPr>
        <a:xfrm>
          <a:off x="1934606" y="1815650"/>
          <a:ext cx="2415248" cy="966099"/>
        </a:xfrm>
        <a:prstGeom prst="chevron">
          <a:avLst/>
        </a:prstGeom>
        <a:solidFill>
          <a:schemeClr val="accent1">
            <a:shade val="50000"/>
            <a:hueOff val="104739"/>
            <a:satOff val="-1999"/>
            <a:lumOff val="204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User Acceptance Test 1, 2</a:t>
          </a:r>
        </a:p>
      </dsp:txBody>
      <dsp:txXfrm>
        <a:off x="2417656" y="1815650"/>
        <a:ext cx="1449149" cy="966099"/>
      </dsp:txXfrm>
    </dsp:sp>
    <dsp:sp modelId="{62364550-980B-4F91-B84E-F3617A61D8A6}">
      <dsp:nvSpPr>
        <dsp:cNvPr id="0" name=""/>
        <dsp:cNvSpPr/>
      </dsp:nvSpPr>
      <dsp:spPr>
        <a:xfrm>
          <a:off x="3866805" y="1815650"/>
          <a:ext cx="2415248" cy="966099"/>
        </a:xfrm>
        <a:prstGeom prst="chevron">
          <a:avLst/>
        </a:prstGeom>
        <a:solidFill>
          <a:schemeClr val="accent1">
            <a:shade val="50000"/>
            <a:hueOff val="209478"/>
            <a:satOff val="-3997"/>
            <a:lumOff val="408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Pilot Groups </a:t>
          </a:r>
        </a:p>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1 and 2</a:t>
          </a:r>
        </a:p>
      </dsp:txBody>
      <dsp:txXfrm>
        <a:off x="4349855" y="1815650"/>
        <a:ext cx="1449149" cy="966099"/>
      </dsp:txXfrm>
    </dsp:sp>
    <dsp:sp modelId="{CA76FB86-06C4-4EB9-AE7E-C97F0E21CFD8}">
      <dsp:nvSpPr>
        <dsp:cNvPr id="0" name=""/>
        <dsp:cNvSpPr/>
      </dsp:nvSpPr>
      <dsp:spPr>
        <a:xfrm>
          <a:off x="5799004" y="1815650"/>
          <a:ext cx="2415248" cy="966099"/>
        </a:xfrm>
        <a:prstGeom prst="chevron">
          <a:avLst/>
        </a:prstGeom>
        <a:solidFill>
          <a:schemeClr val="accent1">
            <a:shade val="50000"/>
            <a:hueOff val="104739"/>
            <a:satOff val="-1999"/>
            <a:lumOff val="204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System Roll Out </a:t>
          </a:r>
        </a:p>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1, 2, 3, …</a:t>
          </a:r>
        </a:p>
      </dsp:txBody>
      <dsp:txXfrm>
        <a:off x="6282054" y="1815650"/>
        <a:ext cx="1449149" cy="96609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04610" cy="461010"/>
          </a:xfrm>
          <a:prstGeom prst="rect">
            <a:avLst/>
          </a:prstGeom>
        </p:spPr>
        <p:txBody>
          <a:bodyPr vert="horz" lIns="90939" tIns="45470" rIns="90939" bIns="45470" rtlCol="0"/>
          <a:lstStyle>
            <a:lvl1pPr algn="l">
              <a:defRPr sz="1200"/>
            </a:lvl1pPr>
          </a:lstStyle>
          <a:p>
            <a:endParaRPr lang="en-US" dirty="0"/>
          </a:p>
        </p:txBody>
      </p:sp>
      <p:sp>
        <p:nvSpPr>
          <p:cNvPr id="3" name="Date Placeholder 2"/>
          <p:cNvSpPr>
            <a:spLocks noGrp="1"/>
          </p:cNvSpPr>
          <p:nvPr>
            <p:ph type="dt" sz="quarter" idx="1"/>
          </p:nvPr>
        </p:nvSpPr>
        <p:spPr>
          <a:xfrm>
            <a:off x="3928026" y="3"/>
            <a:ext cx="3004610" cy="461010"/>
          </a:xfrm>
          <a:prstGeom prst="rect">
            <a:avLst/>
          </a:prstGeom>
        </p:spPr>
        <p:txBody>
          <a:bodyPr vert="horz" lIns="90939" tIns="45470" rIns="90939" bIns="45470" rtlCol="0"/>
          <a:lstStyle>
            <a:lvl1pPr algn="r">
              <a:defRPr sz="1200"/>
            </a:lvl1pPr>
          </a:lstStyle>
          <a:p>
            <a:fld id="{C5665B36-4B68-4038-B04C-4259637837E9}" type="datetimeFigureOut">
              <a:rPr lang="en-US" smtClean="0"/>
              <a:pPr/>
              <a:t>2/18/2020</a:t>
            </a:fld>
            <a:endParaRPr lang="en-US" dirty="0"/>
          </a:p>
        </p:txBody>
      </p:sp>
      <p:sp>
        <p:nvSpPr>
          <p:cNvPr id="4" name="Footer Placeholder 3"/>
          <p:cNvSpPr>
            <a:spLocks noGrp="1"/>
          </p:cNvSpPr>
          <p:nvPr>
            <p:ph type="ftr" sz="quarter" idx="2"/>
          </p:nvPr>
        </p:nvSpPr>
        <p:spPr>
          <a:xfrm>
            <a:off x="12" y="8757621"/>
            <a:ext cx="3004610" cy="461010"/>
          </a:xfrm>
          <a:prstGeom prst="rect">
            <a:avLst/>
          </a:prstGeom>
        </p:spPr>
        <p:txBody>
          <a:bodyPr vert="horz" lIns="90939" tIns="45470" rIns="90939" bIns="454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8026" y="8757621"/>
            <a:ext cx="3004610" cy="461010"/>
          </a:xfrm>
          <a:prstGeom prst="rect">
            <a:avLst/>
          </a:prstGeom>
        </p:spPr>
        <p:txBody>
          <a:bodyPr vert="horz" lIns="90939" tIns="45470" rIns="90939" bIns="45470"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04610" cy="461010"/>
          </a:xfrm>
          <a:prstGeom prst="rect">
            <a:avLst/>
          </a:prstGeom>
        </p:spPr>
        <p:txBody>
          <a:bodyPr vert="horz" lIns="92449" tIns="46224" rIns="92449" bIns="46224" rtlCol="0"/>
          <a:lstStyle>
            <a:lvl1pPr algn="l">
              <a:defRPr sz="1200"/>
            </a:lvl1pPr>
          </a:lstStyle>
          <a:p>
            <a:pPr>
              <a:defRPr/>
            </a:pPr>
            <a:endParaRPr lang="en-US" dirty="0"/>
          </a:p>
        </p:txBody>
      </p:sp>
      <p:sp>
        <p:nvSpPr>
          <p:cNvPr id="3" name="Date Placeholder 2"/>
          <p:cNvSpPr>
            <a:spLocks noGrp="1"/>
          </p:cNvSpPr>
          <p:nvPr>
            <p:ph type="dt" idx="1"/>
          </p:nvPr>
        </p:nvSpPr>
        <p:spPr>
          <a:xfrm>
            <a:off x="3928026" y="3"/>
            <a:ext cx="3004610" cy="461010"/>
          </a:xfrm>
          <a:prstGeom prst="rect">
            <a:avLst/>
          </a:prstGeom>
        </p:spPr>
        <p:txBody>
          <a:bodyPr vert="horz" lIns="92449" tIns="46224" rIns="92449" bIns="46224" rtlCol="0"/>
          <a:lstStyle>
            <a:lvl1pPr algn="r">
              <a:defRPr sz="1200"/>
            </a:lvl1pPr>
          </a:lstStyle>
          <a:p>
            <a:pPr>
              <a:defRPr/>
            </a:pPr>
            <a:fld id="{B899B9D9-9514-4BB5-BD1B-84C8C666A399}" type="datetimeFigureOut">
              <a:rPr lang="en-US"/>
              <a:pPr>
                <a:defRPr/>
              </a:pPr>
              <a:t>2/18/2020</a:t>
            </a:fld>
            <a:endParaRPr lang="en-US" dirty="0"/>
          </a:p>
        </p:txBody>
      </p:sp>
      <p:sp>
        <p:nvSpPr>
          <p:cNvPr id="4" name="Slide Image Placeholder 3"/>
          <p:cNvSpPr>
            <a:spLocks noGrp="1" noRot="1" noChangeAspect="1"/>
          </p:cNvSpPr>
          <p:nvPr>
            <p:ph type="sldImg" idx="2"/>
          </p:nvPr>
        </p:nvSpPr>
        <p:spPr>
          <a:xfrm>
            <a:off x="1163638" y="693738"/>
            <a:ext cx="4608512" cy="3457575"/>
          </a:xfrm>
          <a:prstGeom prst="rect">
            <a:avLst/>
          </a:prstGeom>
          <a:noFill/>
          <a:ln w="12700">
            <a:solidFill>
              <a:prstClr val="black"/>
            </a:solidFill>
          </a:ln>
        </p:spPr>
        <p:txBody>
          <a:bodyPr vert="horz" lIns="92449" tIns="46224" rIns="92449" bIns="46224" rtlCol="0" anchor="ctr"/>
          <a:lstStyle/>
          <a:p>
            <a:pPr lvl="0"/>
            <a:endParaRPr lang="en-US" noProof="0" dirty="0"/>
          </a:p>
        </p:txBody>
      </p:sp>
      <p:sp>
        <p:nvSpPr>
          <p:cNvPr id="5" name="Notes Placeholder 4"/>
          <p:cNvSpPr>
            <a:spLocks noGrp="1"/>
          </p:cNvSpPr>
          <p:nvPr>
            <p:ph type="body" sz="quarter" idx="3"/>
          </p:nvPr>
        </p:nvSpPr>
        <p:spPr>
          <a:xfrm>
            <a:off x="693737" y="4379602"/>
            <a:ext cx="5546731" cy="4149090"/>
          </a:xfrm>
          <a:prstGeom prst="rect">
            <a:avLst/>
          </a:prstGeom>
        </p:spPr>
        <p:txBody>
          <a:bodyPr vert="horz" lIns="92449" tIns="46224" rIns="92449" bIns="462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2" y="8757621"/>
            <a:ext cx="3004610" cy="461010"/>
          </a:xfrm>
          <a:prstGeom prst="rect">
            <a:avLst/>
          </a:prstGeom>
        </p:spPr>
        <p:txBody>
          <a:bodyPr vert="horz" lIns="92449" tIns="46224" rIns="92449" bIns="46224"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28026" y="8757621"/>
            <a:ext cx="3004610" cy="461010"/>
          </a:xfrm>
          <a:prstGeom prst="rect">
            <a:avLst/>
          </a:prstGeom>
        </p:spPr>
        <p:txBody>
          <a:bodyPr vert="horz" lIns="92449" tIns="46224" rIns="92449" bIns="46224"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Dobbertin</a:t>
            </a:r>
            <a:r>
              <a:rPr lang="en-US" baseline="0" dirty="0"/>
              <a:t> – Introduction and Kick Off</a:t>
            </a:r>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a:t>
            </a:fld>
            <a:endParaRPr lang="en-US" dirty="0"/>
          </a:p>
        </p:txBody>
      </p:sp>
    </p:spTree>
    <p:extLst>
      <p:ext uri="{BB962C8B-B14F-4D97-AF65-F5344CB8AC3E}">
        <p14:creationId xmlns:p14="http://schemas.microsoft.com/office/powerpoint/2010/main" val="101906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12</a:t>
            </a:fld>
            <a:endParaRPr lang="en-US" dirty="0"/>
          </a:p>
        </p:txBody>
      </p:sp>
    </p:spTree>
    <p:extLst>
      <p:ext uri="{BB962C8B-B14F-4D97-AF65-F5344CB8AC3E}">
        <p14:creationId xmlns:p14="http://schemas.microsoft.com/office/powerpoint/2010/main" val="776816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13</a:t>
            </a:fld>
            <a:endParaRPr lang="en-US" dirty="0"/>
          </a:p>
        </p:txBody>
      </p:sp>
    </p:spTree>
    <p:extLst>
      <p:ext uri="{BB962C8B-B14F-4D97-AF65-F5344CB8AC3E}">
        <p14:creationId xmlns:p14="http://schemas.microsoft.com/office/powerpoint/2010/main" val="1612835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14</a:t>
            </a:fld>
            <a:endParaRPr lang="en-US" dirty="0"/>
          </a:p>
        </p:txBody>
      </p:sp>
    </p:spTree>
    <p:extLst>
      <p:ext uri="{BB962C8B-B14F-4D97-AF65-F5344CB8AC3E}">
        <p14:creationId xmlns:p14="http://schemas.microsoft.com/office/powerpoint/2010/main" val="126474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15</a:t>
            </a:fld>
            <a:endParaRPr lang="en-US" dirty="0"/>
          </a:p>
        </p:txBody>
      </p:sp>
    </p:spTree>
    <p:extLst>
      <p:ext uri="{BB962C8B-B14F-4D97-AF65-F5344CB8AC3E}">
        <p14:creationId xmlns:p14="http://schemas.microsoft.com/office/powerpoint/2010/main" val="3493728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16</a:t>
            </a:fld>
            <a:endParaRPr lang="en-US" dirty="0"/>
          </a:p>
        </p:txBody>
      </p:sp>
    </p:spTree>
    <p:extLst>
      <p:ext uri="{BB962C8B-B14F-4D97-AF65-F5344CB8AC3E}">
        <p14:creationId xmlns:p14="http://schemas.microsoft.com/office/powerpoint/2010/main" val="2009516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17</a:t>
            </a:fld>
            <a:endParaRPr lang="en-US" dirty="0"/>
          </a:p>
        </p:txBody>
      </p:sp>
    </p:spTree>
    <p:extLst>
      <p:ext uri="{BB962C8B-B14F-4D97-AF65-F5344CB8AC3E}">
        <p14:creationId xmlns:p14="http://schemas.microsoft.com/office/powerpoint/2010/main" val="3770931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18</a:t>
            </a:fld>
            <a:endParaRPr lang="en-US" dirty="0"/>
          </a:p>
        </p:txBody>
      </p:sp>
    </p:spTree>
    <p:extLst>
      <p:ext uri="{BB962C8B-B14F-4D97-AF65-F5344CB8AC3E}">
        <p14:creationId xmlns:p14="http://schemas.microsoft.com/office/powerpoint/2010/main" val="833602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19</a:t>
            </a:fld>
            <a:endParaRPr lang="en-US" dirty="0"/>
          </a:p>
        </p:txBody>
      </p:sp>
    </p:spTree>
    <p:extLst>
      <p:ext uri="{BB962C8B-B14F-4D97-AF65-F5344CB8AC3E}">
        <p14:creationId xmlns:p14="http://schemas.microsoft.com/office/powerpoint/2010/main" val="2999818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20</a:t>
            </a:fld>
            <a:endParaRPr lang="en-US" dirty="0"/>
          </a:p>
        </p:txBody>
      </p:sp>
    </p:spTree>
    <p:extLst>
      <p:ext uri="{BB962C8B-B14F-4D97-AF65-F5344CB8AC3E}">
        <p14:creationId xmlns:p14="http://schemas.microsoft.com/office/powerpoint/2010/main" val="633933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21</a:t>
            </a:fld>
            <a:endParaRPr lang="en-US" dirty="0"/>
          </a:p>
        </p:txBody>
      </p:sp>
    </p:spTree>
    <p:extLst>
      <p:ext uri="{BB962C8B-B14F-4D97-AF65-F5344CB8AC3E}">
        <p14:creationId xmlns:p14="http://schemas.microsoft.com/office/powerpoint/2010/main" val="2382903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Dobbertin    Note:  If we do not have time to address questions submitted, they will be summarized and posted to the UR Procurement Website.</a:t>
            </a:r>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a:t>
            </a:fld>
            <a:endParaRPr lang="en-US" dirty="0">
              <a:solidFill>
                <a:prstClr val="black"/>
              </a:solidFill>
            </a:endParaRPr>
          </a:p>
        </p:txBody>
      </p:sp>
    </p:spTree>
    <p:extLst>
      <p:ext uri="{BB962C8B-B14F-4D97-AF65-F5344CB8AC3E}">
        <p14:creationId xmlns:p14="http://schemas.microsoft.com/office/powerpoint/2010/main" val="4196569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22</a:t>
            </a:fld>
            <a:endParaRPr lang="en-US" dirty="0"/>
          </a:p>
        </p:txBody>
      </p:sp>
    </p:spTree>
    <p:extLst>
      <p:ext uri="{BB962C8B-B14F-4D97-AF65-F5344CB8AC3E}">
        <p14:creationId xmlns:p14="http://schemas.microsoft.com/office/powerpoint/2010/main" val="4034291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23</a:t>
            </a:fld>
            <a:endParaRPr lang="en-US" dirty="0"/>
          </a:p>
        </p:txBody>
      </p:sp>
    </p:spTree>
    <p:extLst>
      <p:ext uri="{BB962C8B-B14F-4D97-AF65-F5344CB8AC3E}">
        <p14:creationId xmlns:p14="http://schemas.microsoft.com/office/powerpoint/2010/main" val="825959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see the Need Help button contact</a:t>
            </a:r>
            <a:r>
              <a:rPr lang="en-US" baseline="0" dirty="0"/>
              <a:t> the IT helpdesk at 275-2000 or Univithelp@Rochester.edu</a:t>
            </a:r>
            <a:endParaRPr lang="en-US" dirty="0"/>
          </a:p>
        </p:txBody>
      </p:sp>
      <p:sp>
        <p:nvSpPr>
          <p:cNvPr id="4" name="Slide Number Placeholder 3"/>
          <p:cNvSpPr>
            <a:spLocks noGrp="1"/>
          </p:cNvSpPr>
          <p:nvPr>
            <p:ph type="sldNum" sz="quarter" idx="10"/>
          </p:nvPr>
        </p:nvSpPr>
        <p:spPr/>
        <p:txBody>
          <a:bodyPr/>
          <a:lstStyle/>
          <a:p>
            <a:fld id="{0CF855B5-ACEF-4A83-85BF-A735064E05F2}" type="slidenum">
              <a:rPr lang="en-US" smtClean="0"/>
              <a:t>24</a:t>
            </a:fld>
            <a:endParaRPr lang="en-US" dirty="0"/>
          </a:p>
        </p:txBody>
      </p:sp>
    </p:spTree>
    <p:extLst>
      <p:ext uri="{BB962C8B-B14F-4D97-AF65-F5344CB8AC3E}">
        <p14:creationId xmlns:p14="http://schemas.microsoft.com/office/powerpoint/2010/main" val="1271055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endParaRPr lang="en-US" dirty="0"/>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25</a:t>
            </a:fld>
            <a:endParaRPr lang="en-US" dirty="0">
              <a:solidFill>
                <a:prstClr val="black"/>
              </a:solidFill>
            </a:endParaRPr>
          </a:p>
        </p:txBody>
      </p:sp>
    </p:spTree>
    <p:extLst>
      <p:ext uri="{BB962C8B-B14F-4D97-AF65-F5344CB8AC3E}">
        <p14:creationId xmlns:p14="http://schemas.microsoft.com/office/powerpoint/2010/main" val="569309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Flotteron</a:t>
            </a:r>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26</a:t>
            </a:fld>
            <a:endParaRPr lang="en-US" dirty="0">
              <a:solidFill>
                <a:prstClr val="black"/>
              </a:solidFill>
            </a:endParaRPr>
          </a:p>
        </p:txBody>
      </p:sp>
    </p:spTree>
    <p:extLst>
      <p:ext uri="{BB962C8B-B14F-4D97-AF65-F5344CB8AC3E}">
        <p14:creationId xmlns:p14="http://schemas.microsoft.com/office/powerpoint/2010/main" val="1284382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p>
          <a:p>
            <a:endParaRPr lang="en-US" dirty="0"/>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27</a:t>
            </a:fld>
            <a:endParaRPr lang="en-US" dirty="0">
              <a:solidFill>
                <a:prstClr val="black"/>
              </a:solidFill>
            </a:endParaRPr>
          </a:p>
        </p:txBody>
      </p:sp>
    </p:spTree>
    <p:extLst>
      <p:ext uri="{BB962C8B-B14F-4D97-AF65-F5344CB8AC3E}">
        <p14:creationId xmlns:p14="http://schemas.microsoft.com/office/powerpoint/2010/main" val="128624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 Tietjen and Liz Milavec</a:t>
            </a:r>
          </a:p>
          <a:p>
            <a:endParaRPr lang="en-US" dirty="0"/>
          </a:p>
          <a:p>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a:t>
            </a:fld>
            <a:endParaRPr lang="en-US" dirty="0">
              <a:solidFill>
                <a:prstClr val="black"/>
              </a:solidFill>
            </a:endParaRPr>
          </a:p>
        </p:txBody>
      </p:sp>
    </p:spTree>
    <p:extLst>
      <p:ext uri="{BB962C8B-B14F-4D97-AF65-F5344CB8AC3E}">
        <p14:creationId xmlns:p14="http://schemas.microsoft.com/office/powerpoint/2010/main" val="2568828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Katherine Sadoff-Herrick   Are we sure we want to include the P2P Video?</a:t>
            </a:r>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199268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Katherine Sadoff-Herrick</a:t>
            </a:r>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366158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Katherine Sadoff-Herrick</a:t>
            </a:r>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7</a:t>
            </a:fld>
            <a:endParaRPr lang="en-US" dirty="0"/>
          </a:p>
        </p:txBody>
      </p:sp>
    </p:spTree>
    <p:extLst>
      <p:ext uri="{BB962C8B-B14F-4D97-AF65-F5344CB8AC3E}">
        <p14:creationId xmlns:p14="http://schemas.microsoft.com/office/powerpoint/2010/main" val="344341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Katherine Sadoff-Herrick</a:t>
            </a:r>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8</a:t>
            </a:fld>
            <a:endParaRPr lang="en-US" dirty="0"/>
          </a:p>
        </p:txBody>
      </p:sp>
    </p:spTree>
    <p:extLst>
      <p:ext uri="{BB962C8B-B14F-4D97-AF65-F5344CB8AC3E}">
        <p14:creationId xmlns:p14="http://schemas.microsoft.com/office/powerpoint/2010/main" val="356044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Katherine Sadoff-Herrick</a:t>
            </a:r>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9</a:t>
            </a:fld>
            <a:endParaRPr lang="en-US" dirty="0"/>
          </a:p>
        </p:txBody>
      </p:sp>
    </p:spTree>
    <p:extLst>
      <p:ext uri="{BB962C8B-B14F-4D97-AF65-F5344CB8AC3E}">
        <p14:creationId xmlns:p14="http://schemas.microsoft.com/office/powerpoint/2010/main" val="3597963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11</a:t>
            </a:fld>
            <a:endParaRPr lang="en-US" dirty="0"/>
          </a:p>
        </p:txBody>
      </p:sp>
    </p:spTree>
    <p:extLst>
      <p:ext uri="{BB962C8B-B14F-4D97-AF65-F5344CB8AC3E}">
        <p14:creationId xmlns:p14="http://schemas.microsoft.com/office/powerpoint/2010/main" val="2738451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15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14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9" descr="Hor2color"/>
          <p:cNvPicPr>
            <a:picLocks noChangeAspect="1" noChangeArrowheads="1"/>
          </p:cNvPicPr>
          <p:nvPr userDrawn="1"/>
        </p:nvPicPr>
        <p:blipFill>
          <a:blip r:embed="rId2" cstate="print"/>
          <a:srcRect/>
          <a:stretch>
            <a:fillRect/>
          </a:stretch>
        </p:blipFill>
        <p:spPr bwMode="auto">
          <a:xfrm>
            <a:off x="685800" y="4572000"/>
            <a:ext cx="2286000" cy="1798967"/>
          </a:xfrm>
          <a:prstGeom prst="rect">
            <a:avLst/>
          </a:prstGeom>
          <a:noFill/>
          <a:ln w="9525">
            <a:noFill/>
            <a:miter lim="800000"/>
            <a:headEnd/>
            <a:tailEnd/>
          </a:ln>
        </p:spPr>
      </p:pic>
      <p:sp>
        <p:nvSpPr>
          <p:cNvPr id="5" name="Line 9"/>
          <p:cNvSpPr>
            <a:spLocks noChangeShapeType="1"/>
          </p:cNvSpPr>
          <p:nvPr userDrawn="1"/>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11" name="Text Placeholder 10"/>
          <p:cNvSpPr>
            <a:spLocks noGrp="1"/>
          </p:cNvSpPr>
          <p:nvPr>
            <p:ph type="body" sz="quarter" idx="10" hasCustomPrompt="1"/>
          </p:nvPr>
        </p:nvSpPr>
        <p:spPr>
          <a:xfrm>
            <a:off x="685800" y="1676400"/>
            <a:ext cx="7772400" cy="731520"/>
          </a:xfrm>
        </p:spPr>
        <p:txBody>
          <a:bodyPr/>
          <a:lstStyle>
            <a:lvl1pPr marL="0" indent="0">
              <a:buNone/>
              <a:defRPr sz="4400"/>
            </a:lvl1pPr>
            <a:lvl2pPr marL="457200" indent="0">
              <a:buNone/>
              <a:defRPr/>
            </a:lvl2pPr>
          </a:lstStyle>
          <a:p>
            <a:pPr lvl="0"/>
            <a:r>
              <a:rPr lang="en-US" dirty="0"/>
              <a:t>Title</a:t>
            </a:r>
          </a:p>
        </p:txBody>
      </p:sp>
      <p:sp>
        <p:nvSpPr>
          <p:cNvPr id="13" name="Text Placeholder 12"/>
          <p:cNvSpPr>
            <a:spLocks noGrp="1"/>
          </p:cNvSpPr>
          <p:nvPr>
            <p:ph type="body" sz="quarter" idx="11" hasCustomPrompt="1"/>
          </p:nvPr>
        </p:nvSpPr>
        <p:spPr>
          <a:xfrm>
            <a:off x="685800" y="2514600"/>
            <a:ext cx="7772400" cy="584775"/>
          </a:xfrm>
        </p:spPr>
        <p:txBody>
          <a:bodyPr>
            <a:spAutoFit/>
          </a:bodyPr>
          <a:lstStyle>
            <a:lvl1pPr marL="0" indent="0">
              <a:buNone/>
              <a:defRPr sz="3200"/>
            </a:lvl1pPr>
          </a:lstStyle>
          <a:p>
            <a:pPr lvl="0"/>
            <a:r>
              <a:rPr lang="en-US" dirty="0"/>
              <a:t>Subtitle</a:t>
            </a:r>
          </a:p>
        </p:txBody>
      </p:sp>
      <p:sp>
        <p:nvSpPr>
          <p:cNvPr id="16" name="Text Placeholder 12"/>
          <p:cNvSpPr>
            <a:spLocks noGrp="1"/>
          </p:cNvSpPr>
          <p:nvPr>
            <p:ph type="body" sz="quarter" idx="12" hasCustomPrompt="1"/>
          </p:nvPr>
        </p:nvSpPr>
        <p:spPr>
          <a:xfrm>
            <a:off x="685800" y="3581400"/>
            <a:ext cx="1828800" cy="381000"/>
          </a:xfrm>
        </p:spPr>
        <p:txBody>
          <a:bodyPr/>
          <a:lstStyle>
            <a:lvl1pPr marL="0" indent="0" algn="l">
              <a:buNone/>
              <a:defRPr sz="2000"/>
            </a:lvl1pPr>
          </a:lstStyle>
          <a:p>
            <a:pPr lvl="0"/>
            <a:r>
              <a:rPr lang="en-US" dirty="0"/>
              <a:t>Date</a:t>
            </a:r>
          </a:p>
        </p:txBody>
      </p:sp>
    </p:spTree>
    <p:extLst>
      <p:ext uri="{BB962C8B-B14F-4D97-AF65-F5344CB8AC3E}">
        <p14:creationId xmlns:p14="http://schemas.microsoft.com/office/powerpoint/2010/main" val="33653277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63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6" name="Picture 12" descr="footerdar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hyperlink" Target="mailto:urprocurement_service_center@ur.rochester.edu"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cid:image002.jpg@01D5A47A.70B4A530" TargetMode="External"/><Relationship Id="rId5" Type="http://schemas.openxmlformats.org/officeDocument/2006/relationships/image" Target="../media/image20.jpeg"/><Relationship Id="rId4" Type="http://schemas.openxmlformats.org/officeDocument/2006/relationships/image" Target="cid:image001.jpg@01D5A47A.70B4A53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rochester.edu/adminfinance/urprocurement/frequently-asked-ques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https://urldefense.proofpoint.com/v2/url?u=http-3A__service.rochester.edu_procurement&amp;d=DwQFAg&amp;c=4sF48jRmVAe_CH-k9mXYXEGfSnM3bY53YSKuLUQRxhA&amp;r=3DhiZ3tNHMgPc41aeCt0qBZgGUg3WRvuINjLrO8ndSg&amp;m=aIx_5mIuhNWpEQ7DbVySZkCNF3h0NLivcMi5lPTiOKI&amp;s=TmJDjv6Blj3esx89t3l_M7dHI3hiCY0H1k03QyEow5Q&amp;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mailto:Procurement_service_center@ur.rochester.edu"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service.rochester.edu/procuement" TargetMode="External"/><Relationship Id="rId7"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https://www.rochester.edu/adminfinance/urfinancials_permission_form/?app=procure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mailto:URProcurement@Rochester.edu" TargetMode="External"/><Relationship Id="rId4" Type="http://schemas.openxmlformats.org/officeDocument/2006/relationships/hyperlink" Target="https://www.rochester.edu/adminfinance/urprocuremen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1221601"/>
            <a:ext cx="7772400" cy="731520"/>
          </a:xfrm>
        </p:spPr>
        <p:txBody>
          <a:bodyPr/>
          <a:lstStyle/>
          <a:p>
            <a:r>
              <a:rPr lang="en-US" dirty="0">
                <a:latin typeface="Arial Narrow" panose="020B0606020202030204" pitchFamily="34" charset="0"/>
              </a:rPr>
              <a:t>Procure to Pay Project</a:t>
            </a:r>
          </a:p>
        </p:txBody>
      </p:sp>
      <p:sp>
        <p:nvSpPr>
          <p:cNvPr id="3" name="Text Placeholder 2"/>
          <p:cNvSpPr>
            <a:spLocks noGrp="1"/>
          </p:cNvSpPr>
          <p:nvPr>
            <p:ph type="body" sz="quarter" idx="11"/>
          </p:nvPr>
        </p:nvSpPr>
        <p:spPr>
          <a:xfrm>
            <a:off x="838200" y="2057400"/>
            <a:ext cx="7772400" cy="1668149"/>
          </a:xfrm>
        </p:spPr>
        <p:txBody>
          <a:bodyPr/>
          <a:lstStyle/>
          <a:p>
            <a:r>
              <a:rPr lang="en-US" sz="4000" dirty="0">
                <a:latin typeface="Arial Narrow" panose="020B0606020202030204" pitchFamily="34" charset="0"/>
              </a:rPr>
              <a:t>Demo Days</a:t>
            </a:r>
          </a:p>
          <a:p>
            <a:endParaRPr lang="en-US" dirty="0">
              <a:latin typeface="Arial Narrow" panose="020B0606020202030204" pitchFamily="34" charset="0"/>
            </a:endParaRPr>
          </a:p>
          <a:p>
            <a:r>
              <a:rPr lang="en-US" sz="2000" dirty="0" smtClean="0">
                <a:latin typeface="Arial Narrow" panose="020B0606020202030204" pitchFamily="34" charset="0"/>
              </a:rPr>
              <a:t>February, 2020</a:t>
            </a:r>
            <a:endParaRPr lang="en-US" sz="2000" dirty="0">
              <a:latin typeface="Arial Narrow" panose="020B0606020202030204" pitchFamily="34" charset="0"/>
            </a:endParaRPr>
          </a:p>
        </p:txBody>
      </p:sp>
      <p:pic>
        <p:nvPicPr>
          <p:cNvPr id="4" name="Content Placeholder 3"/>
          <p:cNvPicPr>
            <a:picLocks noChangeAspect="1"/>
          </p:cNvPicPr>
          <p:nvPr/>
        </p:nvPicPr>
        <p:blipFill>
          <a:blip r:embed="rId3"/>
          <a:stretch>
            <a:fillRect/>
          </a:stretch>
        </p:blipFill>
        <p:spPr>
          <a:xfrm>
            <a:off x="3581400" y="3054989"/>
            <a:ext cx="4771607" cy="1676400"/>
          </a:xfrm>
          <a:prstGeom prst="rect">
            <a:avLst/>
          </a:prstGeom>
        </p:spPr>
      </p:pic>
    </p:spTree>
    <p:extLst>
      <p:ext uri="{BB962C8B-B14F-4D97-AF65-F5344CB8AC3E}">
        <p14:creationId xmlns:p14="http://schemas.microsoft.com/office/powerpoint/2010/main" val="6364114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6274" y="241069"/>
            <a:ext cx="8115300" cy="749531"/>
          </a:xfrm>
          <a:prstGeom prst="rect">
            <a:avLst/>
          </a:prstGeom>
        </p:spPr>
        <p:txBody>
          <a:bodyPr>
            <a:norm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4000" kern="0" dirty="0" smtClean="0">
                <a:latin typeface="Arial Narrow" panose="020B0606020202030204" pitchFamily="34" charset="0"/>
                <a:cs typeface="Arial" panose="020B0604020202020204" pitchFamily="34" charset="0"/>
              </a:rPr>
              <a:t>P2P Current Status</a:t>
            </a:r>
            <a:endParaRPr lang="en-US" sz="4000" kern="0" dirty="0">
              <a:latin typeface="Arial Narrow" panose="020B0606020202030204" pitchFamily="34" charset="0"/>
              <a:cs typeface="Arial" panose="020B0604020202020204" pitchFamily="34" charset="0"/>
            </a:endParaRPr>
          </a:p>
        </p:txBody>
      </p:sp>
      <p:sp>
        <p:nvSpPr>
          <p:cNvPr id="4" name="Slide Number Placeholder 3"/>
          <p:cNvSpPr txBox="1">
            <a:spLocks/>
          </p:cNvSpPr>
          <p:nvPr/>
        </p:nvSpPr>
        <p:spPr>
          <a:xfrm>
            <a:off x="8382000" y="6400800"/>
            <a:ext cx="857852" cy="2889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fld id="{47A92A00-8AB7-48A9-9CA3-0FA8430D4830}" type="slidenum">
              <a:rPr lang="en-US" sz="1200" smtClean="0">
                <a:solidFill>
                  <a:schemeClr val="bg1"/>
                </a:solidFill>
              </a:rPr>
              <a:pPr algn="ctr"/>
              <a:t>10</a:t>
            </a:fld>
            <a:endParaRPr lang="en-US" sz="1200" dirty="0">
              <a:solidFill>
                <a:schemeClr val="bg1"/>
              </a:solidFill>
            </a:endParaRPr>
          </a:p>
        </p:txBody>
      </p:sp>
      <p:cxnSp>
        <p:nvCxnSpPr>
          <p:cNvPr id="5" name="Straight Connector 4"/>
          <p:cNvCxnSpPr/>
          <p:nvPr/>
        </p:nvCxnSpPr>
        <p:spPr>
          <a:xfrm flipV="1">
            <a:off x="234463" y="10668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93617" y="2514601"/>
            <a:ext cx="1531855" cy="1143000"/>
          </a:xfrm>
          <a:prstGeom prst="rect">
            <a:avLst/>
          </a:prstGeom>
        </p:spPr>
      </p:pic>
      <p:sp>
        <p:nvSpPr>
          <p:cNvPr id="3" name="Rectangle 2"/>
          <p:cNvSpPr/>
          <p:nvPr/>
        </p:nvSpPr>
        <p:spPr>
          <a:xfrm>
            <a:off x="2057400" y="1295400"/>
            <a:ext cx="5715000" cy="4154984"/>
          </a:xfrm>
          <a:prstGeom prst="rect">
            <a:avLst/>
          </a:prstGeom>
        </p:spPr>
        <p:txBody>
          <a:bodyPr wrap="square">
            <a:spAutoFit/>
          </a:bodyPr>
          <a:lstStyle/>
          <a:p>
            <a:pPr lvl="0">
              <a:spcBef>
                <a:spcPts val="0"/>
              </a:spcBef>
              <a:spcAft>
                <a:spcPts val="0"/>
              </a:spcAft>
              <a:tabLst>
                <a:tab pos="2800350" algn="r"/>
                <a:tab pos="3889375" algn="r"/>
              </a:tabLst>
              <a:defRPr/>
            </a:pPr>
            <a:r>
              <a:rPr lang="en-US" sz="1200" b="1" u="sng" kern="0" dirty="0">
                <a:latin typeface="Arial Narrow" panose="020B0606020202030204" pitchFamily="34" charset="0"/>
                <a:cs typeface="Calibri" panose="020F0502020204030204" pitchFamily="34" charset="0"/>
              </a:rPr>
              <a:t>P2P Ongoing </a:t>
            </a:r>
            <a:r>
              <a:rPr lang="en-US" sz="1200" b="1" u="sng" kern="0" dirty="0" smtClean="0">
                <a:latin typeface="Arial Narrow" panose="020B0606020202030204" pitchFamily="34" charset="0"/>
                <a:cs typeface="Calibri" panose="020F0502020204030204" pitchFamily="34" charset="0"/>
              </a:rPr>
              <a:t>Status</a:t>
            </a:r>
          </a:p>
          <a:p>
            <a:pPr lvl="0">
              <a:spcBef>
                <a:spcPts val="0"/>
              </a:spcBef>
              <a:spcAft>
                <a:spcPts val="0"/>
              </a:spcAft>
              <a:tabLst>
                <a:tab pos="2800350" algn="r"/>
                <a:tab pos="3889375" algn="r"/>
              </a:tabLst>
              <a:defRPr/>
            </a:pPr>
            <a:endParaRPr lang="en-US" sz="1200" b="1" u="sng" kern="0" dirty="0">
              <a:latin typeface="Arial Narrow" panose="020B0606020202030204" pitchFamily="34" charset="0"/>
              <a:cs typeface="Calibri" panose="020F0502020204030204" pitchFamily="34" charset="0"/>
            </a:endParaRPr>
          </a:p>
          <a:p>
            <a:pPr lvl="0">
              <a:spcBef>
                <a:spcPts val="0"/>
              </a:spcBef>
              <a:spcAft>
                <a:spcPts val="0"/>
              </a:spcAft>
              <a:tabLst>
                <a:tab pos="2800350" algn="r"/>
                <a:tab pos="3889375" algn="r"/>
              </a:tabLst>
              <a:defRPr/>
            </a:pPr>
            <a:endParaRPr lang="en-US" sz="1200" b="1" u="sng" kern="0" dirty="0">
              <a:latin typeface="Arial Narrow" panose="020B0606020202030204" pitchFamily="34" charset="0"/>
              <a:cs typeface="Calibri" panose="020F0502020204030204" pitchFamily="34" charset="0"/>
            </a:endParaRPr>
          </a:p>
          <a:p>
            <a:pPr lvl="0">
              <a:spcBef>
                <a:spcPts val="0"/>
              </a:spcBef>
              <a:spcAft>
                <a:spcPts val="0"/>
              </a:spcAft>
              <a:tabLst>
                <a:tab pos="2800350" algn="r"/>
                <a:tab pos="3889375" algn="r"/>
              </a:tabLst>
              <a:defRPr/>
            </a:pPr>
            <a:r>
              <a:rPr lang="en-US" sz="1200" b="1" u="sng" kern="0" dirty="0">
                <a:latin typeface="Arial Narrow" panose="020B0606020202030204" pitchFamily="34" charset="0"/>
                <a:cs typeface="Calibri" panose="020F0502020204030204" pitchFamily="34" charset="0"/>
              </a:rPr>
              <a:t>Requisitions  </a:t>
            </a:r>
            <a:r>
              <a:rPr lang="en-US" sz="1200" b="1" kern="0" dirty="0">
                <a:latin typeface="Arial Narrow" panose="020B0606020202030204" pitchFamily="34" charset="0"/>
                <a:cs typeface="Calibri" panose="020F0502020204030204" pitchFamily="34" charset="0"/>
              </a:rPr>
              <a:t>        </a:t>
            </a:r>
            <a:r>
              <a:rPr lang="en-US" sz="1200" b="1" kern="0" dirty="0">
                <a:latin typeface="Arial Narrow" panose="020B0606020202030204" pitchFamily="34" charset="0"/>
                <a:cs typeface="Calibri" panose="020F0502020204030204" pitchFamily="34" charset="0"/>
              </a:rPr>
              <a:t>Avg</a:t>
            </a:r>
            <a:r>
              <a:rPr lang="en-US" sz="1200" b="1" kern="0" dirty="0">
                <a:latin typeface="Arial Narrow" panose="020B0606020202030204" pitchFamily="34" charset="0"/>
                <a:cs typeface="Calibri" panose="020F0502020204030204" pitchFamily="34" charset="0"/>
              </a:rPr>
              <a:t> TAT </a:t>
            </a:r>
            <a:r>
              <a:rPr lang="en-US" sz="1200" b="1" kern="0" dirty="0" smtClean="0">
                <a:latin typeface="Arial Narrow" panose="020B0606020202030204" pitchFamily="34" charset="0"/>
                <a:cs typeface="Calibri" panose="020F0502020204030204" pitchFamily="34" charset="0"/>
              </a:rPr>
              <a:t>6.11 </a:t>
            </a:r>
            <a:r>
              <a:rPr lang="en-US" sz="1200" b="1" kern="0" dirty="0">
                <a:latin typeface="Arial Narrow" panose="020B0606020202030204" pitchFamily="34" charset="0"/>
                <a:cs typeface="Calibri" panose="020F0502020204030204" pitchFamily="34" charset="0"/>
              </a:rPr>
              <a:t>Day  </a:t>
            </a:r>
            <a:endParaRPr lang="en-US" sz="1200" b="1" kern="0" dirty="0" smtClean="0">
              <a:latin typeface="Arial Narrow" panose="020B0606020202030204" pitchFamily="34" charset="0"/>
              <a:cs typeface="Calibri" panose="020F0502020204030204" pitchFamily="34" charset="0"/>
            </a:endParaRPr>
          </a:p>
          <a:p>
            <a:pPr lvl="0">
              <a:spcBef>
                <a:spcPts val="0"/>
              </a:spcBef>
              <a:spcAft>
                <a:spcPts val="0"/>
              </a:spcAft>
              <a:tabLst>
                <a:tab pos="2800350" algn="r"/>
                <a:tab pos="3889375" algn="r"/>
              </a:tabLst>
              <a:defRPr/>
            </a:pPr>
            <a:r>
              <a:rPr lang="en-US" sz="1200" b="1" kern="0" dirty="0" smtClean="0">
                <a:latin typeface="Arial Narrow" panose="020B0606020202030204" pitchFamily="34" charset="0"/>
                <a:cs typeface="Calibri" panose="020F0502020204030204" pitchFamily="34" charset="0"/>
              </a:rPr>
              <a:t>      </a:t>
            </a:r>
          </a:p>
          <a:p>
            <a:pPr lvl="0">
              <a:spcBef>
                <a:spcPts val="0"/>
              </a:spcBef>
              <a:spcAft>
                <a:spcPts val="0"/>
              </a:spcAft>
              <a:tabLst>
                <a:tab pos="2800350" algn="r"/>
                <a:tab pos="3889375" algn="r"/>
              </a:tabLst>
              <a:defRPr/>
            </a:pPr>
            <a:r>
              <a:rPr lang="en-US" sz="1200" b="1" kern="0" dirty="0">
                <a:latin typeface="Arial Narrow" panose="020B0606020202030204" pitchFamily="34" charset="0"/>
                <a:cs typeface="Calibri" panose="020F0502020204030204" pitchFamily="34" charset="0"/>
              </a:rPr>
              <a:t>	</a:t>
            </a:r>
            <a:r>
              <a:rPr lang="en-US" sz="1200" b="1" kern="0" dirty="0" smtClean="0">
                <a:latin typeface="Arial Narrow" panose="020B0606020202030204" pitchFamily="34" charset="0"/>
                <a:cs typeface="Calibri" panose="020F0502020204030204" pitchFamily="34" charset="0"/>
              </a:rPr>
              <a:t> </a:t>
            </a:r>
            <a:r>
              <a:rPr lang="en-US" sz="1200" b="1" u="sng" kern="0" dirty="0">
                <a:latin typeface="Arial Narrow" panose="020B0606020202030204" pitchFamily="34" charset="0"/>
                <a:cs typeface="Calibri" panose="020F0502020204030204" pitchFamily="34" charset="0"/>
              </a:rPr>
              <a:t>Week </a:t>
            </a:r>
            <a:r>
              <a:rPr lang="en-US" sz="1200" b="1" kern="0" dirty="0">
                <a:latin typeface="Arial Narrow" panose="020B0606020202030204" pitchFamily="34" charset="0"/>
                <a:cs typeface="Calibri" panose="020F0502020204030204" pitchFamily="34" charset="0"/>
              </a:rPr>
              <a:t>	               </a:t>
            </a:r>
            <a:r>
              <a:rPr lang="en-US" sz="1200" b="1" kern="0" dirty="0" smtClean="0">
                <a:latin typeface="Arial Narrow" panose="020B0606020202030204" pitchFamily="34" charset="0"/>
                <a:cs typeface="Calibri" panose="020F0502020204030204" pitchFamily="34" charset="0"/>
              </a:rPr>
              <a:t>     </a:t>
            </a:r>
            <a:r>
              <a:rPr lang="en-US" sz="1200" b="1" u="sng" kern="0" dirty="0" smtClean="0">
                <a:latin typeface="Arial Narrow" panose="020B0606020202030204" pitchFamily="34" charset="0"/>
                <a:cs typeface="Calibri" panose="020F0502020204030204" pitchFamily="34" charset="0"/>
              </a:rPr>
              <a:t>Total</a:t>
            </a:r>
          </a:p>
          <a:p>
            <a:pPr lvl="0">
              <a:spcBef>
                <a:spcPts val="0"/>
              </a:spcBef>
              <a:spcAft>
                <a:spcPts val="0"/>
              </a:spcAft>
              <a:tabLst>
                <a:tab pos="2800350" algn="r"/>
                <a:tab pos="3889375" algn="r"/>
              </a:tabLst>
              <a:defRPr/>
            </a:pPr>
            <a:r>
              <a:rPr lang="en-US" sz="1200" b="1" kern="0" dirty="0" smtClean="0">
                <a:latin typeface="Arial Narrow" panose="020B0606020202030204" pitchFamily="34" charset="0"/>
                <a:cs typeface="Calibri" panose="020F0502020204030204" pitchFamily="34" charset="0"/>
              </a:rPr>
              <a:t>     </a:t>
            </a:r>
            <a:r>
              <a:rPr lang="en-US" sz="1200" kern="0" dirty="0" smtClean="0">
                <a:latin typeface="Arial Narrow" panose="020B0606020202030204" pitchFamily="34" charset="0"/>
                <a:cs typeface="Calibri" panose="020F0502020204030204" pitchFamily="34" charset="0"/>
              </a:rPr>
              <a:t>New</a:t>
            </a:r>
            <a:r>
              <a:rPr lang="en-US" sz="1200" kern="0" dirty="0">
                <a:latin typeface="Arial Narrow" panose="020B0606020202030204" pitchFamily="34" charset="0"/>
                <a:cs typeface="Calibri" panose="020F0502020204030204" pitchFamily="34" charset="0"/>
              </a:rPr>
              <a:t> </a:t>
            </a:r>
            <a:r>
              <a:rPr lang="en-US" sz="1200" kern="0" dirty="0" smtClean="0">
                <a:latin typeface="Arial Narrow" panose="020B0606020202030204" pitchFamily="34" charset="0"/>
                <a:cs typeface="Calibri" panose="020F0502020204030204" pitchFamily="34" charset="0"/>
              </a:rPr>
              <a:t>Requisitions                                      1,044                       18,039</a:t>
            </a:r>
            <a:endParaRPr lang="en-US" sz="1200" kern="0" dirty="0">
              <a:latin typeface="Arial Narrow" panose="020B0606020202030204" pitchFamily="34" charset="0"/>
              <a:cs typeface="Calibri" panose="020F0502020204030204" pitchFamily="34" charset="0"/>
            </a:endParaRPr>
          </a:p>
          <a:p>
            <a:pPr marL="0" lvl="2" indent="174625">
              <a:spcBef>
                <a:spcPts val="0"/>
              </a:spcBef>
              <a:spcAft>
                <a:spcPts val="0"/>
              </a:spcAft>
              <a:tabLst>
                <a:tab pos="2686050" algn="r"/>
                <a:tab pos="3889375" algn="r"/>
              </a:tabLst>
              <a:defRPr/>
            </a:pPr>
            <a:endParaRPr lang="en-US" sz="1200" kern="0" dirty="0">
              <a:latin typeface="Arial Narrow" panose="020B0606020202030204" pitchFamily="34" charset="0"/>
              <a:cs typeface="Calibri" panose="020F0502020204030204" pitchFamily="34" charset="0"/>
            </a:endParaRPr>
          </a:p>
          <a:p>
            <a:pPr marL="0" lvl="2" indent="174625">
              <a:spcBef>
                <a:spcPts val="0"/>
              </a:spcBef>
              <a:spcAft>
                <a:spcPts val="0"/>
              </a:spcAft>
              <a:tabLst>
                <a:tab pos="2686050" algn="r"/>
                <a:tab pos="3889375" algn="r"/>
              </a:tabLst>
              <a:defRPr/>
            </a:pPr>
            <a:r>
              <a:rPr lang="en-US" sz="1200" kern="0" dirty="0">
                <a:latin typeface="Arial Narrow" panose="020B0606020202030204" pitchFamily="34" charset="0"/>
                <a:cs typeface="Calibri" panose="020F0502020204030204" pitchFamily="34" charset="0"/>
              </a:rPr>
              <a:t>Qualified Supplier TAT </a:t>
            </a:r>
            <a:r>
              <a:rPr lang="en-US" sz="1200" kern="0" dirty="0" smtClean="0">
                <a:latin typeface="Arial Narrow" panose="020B0606020202030204" pitchFamily="34" charset="0"/>
                <a:cs typeface="Calibri" panose="020F0502020204030204" pitchFamily="34" charset="0"/>
              </a:rPr>
              <a:t>7.88 </a:t>
            </a:r>
            <a:r>
              <a:rPr lang="en-US" sz="1200" kern="0" dirty="0">
                <a:latin typeface="Arial Narrow" panose="020B0606020202030204" pitchFamily="34" charset="0"/>
                <a:cs typeface="Calibri" panose="020F0502020204030204" pitchFamily="34" charset="0"/>
              </a:rPr>
              <a:t>Days</a:t>
            </a:r>
          </a:p>
          <a:p>
            <a:pPr marL="0" lvl="2" indent="174625">
              <a:spcBef>
                <a:spcPts val="0"/>
              </a:spcBef>
              <a:spcAft>
                <a:spcPts val="0"/>
              </a:spcAft>
              <a:tabLst>
                <a:tab pos="2686050" algn="r"/>
                <a:tab pos="3889375" algn="r"/>
              </a:tabLst>
              <a:defRPr/>
            </a:pPr>
            <a:endParaRPr lang="en-US" sz="1200" kern="0" dirty="0" smtClean="0">
              <a:latin typeface="Arial Narrow" panose="020B0606020202030204" pitchFamily="34" charset="0"/>
              <a:cs typeface="Calibri" panose="020F0502020204030204" pitchFamily="34" charset="0"/>
            </a:endParaRPr>
          </a:p>
          <a:p>
            <a:pPr marL="0" lvl="2" indent="174625">
              <a:spcBef>
                <a:spcPts val="0"/>
              </a:spcBef>
              <a:spcAft>
                <a:spcPts val="0"/>
              </a:spcAft>
              <a:tabLst>
                <a:tab pos="2686050" algn="r"/>
                <a:tab pos="3889375" algn="r"/>
              </a:tabLst>
              <a:defRPr/>
            </a:pPr>
            <a:r>
              <a:rPr lang="en-US" sz="1200" kern="0" dirty="0" smtClean="0">
                <a:latin typeface="Arial Narrow" panose="020B0606020202030204" pitchFamily="34" charset="0"/>
                <a:cs typeface="Calibri" panose="020F0502020204030204" pitchFamily="34" charset="0"/>
              </a:rPr>
              <a:t>New </a:t>
            </a:r>
            <a:r>
              <a:rPr lang="en-US" sz="1200" kern="0" dirty="0">
                <a:latin typeface="Arial Narrow" panose="020B0606020202030204" pitchFamily="34" charset="0"/>
                <a:cs typeface="Calibri" panose="020F0502020204030204" pitchFamily="34" charset="0"/>
              </a:rPr>
              <a:t>Supplier – Non Catalog  TAT  </a:t>
            </a:r>
            <a:r>
              <a:rPr lang="en-US" sz="1200" kern="0" dirty="0" smtClean="0">
                <a:latin typeface="Arial Narrow" panose="020B0606020202030204" pitchFamily="34" charset="0"/>
                <a:cs typeface="Calibri" panose="020F0502020204030204" pitchFamily="34" charset="0"/>
              </a:rPr>
              <a:t>12.2 </a:t>
            </a:r>
            <a:r>
              <a:rPr lang="en-US" sz="1200" kern="0" dirty="0">
                <a:latin typeface="Arial Narrow" panose="020B0606020202030204" pitchFamily="34" charset="0"/>
                <a:cs typeface="Calibri" panose="020F0502020204030204" pitchFamily="34" charset="0"/>
              </a:rPr>
              <a:t>Days	</a:t>
            </a:r>
          </a:p>
          <a:p>
            <a:pPr marL="0" lvl="2" indent="174625">
              <a:spcBef>
                <a:spcPts val="0"/>
              </a:spcBef>
              <a:spcAft>
                <a:spcPts val="0"/>
              </a:spcAft>
              <a:tabLst>
                <a:tab pos="2686050" algn="r"/>
                <a:tab pos="3889375" algn="r"/>
              </a:tabLst>
              <a:defRPr/>
            </a:pPr>
            <a:endParaRPr lang="en-US" sz="1200" kern="0" dirty="0" smtClean="0">
              <a:latin typeface="Arial Narrow" panose="020B0606020202030204" pitchFamily="34" charset="0"/>
              <a:cs typeface="Calibri" panose="020F0502020204030204" pitchFamily="34" charset="0"/>
            </a:endParaRPr>
          </a:p>
          <a:p>
            <a:pPr marL="0" lvl="2" indent="174625">
              <a:spcBef>
                <a:spcPts val="0"/>
              </a:spcBef>
              <a:spcAft>
                <a:spcPts val="0"/>
              </a:spcAft>
              <a:tabLst>
                <a:tab pos="2686050" algn="r"/>
                <a:tab pos="3889375" algn="r"/>
              </a:tabLst>
              <a:defRPr/>
            </a:pPr>
            <a:r>
              <a:rPr lang="en-US" sz="1200" kern="0" dirty="0" smtClean="0">
                <a:latin typeface="Arial Narrow" panose="020B0606020202030204" pitchFamily="34" charset="0"/>
                <a:cs typeface="Calibri" panose="020F0502020204030204" pitchFamily="34" charset="0"/>
              </a:rPr>
              <a:t>Marketplace </a:t>
            </a:r>
            <a:r>
              <a:rPr lang="en-US" sz="1200" kern="0" dirty="0">
                <a:latin typeface="Arial Narrow" panose="020B0606020202030204" pitchFamily="34" charset="0"/>
                <a:cs typeface="Calibri" panose="020F0502020204030204" pitchFamily="34" charset="0"/>
              </a:rPr>
              <a:t>Order  TAT </a:t>
            </a:r>
            <a:r>
              <a:rPr lang="en-US" sz="1200" kern="0" dirty="0" smtClean="0">
                <a:latin typeface="Arial Narrow" panose="020B0606020202030204" pitchFamily="34" charset="0"/>
                <a:cs typeface="Calibri" panose="020F0502020204030204" pitchFamily="34" charset="0"/>
              </a:rPr>
              <a:t>1.73 Days</a:t>
            </a:r>
          </a:p>
          <a:p>
            <a:pPr marL="0" lvl="2" indent="174625">
              <a:spcBef>
                <a:spcPts val="0"/>
              </a:spcBef>
              <a:spcAft>
                <a:spcPts val="0"/>
              </a:spcAft>
              <a:tabLst>
                <a:tab pos="2686050" algn="r"/>
                <a:tab pos="3889375" algn="r"/>
              </a:tabLst>
              <a:defRPr/>
            </a:pPr>
            <a:endParaRPr lang="en-US" sz="1200" kern="0" dirty="0">
              <a:latin typeface="Arial Narrow" panose="020B0606020202030204" pitchFamily="34" charset="0"/>
              <a:cs typeface="Calibri" panose="020F0502020204030204" pitchFamily="34" charset="0"/>
            </a:endParaRPr>
          </a:p>
          <a:p>
            <a:pPr marL="0" lvl="2">
              <a:spcBef>
                <a:spcPts val="0"/>
              </a:spcBef>
              <a:spcAft>
                <a:spcPts val="0"/>
              </a:spcAft>
              <a:tabLst>
                <a:tab pos="2686050" algn="r"/>
                <a:tab pos="3889375" algn="r"/>
              </a:tabLst>
              <a:defRPr/>
            </a:pPr>
            <a:endParaRPr lang="en-US" sz="1200" b="1" u="sng" kern="0" dirty="0" smtClean="0">
              <a:latin typeface="Arial Narrow" panose="020B0606020202030204" pitchFamily="34" charset="0"/>
              <a:cs typeface="Calibri" panose="020F0502020204030204" pitchFamily="34" charset="0"/>
            </a:endParaRPr>
          </a:p>
          <a:p>
            <a:pPr marL="0" lvl="2">
              <a:spcBef>
                <a:spcPts val="0"/>
              </a:spcBef>
              <a:spcAft>
                <a:spcPts val="0"/>
              </a:spcAft>
              <a:tabLst>
                <a:tab pos="2686050" algn="r"/>
                <a:tab pos="3889375" algn="r"/>
              </a:tabLst>
              <a:defRPr/>
            </a:pPr>
            <a:r>
              <a:rPr lang="en-US" sz="1200" b="1" u="sng" kern="0" dirty="0" smtClean="0">
                <a:latin typeface="Arial Narrow" panose="020B0606020202030204" pitchFamily="34" charset="0"/>
                <a:cs typeface="Calibri" panose="020F0502020204030204" pitchFamily="34" charset="0"/>
              </a:rPr>
              <a:t>Supplier </a:t>
            </a:r>
            <a:r>
              <a:rPr lang="en-US" sz="1200" b="1" u="sng" kern="0" dirty="0">
                <a:latin typeface="Arial Narrow" panose="020B0606020202030204" pitchFamily="34" charset="0"/>
                <a:cs typeface="Calibri" panose="020F0502020204030204" pitchFamily="34" charset="0"/>
              </a:rPr>
              <a:t>Invoice Request (SIRs</a:t>
            </a:r>
            <a:r>
              <a:rPr lang="en-US" sz="1200" b="1" kern="0" dirty="0">
                <a:latin typeface="Arial Narrow" panose="020B0606020202030204" pitchFamily="34" charset="0"/>
                <a:cs typeface="Calibri" panose="020F0502020204030204" pitchFamily="34" charset="0"/>
              </a:rPr>
              <a:t>)   --  </a:t>
            </a:r>
            <a:r>
              <a:rPr lang="en-US" sz="1200" b="1" kern="0" dirty="0">
                <a:latin typeface="Arial Narrow" panose="020B0606020202030204" pitchFamily="34" charset="0"/>
                <a:cs typeface="Calibri" panose="020F0502020204030204" pitchFamily="34" charset="0"/>
              </a:rPr>
              <a:t>Avg</a:t>
            </a:r>
            <a:r>
              <a:rPr lang="en-US" sz="1200" b="1" kern="0" dirty="0">
                <a:latin typeface="Arial Narrow" panose="020B0606020202030204" pitchFamily="34" charset="0"/>
                <a:cs typeface="Calibri" panose="020F0502020204030204" pitchFamily="34" charset="0"/>
              </a:rPr>
              <a:t> TAT </a:t>
            </a:r>
            <a:r>
              <a:rPr lang="en-US" sz="1200" b="1" kern="0" dirty="0" smtClean="0">
                <a:latin typeface="Arial Narrow" panose="020B0606020202030204" pitchFamily="34" charset="0"/>
                <a:cs typeface="Calibri" panose="020F0502020204030204" pitchFamily="34" charset="0"/>
              </a:rPr>
              <a:t>2.80 Days</a:t>
            </a:r>
          </a:p>
          <a:p>
            <a:pPr marL="0" lvl="2">
              <a:spcBef>
                <a:spcPts val="0"/>
              </a:spcBef>
              <a:spcAft>
                <a:spcPts val="0"/>
              </a:spcAft>
              <a:tabLst>
                <a:tab pos="2686050" algn="r"/>
                <a:tab pos="3889375" algn="r"/>
              </a:tabLst>
              <a:defRPr/>
            </a:pPr>
            <a:endParaRPr lang="en-US" sz="1200" b="1" kern="0" dirty="0">
              <a:latin typeface="Arial Narrow" panose="020B0606020202030204" pitchFamily="34" charset="0"/>
              <a:cs typeface="Calibri" panose="020F0502020204030204" pitchFamily="34" charset="0"/>
            </a:endParaRPr>
          </a:p>
          <a:p>
            <a:pPr marL="0" lvl="2">
              <a:spcBef>
                <a:spcPts val="0"/>
              </a:spcBef>
              <a:spcAft>
                <a:spcPts val="0"/>
              </a:spcAft>
              <a:tabLst>
                <a:tab pos="2686050" algn="r"/>
                <a:tab pos="3889375" algn="r"/>
              </a:tabLst>
              <a:defRPr/>
            </a:pPr>
            <a:r>
              <a:rPr lang="en-US" sz="1200" b="1" kern="0" dirty="0" smtClean="0">
                <a:latin typeface="Arial Narrow" panose="020B0606020202030204" pitchFamily="34" charset="0"/>
                <a:cs typeface="Calibri" panose="020F0502020204030204" pitchFamily="34" charset="0"/>
              </a:rPr>
              <a:t>                                                                    </a:t>
            </a:r>
            <a:r>
              <a:rPr lang="en-US" sz="1200" b="1" u="sng" kern="0" dirty="0">
                <a:latin typeface="Arial Narrow" panose="020B0606020202030204" pitchFamily="34" charset="0"/>
                <a:cs typeface="Calibri" panose="020F0502020204030204" pitchFamily="34" charset="0"/>
              </a:rPr>
              <a:t>Week </a:t>
            </a:r>
            <a:r>
              <a:rPr lang="en-US" sz="1200" b="1" kern="0" dirty="0">
                <a:latin typeface="Arial Narrow" panose="020B0606020202030204" pitchFamily="34" charset="0"/>
                <a:cs typeface="Calibri" panose="020F0502020204030204" pitchFamily="34" charset="0"/>
              </a:rPr>
              <a:t>	                    </a:t>
            </a:r>
            <a:r>
              <a:rPr lang="en-US" sz="1200" b="1" u="sng" kern="0" dirty="0">
                <a:latin typeface="Arial Narrow" panose="020B0606020202030204" pitchFamily="34" charset="0"/>
                <a:cs typeface="Calibri" panose="020F0502020204030204" pitchFamily="34" charset="0"/>
              </a:rPr>
              <a:t>Total</a:t>
            </a:r>
            <a:endParaRPr lang="en-US" sz="1200" b="1" kern="0" dirty="0">
              <a:latin typeface="Arial Narrow" panose="020B0606020202030204" pitchFamily="34" charset="0"/>
              <a:cs typeface="Calibri" panose="020F0502020204030204" pitchFamily="34" charset="0"/>
            </a:endParaRPr>
          </a:p>
          <a:p>
            <a:pPr marL="166688" lvl="2">
              <a:spcBef>
                <a:spcPts val="0"/>
              </a:spcBef>
              <a:spcAft>
                <a:spcPts val="0"/>
              </a:spcAft>
              <a:tabLst>
                <a:tab pos="2686050" algn="r"/>
                <a:tab pos="3889375" algn="r"/>
              </a:tabLst>
              <a:defRPr/>
            </a:pPr>
            <a:r>
              <a:rPr lang="en-US" sz="1200" kern="0" dirty="0">
                <a:latin typeface="Arial Narrow" panose="020B0606020202030204" pitchFamily="34" charset="0"/>
                <a:cs typeface="Calibri" panose="020F0502020204030204" pitchFamily="34" charset="0"/>
              </a:rPr>
              <a:t>New	 </a:t>
            </a:r>
            <a:r>
              <a:rPr lang="en-US" sz="1200" kern="0" dirty="0" smtClean="0">
                <a:latin typeface="Arial Narrow" panose="020B0606020202030204" pitchFamily="34" charset="0"/>
                <a:cs typeface="Calibri" panose="020F0502020204030204" pitchFamily="34" charset="0"/>
              </a:rPr>
              <a:t>  571</a:t>
            </a:r>
            <a:r>
              <a:rPr lang="en-US" sz="1200" kern="0" dirty="0">
                <a:latin typeface="Arial Narrow" panose="020B0606020202030204" pitchFamily="34" charset="0"/>
                <a:cs typeface="Calibri" panose="020F0502020204030204" pitchFamily="34" charset="0"/>
              </a:rPr>
              <a:t>	  </a:t>
            </a:r>
            <a:r>
              <a:rPr lang="en-US" sz="1200" kern="0" dirty="0" smtClean="0">
                <a:latin typeface="Arial Narrow" panose="020B0606020202030204" pitchFamily="34" charset="0"/>
                <a:cs typeface="Calibri" panose="020F0502020204030204" pitchFamily="34" charset="0"/>
              </a:rPr>
              <a:t>        14,375</a:t>
            </a:r>
            <a:endParaRPr lang="en-US" sz="1200" kern="0" dirty="0" smtClean="0">
              <a:latin typeface="Arial Narrow" panose="020B0606020202030204" pitchFamily="34" charset="0"/>
              <a:cs typeface="Calibri" panose="020F0502020204030204" pitchFamily="34" charset="0"/>
            </a:endParaRPr>
          </a:p>
          <a:p>
            <a:pPr marL="166688" lvl="2">
              <a:spcBef>
                <a:spcPts val="0"/>
              </a:spcBef>
              <a:spcAft>
                <a:spcPts val="0"/>
              </a:spcAft>
              <a:tabLst>
                <a:tab pos="2686050" algn="r"/>
                <a:tab pos="3889375" algn="r"/>
              </a:tabLst>
              <a:defRPr/>
            </a:pPr>
            <a:endParaRPr lang="en-US" sz="1200" kern="0" dirty="0">
              <a:latin typeface="Arial Narrow" panose="020B0606020202030204" pitchFamily="34" charset="0"/>
              <a:cs typeface="Calibri" panose="020F0502020204030204" pitchFamily="34" charset="0"/>
            </a:endParaRPr>
          </a:p>
          <a:p>
            <a:pPr marL="166688" lvl="2">
              <a:spcBef>
                <a:spcPts val="0"/>
              </a:spcBef>
              <a:spcAft>
                <a:spcPts val="0"/>
              </a:spcAft>
              <a:tabLst>
                <a:tab pos="2686050" algn="r"/>
                <a:tab pos="3889375" algn="r"/>
              </a:tabLst>
              <a:defRPr/>
            </a:pPr>
            <a:endParaRPr lang="en-US" sz="1200" kern="0" dirty="0" smtClean="0">
              <a:latin typeface="Arial Narrow" panose="020B0606020202030204" pitchFamily="34" charset="0"/>
              <a:cs typeface="Calibri" panose="020F0502020204030204" pitchFamily="34" charset="0"/>
            </a:endParaRPr>
          </a:p>
          <a:p>
            <a:pPr marL="166688" lvl="2">
              <a:spcBef>
                <a:spcPts val="0"/>
              </a:spcBef>
              <a:spcAft>
                <a:spcPts val="0"/>
              </a:spcAft>
              <a:tabLst>
                <a:tab pos="2686050" algn="r"/>
                <a:tab pos="3889375" algn="r"/>
              </a:tabLst>
              <a:defRPr/>
            </a:pPr>
            <a:endParaRPr lang="en-US" sz="1200" kern="0" dirty="0">
              <a:latin typeface="Arial Narrow" panose="020B0606020202030204" pitchFamily="34" charset="0"/>
              <a:cs typeface="Calibri" panose="020F0502020204030204" pitchFamily="34" charset="0"/>
            </a:endParaRPr>
          </a:p>
        </p:txBody>
      </p:sp>
    </p:spTree>
    <p:extLst>
      <p:ext uri="{BB962C8B-B14F-4D97-AF65-F5344CB8AC3E}">
        <p14:creationId xmlns:p14="http://schemas.microsoft.com/office/powerpoint/2010/main" val="1956779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619" y="262014"/>
            <a:ext cx="8178325" cy="495300"/>
          </a:xfrm>
        </p:spPr>
        <p:txBody>
          <a:bodyPr>
            <a:noAutofit/>
          </a:bodyPr>
          <a:lstStyle/>
          <a:p>
            <a:pPr algn="l"/>
            <a:r>
              <a:rPr lang="en-US" dirty="0" smtClean="0">
                <a:latin typeface="Arial Narrow" panose="020B0606020202030204" pitchFamily="34" charset="0"/>
                <a:cs typeface="Arial" panose="020B0604020202020204" pitchFamily="34" charset="0"/>
              </a:rPr>
              <a:t>P2P Marketplace Update</a:t>
            </a:r>
            <a:endParaRPr lang="en-US" dirty="0">
              <a:latin typeface="Arial Narrow" panose="020B0606020202030204" pitchFamily="34" charset="0"/>
              <a:cs typeface="Arial" panose="020B0604020202020204" pitchFamily="34" charset="0"/>
            </a:endParaRPr>
          </a:p>
        </p:txBody>
      </p:sp>
      <p:sp>
        <p:nvSpPr>
          <p:cNvPr id="3" name="Content Placeholder 2"/>
          <p:cNvSpPr>
            <a:spLocks noGrp="1"/>
          </p:cNvSpPr>
          <p:nvPr>
            <p:ph idx="4294967295"/>
          </p:nvPr>
        </p:nvSpPr>
        <p:spPr>
          <a:xfrm>
            <a:off x="711868" y="990600"/>
            <a:ext cx="7997026" cy="5349215"/>
          </a:xfrm>
        </p:spPr>
        <p:txBody>
          <a:bodyPr>
            <a:noAutofit/>
          </a:bodyPr>
          <a:lstStyle/>
          <a:p>
            <a:pPr marL="0" indent="0">
              <a:spcBef>
                <a:spcPts val="600"/>
              </a:spcBef>
              <a:spcAft>
                <a:spcPts val="0"/>
              </a:spcAft>
              <a:buNone/>
            </a:pPr>
            <a:r>
              <a:rPr lang="en-US" sz="2400" b="1" dirty="0" smtClean="0">
                <a:solidFill>
                  <a:schemeClr val="tx2">
                    <a:lumMod val="75000"/>
                  </a:schemeClr>
                </a:solidFill>
                <a:latin typeface="Arial" panose="020B0604020202020204" pitchFamily="34" charset="0"/>
                <a:cs typeface="Arial" panose="020B0604020202020204" pitchFamily="34" charset="0"/>
              </a:rPr>
              <a:t>Marketplace Catalog Update</a:t>
            </a:r>
          </a:p>
          <a:p>
            <a:pPr marL="0" indent="0">
              <a:spcBef>
                <a:spcPts val="600"/>
              </a:spcBef>
              <a:spcAft>
                <a:spcPts val="0"/>
              </a:spcAft>
              <a:buNone/>
            </a:pPr>
            <a:r>
              <a:rPr lang="en-US" sz="1400" dirty="0" smtClean="0">
                <a:solidFill>
                  <a:srgbClr val="C00000"/>
                </a:solidFill>
                <a:latin typeface="Arial" panose="020B0604020202020204" pitchFamily="34" charset="0"/>
                <a:cs typeface="Arial" panose="020B0604020202020204" pitchFamily="34" charset="0"/>
              </a:rPr>
              <a:t>14.100 orders ($4,368,152) </a:t>
            </a:r>
            <a:r>
              <a:rPr lang="en-US" sz="1400" dirty="0">
                <a:solidFill>
                  <a:srgbClr val="C00000"/>
                </a:solidFill>
                <a:latin typeface="Arial" panose="020B0604020202020204" pitchFamily="34" charset="0"/>
                <a:cs typeface="Arial" panose="020B0604020202020204" pitchFamily="34" charset="0"/>
              </a:rPr>
              <a:t>placed since Go-Live (11/19/18)</a:t>
            </a:r>
          </a:p>
          <a:p>
            <a:pPr marL="0" indent="0">
              <a:spcBef>
                <a:spcPts val="600"/>
              </a:spcBef>
              <a:spcAft>
                <a:spcPts val="0"/>
              </a:spcAft>
              <a:buNone/>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0" indent="0">
              <a:spcBef>
                <a:spcPts val="600"/>
              </a:spcBef>
              <a:spcAft>
                <a:spcPts val="0"/>
              </a:spcAft>
              <a:buNone/>
            </a:pPr>
            <a:endParaRPr lang="en-US" sz="2400" b="1" dirty="0" smtClean="0">
              <a:solidFill>
                <a:schemeClr val="tx2">
                  <a:lumMod val="75000"/>
                </a:schemeClr>
              </a:solidFill>
              <a:latin typeface="Arial" panose="020B0604020202020204" pitchFamily="34" charset="0"/>
              <a:cs typeface="Arial" panose="020B0604020202020204" pitchFamily="34" charset="0"/>
            </a:endParaRPr>
          </a:p>
          <a:p>
            <a:pPr marL="800100" lvl="2" indent="0">
              <a:spcBef>
                <a:spcPts val="600"/>
              </a:spcBef>
              <a:spcAft>
                <a:spcPts val="0"/>
              </a:spcAft>
              <a:buNone/>
            </a:pPr>
            <a:endParaRPr lang="en-US" sz="1400" dirty="0" smtClean="0">
              <a:solidFill>
                <a:schemeClr val="tx2">
                  <a:lumMod val="75000"/>
                </a:schemeClr>
              </a:solidFill>
              <a:latin typeface="Calibri" panose="020F0502020204030204" pitchFamily="34" charset="0"/>
            </a:endParaRPr>
          </a:p>
          <a:p>
            <a:pPr marL="800100" lvl="2" indent="0">
              <a:spcBef>
                <a:spcPts val="600"/>
              </a:spcBef>
              <a:spcAft>
                <a:spcPts val="0"/>
              </a:spcAft>
              <a:buNone/>
            </a:pPr>
            <a:endParaRPr lang="en-US" sz="1400" dirty="0">
              <a:solidFill>
                <a:schemeClr val="tx2">
                  <a:lumMod val="75000"/>
                </a:schemeClr>
              </a:solidFill>
              <a:latin typeface="Calibri" panose="020F0502020204030204" pitchFamily="34" charset="0"/>
            </a:endParaRPr>
          </a:p>
          <a:p>
            <a:pPr marL="800100" lvl="2" indent="0">
              <a:spcBef>
                <a:spcPts val="600"/>
              </a:spcBef>
              <a:spcAft>
                <a:spcPts val="0"/>
              </a:spcAft>
              <a:buNone/>
            </a:pPr>
            <a:endParaRPr lang="en-US" sz="1400" dirty="0" smtClean="0">
              <a:solidFill>
                <a:schemeClr val="tx2">
                  <a:lumMod val="75000"/>
                </a:schemeClr>
              </a:solidFill>
              <a:latin typeface="Calibri" panose="020F0502020204030204" pitchFamily="34" charset="0"/>
            </a:endParaRPr>
          </a:p>
          <a:p>
            <a:pPr marL="800100" lvl="2" indent="0">
              <a:spcBef>
                <a:spcPts val="600"/>
              </a:spcBef>
              <a:spcAft>
                <a:spcPts val="0"/>
              </a:spcAft>
              <a:buNone/>
            </a:pPr>
            <a:endParaRPr lang="en-US" sz="1400" dirty="0">
              <a:solidFill>
                <a:schemeClr val="tx2">
                  <a:lumMod val="75000"/>
                </a:schemeClr>
              </a:solidFill>
              <a:latin typeface="Calibri" panose="020F0502020204030204" pitchFamily="34" charset="0"/>
            </a:endParaRPr>
          </a:p>
          <a:p>
            <a:pPr marL="800100" lvl="2" indent="0">
              <a:spcBef>
                <a:spcPts val="600"/>
              </a:spcBef>
              <a:spcAft>
                <a:spcPts val="0"/>
              </a:spcAft>
              <a:buNone/>
            </a:pPr>
            <a:endParaRPr lang="en-US" sz="1400" dirty="0" smtClean="0">
              <a:solidFill>
                <a:schemeClr val="tx2">
                  <a:lumMod val="75000"/>
                </a:schemeClr>
              </a:solidFill>
              <a:latin typeface="Calibri" panose="020F0502020204030204" pitchFamily="34" charset="0"/>
            </a:endParaRPr>
          </a:p>
          <a:p>
            <a:pPr marL="800100" lvl="2" indent="0">
              <a:spcBef>
                <a:spcPts val="600"/>
              </a:spcBef>
              <a:spcAft>
                <a:spcPts val="0"/>
              </a:spcAft>
              <a:buNone/>
            </a:pPr>
            <a:endParaRPr lang="en-US" sz="1400" dirty="0">
              <a:solidFill>
                <a:schemeClr val="tx2">
                  <a:lumMod val="75000"/>
                </a:schemeClr>
              </a:solidFill>
              <a:latin typeface="Calibri" panose="020F0502020204030204" pitchFamily="34" charset="0"/>
            </a:endParaRPr>
          </a:p>
          <a:p>
            <a:pPr marL="0" indent="0">
              <a:spcBef>
                <a:spcPts val="600"/>
              </a:spcBef>
              <a:spcAft>
                <a:spcPts val="0"/>
              </a:spcAft>
              <a:buNone/>
            </a:pPr>
            <a:endParaRPr lang="en-US" sz="1400" b="1" dirty="0" smtClean="0">
              <a:solidFill>
                <a:schemeClr val="tx2">
                  <a:lumMod val="75000"/>
                </a:schemeClr>
              </a:solidFill>
              <a:latin typeface="Arial" panose="020B0604020202020204" pitchFamily="34" charset="0"/>
              <a:cs typeface="Arial" panose="020B0604020202020204" pitchFamily="34" charset="0"/>
            </a:endParaRPr>
          </a:p>
          <a:p>
            <a:pPr marL="0" indent="0">
              <a:spcBef>
                <a:spcPts val="600"/>
              </a:spcBef>
              <a:spcAft>
                <a:spcPts val="0"/>
              </a:spcAft>
              <a:buNone/>
            </a:pPr>
            <a:endParaRPr lang="en-US" sz="1400" dirty="0" smtClean="0">
              <a:solidFill>
                <a:srgbClr val="C00000"/>
              </a:solidFill>
              <a:latin typeface="Arial" panose="020B0604020202020204" pitchFamily="34" charset="0"/>
              <a:cs typeface="Arial" panose="020B0604020202020204" pitchFamily="34" charset="0"/>
            </a:endParaRPr>
          </a:p>
          <a:p>
            <a:pPr marL="0" indent="0">
              <a:spcBef>
                <a:spcPts val="600"/>
              </a:spcBef>
              <a:spcAft>
                <a:spcPts val="0"/>
              </a:spcAft>
              <a:buNone/>
            </a:pPr>
            <a:endParaRPr lang="en-US" sz="1400" dirty="0">
              <a:solidFill>
                <a:srgbClr val="C00000"/>
              </a:solidFill>
              <a:latin typeface="Arial" panose="020B0604020202020204" pitchFamily="34" charset="0"/>
              <a:cs typeface="Arial" panose="020B0604020202020204" pitchFamily="34" charset="0"/>
            </a:endParaRPr>
          </a:p>
          <a:p>
            <a:pPr marL="0" indent="0">
              <a:spcBef>
                <a:spcPts val="600"/>
              </a:spcBef>
              <a:spcAft>
                <a:spcPts val="0"/>
              </a:spcAft>
              <a:buNone/>
            </a:pPr>
            <a:endParaRPr lang="en-US" sz="1400" dirty="0" smtClean="0">
              <a:solidFill>
                <a:srgbClr val="C00000"/>
              </a:solidFill>
              <a:latin typeface="Arial" panose="020B0604020202020204" pitchFamily="34" charset="0"/>
              <a:cs typeface="Arial" panose="020B0604020202020204" pitchFamily="34" charset="0"/>
            </a:endParaRPr>
          </a:p>
          <a:p>
            <a:pPr marL="0" indent="0">
              <a:spcBef>
                <a:spcPts val="600"/>
              </a:spcBef>
              <a:spcAft>
                <a:spcPts val="0"/>
              </a:spcAft>
              <a:buNone/>
            </a:pPr>
            <a:endParaRPr lang="en-US" sz="1400" dirty="0">
              <a:solidFill>
                <a:srgbClr val="C00000"/>
              </a:solidFill>
              <a:latin typeface="Arial" panose="020B0604020202020204" pitchFamily="34" charset="0"/>
              <a:cs typeface="Arial" panose="020B0604020202020204" pitchFamily="34" charset="0"/>
            </a:endParaRPr>
          </a:p>
          <a:p>
            <a:pPr marL="0" indent="0">
              <a:spcBef>
                <a:spcPts val="600"/>
              </a:spcBef>
              <a:spcAft>
                <a:spcPts val="0"/>
              </a:spcAft>
              <a:buNone/>
            </a:pPr>
            <a:endParaRPr lang="en-US" sz="1400" dirty="0" smtClean="0">
              <a:solidFill>
                <a:srgbClr val="C00000"/>
              </a:solidFill>
              <a:latin typeface="Arial" panose="020B0604020202020204" pitchFamily="34" charset="0"/>
              <a:cs typeface="Arial" panose="020B0604020202020204" pitchFamily="34" charset="0"/>
            </a:endParaRPr>
          </a:p>
          <a:p>
            <a:pPr marL="0" indent="0">
              <a:spcBef>
                <a:spcPts val="600"/>
              </a:spcBef>
              <a:spcAft>
                <a:spcPts val="0"/>
              </a:spcAft>
              <a:buNone/>
            </a:pPr>
            <a:endParaRPr lang="en-US" sz="1400" dirty="0">
              <a:solidFill>
                <a:srgbClr val="C00000"/>
              </a:solidFill>
              <a:latin typeface="Arial" panose="020B0604020202020204" pitchFamily="34" charset="0"/>
              <a:cs typeface="Arial" panose="020B0604020202020204" pitchFamily="34" charset="0"/>
            </a:endParaRPr>
          </a:p>
          <a:p>
            <a:pPr marL="0" indent="0">
              <a:spcBef>
                <a:spcPts val="600"/>
              </a:spcBef>
              <a:spcAft>
                <a:spcPts val="0"/>
              </a:spcAft>
              <a:buNone/>
            </a:pPr>
            <a:endParaRPr lang="en-US" sz="1400" dirty="0" smtClean="0">
              <a:solidFill>
                <a:srgbClr val="C00000"/>
              </a:solidFill>
              <a:latin typeface="Arial" panose="020B0604020202020204" pitchFamily="34" charset="0"/>
              <a:cs typeface="Arial" panose="020B0604020202020204" pitchFamily="34" charset="0"/>
            </a:endParaRPr>
          </a:p>
          <a:p>
            <a:pPr marL="0" indent="0">
              <a:spcBef>
                <a:spcPts val="600"/>
              </a:spcBef>
              <a:spcAft>
                <a:spcPts val="0"/>
              </a:spcAft>
              <a:buNone/>
            </a:pPr>
            <a:endParaRPr lang="en-US" sz="1800" dirty="0" smtClean="0">
              <a:latin typeface="Calibri" panose="020F0502020204030204" pitchFamily="34" charset="0"/>
            </a:endParaRPr>
          </a:p>
        </p:txBody>
      </p:sp>
      <p:sp>
        <p:nvSpPr>
          <p:cNvPr id="4" name="Line 9"/>
          <p:cNvSpPr>
            <a:spLocks noChangeShapeType="1"/>
          </p:cNvSpPr>
          <p:nvPr/>
        </p:nvSpPr>
        <p:spPr bwMode="auto">
          <a:xfrm>
            <a:off x="609600" y="9144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01000" y="6419212"/>
            <a:ext cx="1066800" cy="276999"/>
          </a:xfrm>
          <a:prstGeom prst="rect">
            <a:avLst/>
          </a:prstGeom>
          <a:noFill/>
        </p:spPr>
        <p:txBody>
          <a:bodyPr wrap="square" rtlCol="0">
            <a:spAutoFit/>
          </a:bodyPr>
          <a:lstStyle/>
          <a:p>
            <a:pPr algn="r"/>
            <a:r>
              <a:rPr lang="en-US" sz="1200" dirty="0" smtClean="0">
                <a:solidFill>
                  <a:schemeClr val="bg1"/>
                </a:solidFill>
              </a:rPr>
              <a:t>11</a:t>
            </a:r>
            <a:endParaRPr lang="en-US" sz="1200" dirty="0">
              <a:solidFill>
                <a:schemeClr val="bg1"/>
              </a:solidFill>
            </a:endParaRPr>
          </a:p>
        </p:txBody>
      </p:sp>
      <p:pic>
        <p:nvPicPr>
          <p:cNvPr id="8" name="Picture 7"/>
          <p:cNvPicPr>
            <a:picLocks noChangeAspect="1"/>
          </p:cNvPicPr>
          <p:nvPr/>
        </p:nvPicPr>
        <p:blipFill>
          <a:blip r:embed="rId3"/>
          <a:stretch>
            <a:fillRect/>
          </a:stretch>
        </p:blipFill>
        <p:spPr>
          <a:xfrm>
            <a:off x="7473022" y="109333"/>
            <a:ext cx="1266954" cy="126695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195952363"/>
              </p:ext>
            </p:extLst>
          </p:nvPr>
        </p:nvGraphicFramePr>
        <p:xfrm>
          <a:off x="838200" y="1774694"/>
          <a:ext cx="7391400" cy="2245360"/>
        </p:xfrm>
        <a:graphic>
          <a:graphicData uri="http://schemas.openxmlformats.org/drawingml/2006/table">
            <a:tbl>
              <a:tblPr>
                <a:tableStyleId>{5C22544A-7EE6-4342-B048-85BDC9FD1C3A}</a:tableStyleId>
              </a:tblPr>
              <a:tblGrid>
                <a:gridCol w="2608729">
                  <a:extLst>
                    <a:ext uri="{9D8B030D-6E8A-4147-A177-3AD203B41FA5}">
                      <a16:colId xmlns:a16="http://schemas.microsoft.com/office/drawing/2014/main" val="2149144252"/>
                    </a:ext>
                  </a:extLst>
                </a:gridCol>
                <a:gridCol w="2930795">
                  <a:extLst>
                    <a:ext uri="{9D8B030D-6E8A-4147-A177-3AD203B41FA5}">
                      <a16:colId xmlns:a16="http://schemas.microsoft.com/office/drawing/2014/main" val="3672396189"/>
                    </a:ext>
                  </a:extLst>
                </a:gridCol>
                <a:gridCol w="1851876">
                  <a:extLst>
                    <a:ext uri="{9D8B030D-6E8A-4147-A177-3AD203B41FA5}">
                      <a16:colId xmlns:a16="http://schemas.microsoft.com/office/drawing/2014/main" val="744561791"/>
                    </a:ext>
                  </a:extLst>
                </a:gridCol>
              </a:tblGrid>
              <a:tr h="184150">
                <a:tc>
                  <a:txBody>
                    <a:bodyPr/>
                    <a:lstStyle/>
                    <a:p>
                      <a:pPr algn="l" fontAlgn="b"/>
                      <a:r>
                        <a:rPr lang="en-US" sz="1400" b="1" u="none" strike="noStrike" dirty="0">
                          <a:effectLst/>
                          <a:latin typeface="Calibri" panose="020F0502020204030204" pitchFamily="34" charset="0"/>
                          <a:cs typeface="Calibri" panose="020F0502020204030204" pitchFamily="34" charset="0"/>
                        </a:rPr>
                        <a:t>Implemented Suppliers</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solidFill>
                      <a:schemeClr val="tx2">
                        <a:lumMod val="60000"/>
                        <a:lumOff val="40000"/>
                      </a:schemeClr>
                    </a:solidFill>
                  </a:tcPr>
                </a:tc>
                <a:tc>
                  <a:txBody>
                    <a:bodyPr/>
                    <a:lstStyle/>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solidFill>
                      <a:schemeClr val="tx2">
                        <a:lumMod val="60000"/>
                        <a:lumOff val="40000"/>
                      </a:schemeClr>
                    </a:solidFill>
                  </a:tcPr>
                </a:tc>
                <a:tc>
                  <a:txBody>
                    <a:bodyPr/>
                    <a:lstStyle/>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solidFill>
                      <a:schemeClr val="tx2">
                        <a:lumMod val="60000"/>
                        <a:lumOff val="40000"/>
                      </a:schemeClr>
                    </a:solidFill>
                  </a:tcPr>
                </a:tc>
                <a:extLst>
                  <a:ext uri="{0D108BD9-81ED-4DB2-BD59-A6C34878D82A}">
                    <a16:rowId xmlns:a16="http://schemas.microsoft.com/office/drawing/2014/main" val="2725461735"/>
                  </a:ext>
                </a:extLst>
              </a:tr>
              <a:tr h="184150">
                <a:tc>
                  <a:txBody>
                    <a:bodyPr/>
                    <a:lstStyle/>
                    <a:p>
                      <a:pPr algn="l" fontAlgn="b"/>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4116026882"/>
                  </a:ext>
                </a:extLst>
              </a:tr>
              <a:tr h="184150">
                <a:tc>
                  <a:txBody>
                    <a:bodyPr/>
                    <a:lstStyle/>
                    <a:p>
                      <a:pPr algn="l" fontAlgn="b"/>
                      <a:r>
                        <a:rPr lang="en-US" sz="1100" u="none" strike="noStrike" dirty="0">
                          <a:effectLst/>
                          <a:latin typeface="Calibri" panose="020F0502020204030204" pitchFamily="34" charset="0"/>
                          <a:cs typeface="Calibri" panose="020F0502020204030204" pitchFamily="34" charset="0"/>
                        </a:rPr>
                        <a:t>1. Airgas USA LLC</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11.  Integrated DNA Technologies, Inc</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21.  Workplace Interiors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200662201"/>
                  </a:ext>
                </a:extLst>
              </a:tr>
              <a:tr h="184150">
                <a:tc>
                  <a:txBody>
                    <a:bodyPr/>
                    <a:lstStyle/>
                    <a:p>
                      <a:pPr algn="l" fontAlgn="b"/>
                      <a:r>
                        <a:rPr lang="en-US" sz="1100" u="none" strike="noStrike" dirty="0">
                          <a:effectLst/>
                          <a:latin typeface="Calibri" panose="020F0502020204030204" pitchFamily="34" charset="0"/>
                          <a:cs typeface="Calibri" panose="020F0502020204030204" pitchFamily="34" charset="0"/>
                        </a:rPr>
                        <a:t>2. Beckman Coulter</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12.  Johnston Paper</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22. Qiagen</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536938618"/>
                  </a:ext>
                </a:extLst>
              </a:tr>
              <a:tr h="184150">
                <a:tc>
                  <a:txBody>
                    <a:bodyPr/>
                    <a:lstStyle/>
                    <a:p>
                      <a:pPr algn="l" fontAlgn="b"/>
                      <a:r>
                        <a:rPr lang="en-US" sz="1100" u="none" strike="noStrike" dirty="0">
                          <a:effectLst/>
                          <a:latin typeface="Calibri" panose="020F0502020204030204" pitchFamily="34" charset="0"/>
                          <a:cs typeface="Calibri" panose="020F0502020204030204" pitchFamily="34" charset="0"/>
                        </a:rPr>
                        <a:t>3.  Bio-Rad Laboratories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13.  Krackeler Scientific</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23. Anixter</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2047826283"/>
                  </a:ext>
                </a:extLst>
              </a:tr>
              <a:tr h="184150">
                <a:tc>
                  <a:txBody>
                    <a:bodyPr/>
                    <a:lstStyle/>
                    <a:p>
                      <a:pPr algn="l" fontAlgn="b"/>
                      <a:r>
                        <a:rPr lang="en-US" sz="1100" u="none" strike="noStrike" dirty="0">
                          <a:effectLst/>
                          <a:latin typeface="Calibri" panose="020F0502020204030204" pitchFamily="34" charset="0"/>
                          <a:cs typeface="Calibri" panose="020F0502020204030204" pitchFamily="34" charset="0"/>
                        </a:rPr>
                        <a:t>4. EMD Millipore Corp</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14.  Laboratory Product Sales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24.  Wesco</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3515335313"/>
                  </a:ext>
                </a:extLst>
              </a:tr>
              <a:tr h="184150">
                <a:tc>
                  <a:txBody>
                    <a:bodyPr/>
                    <a:lstStyle/>
                    <a:p>
                      <a:pPr algn="l" fontAlgn="b"/>
                      <a:r>
                        <a:rPr lang="en-US" sz="1100" u="none" strike="noStrike" dirty="0">
                          <a:effectLst/>
                          <a:latin typeface="Calibri" panose="020F0502020204030204" pitchFamily="34" charset="0"/>
                          <a:cs typeface="Calibri" panose="020F0502020204030204" pitchFamily="34" charset="0"/>
                        </a:rPr>
                        <a:t>5.  Dupli Graphics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15.  Life Technologies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25.  Grainger</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4123634339"/>
                  </a:ext>
                </a:extLst>
              </a:tr>
              <a:tr h="184150">
                <a:tc>
                  <a:txBody>
                    <a:bodyPr/>
                    <a:lstStyle/>
                    <a:p>
                      <a:pPr algn="l" fontAlgn="b"/>
                      <a:r>
                        <a:rPr lang="en-US" sz="1100" u="none" strike="noStrike" dirty="0">
                          <a:effectLst/>
                          <a:latin typeface="Calibri" panose="020F0502020204030204" pitchFamily="34" charset="0"/>
                          <a:cs typeface="Calibri" panose="020F0502020204030204" pitchFamily="34" charset="0"/>
                        </a:rPr>
                        <a:t>6. Fisher Scientific</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16.  McMaster-Carr Supply Company</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26.  WB Mason</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2282734914"/>
                  </a:ext>
                </a:extLst>
              </a:tr>
              <a:tr h="184150">
                <a:tc>
                  <a:txBody>
                    <a:bodyPr/>
                    <a:lstStyle/>
                    <a:p>
                      <a:pPr algn="l" fontAlgn="b"/>
                      <a:r>
                        <a:rPr lang="en-US" sz="1100" u="none" strike="noStrike" dirty="0">
                          <a:effectLst/>
                          <a:latin typeface="Calibri" panose="020F0502020204030204" pitchFamily="34" charset="0"/>
                          <a:cs typeface="Calibri" panose="020F0502020204030204" pitchFamily="34" charset="0"/>
                        </a:rPr>
                        <a:t>7.  Graybar Electronics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17.  Sedgwick</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27.  BSN Sports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3688829611"/>
                  </a:ext>
                </a:extLst>
              </a:tr>
              <a:tr h="184150">
                <a:tc>
                  <a:txBody>
                    <a:bodyPr/>
                    <a:lstStyle/>
                    <a:p>
                      <a:pPr algn="l" fontAlgn="b"/>
                      <a:r>
                        <a:rPr lang="en-US" sz="1100" u="none" strike="noStrike" dirty="0">
                          <a:effectLst/>
                          <a:latin typeface="Calibri" panose="020F0502020204030204" pitchFamily="34" charset="0"/>
                          <a:cs typeface="Calibri" panose="020F0502020204030204" pitchFamily="34" charset="0"/>
                        </a:rPr>
                        <a:t>8.  Henry Schein</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18.  Sigma-Aldrich</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4243691662"/>
                  </a:ext>
                </a:extLst>
              </a:tr>
              <a:tr h="184150">
                <a:tc>
                  <a:txBody>
                    <a:bodyPr/>
                    <a:lstStyle/>
                    <a:p>
                      <a:pPr algn="l" fontAlgn="b"/>
                      <a:r>
                        <a:rPr lang="en-US" sz="1100" u="none" strike="noStrike" dirty="0">
                          <a:effectLst/>
                          <a:latin typeface="Calibri" panose="020F0502020204030204" pitchFamily="34" charset="0"/>
                          <a:cs typeface="Calibri" panose="020F0502020204030204" pitchFamily="34" charset="0"/>
                        </a:rPr>
                        <a:t>9.  Hill and Markes, Inc.</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19.  Staples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607403665"/>
                  </a:ext>
                </a:extLst>
              </a:tr>
              <a:tr h="184150">
                <a:tc>
                  <a:txBody>
                    <a:bodyPr/>
                    <a:lstStyle/>
                    <a:p>
                      <a:pPr algn="l" fontAlgn="b"/>
                      <a:r>
                        <a:rPr lang="en-US" sz="1100" u="none" strike="noStrike" dirty="0">
                          <a:effectLst/>
                          <a:latin typeface="Calibri" panose="020F0502020204030204" pitchFamily="34" charset="0"/>
                          <a:cs typeface="Calibri" panose="020F0502020204030204" pitchFamily="34" charset="0"/>
                        </a:rPr>
                        <a:t>10.  Illumina</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20.  VWR International</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26276137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54078332"/>
              </p:ext>
            </p:extLst>
          </p:nvPr>
        </p:nvGraphicFramePr>
        <p:xfrm>
          <a:off x="838200" y="4112789"/>
          <a:ext cx="7353300" cy="2131657"/>
        </p:xfrm>
        <a:graphic>
          <a:graphicData uri="http://schemas.openxmlformats.org/drawingml/2006/table">
            <a:tbl>
              <a:tblPr firstRow="1" bandRow="1">
                <a:tableStyleId>{5C22544A-7EE6-4342-B048-85BDC9FD1C3A}</a:tableStyleId>
              </a:tblPr>
              <a:tblGrid>
                <a:gridCol w="3543300">
                  <a:extLst>
                    <a:ext uri="{9D8B030D-6E8A-4147-A177-3AD203B41FA5}">
                      <a16:colId xmlns:a16="http://schemas.microsoft.com/office/drawing/2014/main" val="3563661411"/>
                    </a:ext>
                  </a:extLst>
                </a:gridCol>
                <a:gridCol w="3810000">
                  <a:extLst>
                    <a:ext uri="{9D8B030D-6E8A-4147-A177-3AD203B41FA5}">
                      <a16:colId xmlns:a16="http://schemas.microsoft.com/office/drawing/2014/main" val="2003114414"/>
                    </a:ext>
                  </a:extLst>
                </a:gridCol>
              </a:tblGrid>
              <a:tr h="345544">
                <a:tc>
                  <a:txBody>
                    <a:bodyPr/>
                    <a:lstStyle/>
                    <a:p>
                      <a:pPr algn="ctr"/>
                      <a:r>
                        <a:rPr lang="en-US" sz="1200" dirty="0" smtClean="0">
                          <a:latin typeface="Arial Narrow" panose="020B0606020202030204" pitchFamily="34" charset="0"/>
                        </a:rPr>
                        <a:t>Suppliers</a:t>
                      </a:r>
                      <a:r>
                        <a:rPr lang="en-US" sz="1200" baseline="0" dirty="0" smtClean="0">
                          <a:latin typeface="Arial Narrow" panose="020B0606020202030204" pitchFamily="34" charset="0"/>
                        </a:rPr>
                        <a:t> in Process</a:t>
                      </a:r>
                      <a:endParaRPr lang="en-US" sz="1200" dirty="0">
                        <a:latin typeface="Arial Narrow" panose="020B0606020202030204" pitchFamily="34" charset="0"/>
                      </a:endParaRPr>
                    </a:p>
                  </a:txBody>
                  <a:tcPr/>
                </a:tc>
                <a:tc>
                  <a:txBody>
                    <a:bodyPr/>
                    <a:lstStyle/>
                    <a:p>
                      <a:pPr algn="ctr"/>
                      <a:r>
                        <a:rPr lang="en-US" sz="1200" dirty="0" smtClean="0">
                          <a:latin typeface="Arial Narrow" panose="020B0606020202030204" pitchFamily="34" charset="0"/>
                        </a:rPr>
                        <a:t>Suppliers Requested</a:t>
                      </a:r>
                      <a:endParaRPr lang="en-US" sz="1200" dirty="0">
                        <a:latin typeface="Arial Narrow" panose="020B0606020202030204" pitchFamily="34" charset="0"/>
                      </a:endParaRPr>
                    </a:p>
                  </a:txBody>
                  <a:tcPr/>
                </a:tc>
                <a:extLst>
                  <a:ext uri="{0D108BD9-81ED-4DB2-BD59-A6C34878D82A}">
                    <a16:rowId xmlns:a16="http://schemas.microsoft.com/office/drawing/2014/main" val="955005761"/>
                  </a:ext>
                </a:extLst>
              </a:tr>
              <a:tr h="273072">
                <a:tc>
                  <a:txBody>
                    <a:bodyPr/>
                    <a:lstStyle/>
                    <a:p>
                      <a:r>
                        <a:rPr lang="en-US" sz="1200" dirty="0" smtClean="0">
                          <a:latin typeface="Arial Narrow" panose="020B0606020202030204" pitchFamily="34" charset="0"/>
                        </a:rPr>
                        <a:t>Agilent</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Dharmacon</a:t>
                      </a:r>
                      <a:endParaRPr lang="en-US" sz="1200" dirty="0">
                        <a:latin typeface="Arial Narrow" panose="020B0606020202030204" pitchFamily="34" charset="0"/>
                      </a:endParaRPr>
                    </a:p>
                  </a:txBody>
                  <a:tcPr/>
                </a:tc>
                <a:extLst>
                  <a:ext uri="{0D108BD9-81ED-4DB2-BD59-A6C34878D82A}">
                    <a16:rowId xmlns:a16="http://schemas.microsoft.com/office/drawing/2014/main" val="1541210379"/>
                  </a:ext>
                </a:extLst>
              </a:tr>
              <a:tr h="258762">
                <a:tc>
                  <a:txBody>
                    <a:bodyPr/>
                    <a:lstStyle/>
                    <a:p>
                      <a:r>
                        <a:rPr lang="en-US" sz="1200" dirty="0" smtClean="0">
                          <a:latin typeface="Arial Narrow" panose="020B0606020202030204" pitchFamily="34" charset="0"/>
                        </a:rPr>
                        <a:t>Amazon Business</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Genescript</a:t>
                      </a:r>
                      <a:endParaRPr lang="en-US" sz="1200" dirty="0">
                        <a:latin typeface="Arial Narrow" panose="020B0606020202030204" pitchFamily="34" charset="0"/>
                      </a:endParaRPr>
                    </a:p>
                  </a:txBody>
                  <a:tcPr/>
                </a:tc>
                <a:extLst>
                  <a:ext uri="{0D108BD9-81ED-4DB2-BD59-A6C34878D82A}">
                    <a16:rowId xmlns:a16="http://schemas.microsoft.com/office/drawing/2014/main" val="1093684942"/>
                  </a:ext>
                </a:extLst>
              </a:tr>
              <a:tr h="258762">
                <a:tc>
                  <a:txBody>
                    <a:bodyPr/>
                    <a:lstStyle/>
                    <a:p>
                      <a:r>
                        <a:rPr lang="en-US" sz="1200" dirty="0" smtClean="0">
                          <a:latin typeface="Arial Narrow" panose="020B0606020202030204" pitchFamily="34" charset="0"/>
                        </a:rPr>
                        <a:t>B&amp;H Photo</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GE Life Science</a:t>
                      </a:r>
                      <a:endParaRPr lang="en-US" sz="1200" dirty="0">
                        <a:latin typeface="Arial Narrow" panose="020B0606020202030204" pitchFamily="34" charset="0"/>
                      </a:endParaRPr>
                    </a:p>
                  </a:txBody>
                  <a:tcPr/>
                </a:tc>
                <a:extLst>
                  <a:ext uri="{0D108BD9-81ED-4DB2-BD59-A6C34878D82A}">
                    <a16:rowId xmlns:a16="http://schemas.microsoft.com/office/drawing/2014/main" val="2146543219"/>
                  </a:ext>
                </a:extLst>
              </a:tr>
              <a:tr h="333599">
                <a:tc>
                  <a:txBody>
                    <a:bodyPr/>
                    <a:lstStyle/>
                    <a:p>
                      <a:r>
                        <a:rPr lang="en-US" sz="1200" dirty="0" smtClean="0">
                          <a:latin typeface="Arial Narrow" panose="020B0606020202030204" pitchFamily="34" charset="0"/>
                        </a:rPr>
                        <a:t>Charles</a:t>
                      </a:r>
                      <a:r>
                        <a:rPr lang="en-US" sz="1200" baseline="0" dirty="0" smtClean="0">
                          <a:latin typeface="Arial Narrow" panose="020B0606020202030204" pitchFamily="34" charset="0"/>
                        </a:rPr>
                        <a:t> River Laboratories</a:t>
                      </a:r>
                      <a:endParaRPr lang="en-US" sz="1200" dirty="0">
                        <a:latin typeface="Arial Narrow" panose="020B0606020202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Hampton</a:t>
                      </a:r>
                      <a:r>
                        <a:rPr lang="en-US" sz="1200" baseline="0" dirty="0" smtClean="0">
                          <a:latin typeface="Arial Narrow" panose="020B0606020202030204" pitchFamily="34" charset="0"/>
                        </a:rPr>
                        <a:t> Research</a:t>
                      </a:r>
                      <a:endParaRPr lang="en-US" sz="1200" dirty="0">
                        <a:latin typeface="Arial Narrow" panose="020B0606020202030204" pitchFamily="34" charset="0"/>
                      </a:endParaRPr>
                    </a:p>
                  </a:txBody>
                  <a:tcPr/>
                </a:tc>
                <a:extLst>
                  <a:ext uri="{0D108BD9-81ED-4DB2-BD59-A6C34878D82A}">
                    <a16:rowId xmlns:a16="http://schemas.microsoft.com/office/drawing/2014/main" val="634862621"/>
                  </a:ext>
                </a:extLst>
              </a:tr>
              <a:tr h="284010">
                <a:tc>
                  <a:txBody>
                    <a:bodyPr/>
                    <a:lstStyle/>
                    <a:p>
                      <a:r>
                        <a:rPr lang="en-US" sz="1200" dirty="0" smtClean="0">
                          <a:latin typeface="Arial Narrow" panose="020B0606020202030204" pitchFamily="34" charset="0"/>
                        </a:rPr>
                        <a:t>Perkin</a:t>
                      </a:r>
                      <a:r>
                        <a:rPr lang="en-US" sz="1200" baseline="0" dirty="0" smtClean="0">
                          <a:latin typeface="Arial Narrow" panose="020B0606020202030204" pitchFamily="34" charset="0"/>
                        </a:rPr>
                        <a:t> Elmer Health Science</a:t>
                      </a:r>
                      <a:endParaRPr lang="en-US" sz="1200" dirty="0">
                        <a:latin typeface="Arial Narrow" panose="020B0606020202030204" pitchFamily="34" charset="0"/>
                      </a:endParaRPr>
                    </a:p>
                  </a:txBody>
                  <a:tcPr/>
                </a:tc>
                <a:tc>
                  <a:txBody>
                    <a:bodyPr/>
                    <a:lstStyle/>
                    <a:p>
                      <a:r>
                        <a:rPr lang="en-US" sz="1200" dirty="0" smtClean="0">
                          <a:latin typeface="Arial Narrow" panose="020B0606020202030204" pitchFamily="34" charset="0"/>
                        </a:rPr>
                        <a:t>Partssource</a:t>
                      </a:r>
                      <a:endParaRPr lang="en-US" sz="1200" dirty="0">
                        <a:latin typeface="Arial Narrow" panose="020B0606020202030204" pitchFamily="34" charset="0"/>
                      </a:endParaRPr>
                    </a:p>
                  </a:txBody>
                  <a:tcPr/>
                </a:tc>
                <a:extLst>
                  <a:ext uri="{0D108BD9-81ED-4DB2-BD59-A6C34878D82A}">
                    <a16:rowId xmlns:a16="http://schemas.microsoft.com/office/drawing/2014/main" val="3589272322"/>
                  </a:ext>
                </a:extLst>
              </a:tr>
              <a:tr h="345544">
                <a:tc>
                  <a:txBody>
                    <a:bodyPr/>
                    <a:lstStyle/>
                    <a:p>
                      <a:r>
                        <a:rPr lang="en-US" sz="1200" dirty="0" smtClean="0">
                          <a:latin typeface="Arial Narrow" panose="020B0606020202030204" pitchFamily="34" charset="0"/>
                        </a:rPr>
                        <a:t>Thorlabs</a:t>
                      </a:r>
                      <a:endParaRPr lang="en-US" sz="1200" dirty="0">
                        <a:latin typeface="Arial Narrow" panose="020B0606020202030204" pitchFamily="34" charset="0"/>
                      </a:endParaRPr>
                    </a:p>
                  </a:txBody>
                  <a:tcPr/>
                </a:tc>
                <a:tc>
                  <a:txBody>
                    <a:bodyPr/>
                    <a:lstStyle/>
                    <a:p>
                      <a:endParaRPr lang="en-US" sz="1200" dirty="0">
                        <a:latin typeface="Arial Narrow" panose="020B0606020202030204" pitchFamily="34" charset="0"/>
                      </a:endParaRPr>
                    </a:p>
                  </a:txBody>
                  <a:tcPr/>
                </a:tc>
                <a:extLst>
                  <a:ext uri="{0D108BD9-81ED-4DB2-BD59-A6C34878D82A}">
                    <a16:rowId xmlns:a16="http://schemas.microsoft.com/office/drawing/2014/main" val="916074196"/>
                  </a:ext>
                </a:extLst>
              </a:tr>
            </a:tbl>
          </a:graphicData>
        </a:graphic>
      </p:graphicFrame>
    </p:spTree>
    <p:extLst>
      <p:ext uri="{BB962C8B-B14F-4D97-AF65-F5344CB8AC3E}">
        <p14:creationId xmlns:p14="http://schemas.microsoft.com/office/powerpoint/2010/main" val="882641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437" y="211491"/>
            <a:ext cx="8178325" cy="495300"/>
          </a:xfrm>
        </p:spPr>
        <p:txBody>
          <a:bodyPr>
            <a:noAutofit/>
          </a:bodyPr>
          <a:lstStyle/>
          <a:p>
            <a:pPr algn="l"/>
            <a:r>
              <a:rPr lang="en-US" dirty="0">
                <a:latin typeface="Arial Narrow" panose="020B0606020202030204" pitchFamily="34" charset="0"/>
                <a:cs typeface="Arial" panose="020B0604020202020204" pitchFamily="34" charset="0"/>
              </a:rPr>
              <a:t>Project Updates</a:t>
            </a:r>
          </a:p>
        </p:txBody>
      </p:sp>
      <p:sp>
        <p:nvSpPr>
          <p:cNvPr id="4" name="Line 9"/>
          <p:cNvSpPr>
            <a:spLocks noChangeShapeType="1"/>
          </p:cNvSpPr>
          <p:nvPr/>
        </p:nvSpPr>
        <p:spPr bwMode="auto">
          <a:xfrm>
            <a:off x="423332"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48600" y="6400800"/>
            <a:ext cx="1066800" cy="261610"/>
          </a:xfrm>
          <a:prstGeom prst="rect">
            <a:avLst/>
          </a:prstGeom>
          <a:noFill/>
        </p:spPr>
        <p:txBody>
          <a:bodyPr wrap="square" rtlCol="0">
            <a:spAutoFit/>
          </a:bodyPr>
          <a:lstStyle/>
          <a:p>
            <a:pPr algn="r"/>
            <a:r>
              <a:rPr lang="en-US" sz="1100" dirty="0" smtClean="0">
                <a:solidFill>
                  <a:schemeClr val="bg1"/>
                </a:solidFill>
              </a:rPr>
              <a:t>12</a:t>
            </a:r>
            <a:endParaRPr lang="en-US" sz="1100" dirty="0">
              <a:solidFill>
                <a:schemeClr val="bg1"/>
              </a:solidFill>
            </a:endParaRPr>
          </a:p>
        </p:txBody>
      </p:sp>
      <p:pic>
        <p:nvPicPr>
          <p:cNvPr id="9" name="Picture 8"/>
          <p:cNvPicPr>
            <a:picLocks noChangeAspect="1"/>
          </p:cNvPicPr>
          <p:nvPr/>
        </p:nvPicPr>
        <p:blipFill>
          <a:blip r:embed="rId3"/>
          <a:stretch>
            <a:fillRect/>
          </a:stretch>
        </p:blipFill>
        <p:spPr>
          <a:xfrm>
            <a:off x="6748169" y="249684"/>
            <a:ext cx="1599963" cy="841272"/>
          </a:xfrm>
          <a:prstGeom prst="rect">
            <a:avLst/>
          </a:prstGeom>
        </p:spPr>
      </p:pic>
      <p:sp>
        <p:nvSpPr>
          <p:cNvPr id="3" name="TextBox 2"/>
          <p:cNvSpPr txBox="1"/>
          <p:nvPr/>
        </p:nvSpPr>
        <p:spPr>
          <a:xfrm>
            <a:off x="330437" y="1090956"/>
            <a:ext cx="8415631" cy="4870564"/>
          </a:xfrm>
          <a:prstGeom prst="rect">
            <a:avLst/>
          </a:prstGeom>
          <a:noFill/>
        </p:spPr>
        <p:txBody>
          <a:bodyPr wrap="square" rtlCol="0">
            <a:spAutoFit/>
          </a:bodyPr>
          <a:lstStyle/>
          <a:p>
            <a:r>
              <a:rPr lang="en-US" sz="1400" b="1" dirty="0">
                <a:solidFill>
                  <a:srgbClr val="FF0000"/>
                </a:solidFill>
                <a:latin typeface="Arial" panose="020B0604020202020204" pitchFamily="34" charset="0"/>
                <a:cs typeface="Arial" panose="020B0604020202020204" pitchFamily="34" charset="0"/>
              </a:rPr>
              <a:t>Recent Design Changes</a:t>
            </a:r>
          </a:p>
          <a:p>
            <a:pPr lvl="2"/>
            <a:endParaRPr lang="en-US" b="1" dirty="0">
              <a:solidFill>
                <a:srgbClr val="FF0000"/>
              </a:solidFill>
              <a:latin typeface="Arial" panose="020B0604020202020204" pitchFamily="34" charset="0"/>
              <a:cs typeface="Arial" panose="020B0604020202020204" pitchFamily="34" charset="0"/>
            </a:endParaRPr>
          </a:p>
          <a:p>
            <a:pPr marL="628650" lvl="1" indent="-171450">
              <a:buFont typeface="Wingdings" panose="05000000000000000000" pitchFamily="2" charset="2"/>
              <a:buChar char="q"/>
            </a:pPr>
            <a:r>
              <a:rPr lang="en-US" sz="1200" dirty="0"/>
              <a:t>The Delivery Date Field in requisition checkout is no longer required for catalog and non-catalog orders.  If you desire to add a delivery date, you can add it during the requisition checkout process.</a:t>
            </a:r>
          </a:p>
          <a:p>
            <a:pPr marL="628650" lvl="1" indent="-171450">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a:p>
            <a:pPr marL="628650" lvl="1" indent="-171450">
              <a:buFont typeface="Wingdings" panose="05000000000000000000" pitchFamily="2" charset="2"/>
              <a:buChar char="q"/>
            </a:pPr>
            <a:r>
              <a:rPr lang="en-US" sz="1200" dirty="0"/>
              <a:t>Notifications to </a:t>
            </a:r>
            <a:r>
              <a:rPr lang="en-US" sz="1200" dirty="0"/>
              <a:t>requisitioners</a:t>
            </a:r>
            <a:r>
              <a:rPr lang="en-US" sz="1200" dirty="0"/>
              <a:t> have been enabled to provide an email confirmation when a PO has been sent to the supplier</a:t>
            </a:r>
            <a:r>
              <a:rPr lang="en-US" sz="1200" dirty="0" smtClean="0"/>
              <a:t>.</a:t>
            </a:r>
          </a:p>
          <a:p>
            <a:pPr marL="628650" lvl="1" indent="-171450">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a:p>
            <a:r>
              <a:rPr lang="en-US" sz="1400" b="1" dirty="0" smtClean="0">
                <a:solidFill>
                  <a:srgbClr val="FF0000"/>
                </a:solidFill>
                <a:latin typeface="Arial" panose="020B0604020202020204" pitchFamily="34" charset="0"/>
                <a:cs typeface="Arial" panose="020B0604020202020204" pitchFamily="34" charset="0"/>
              </a:rPr>
              <a:t>Upcoming </a:t>
            </a:r>
            <a:r>
              <a:rPr lang="en-US" sz="1400" b="1" dirty="0">
                <a:solidFill>
                  <a:srgbClr val="FF0000"/>
                </a:solidFill>
                <a:latin typeface="Arial" panose="020B0604020202020204" pitchFamily="34" charset="0"/>
                <a:cs typeface="Arial" panose="020B0604020202020204" pitchFamily="34" charset="0"/>
              </a:rPr>
              <a:t>System </a:t>
            </a:r>
            <a:r>
              <a:rPr lang="en-US" sz="1400" b="1" dirty="0" smtClean="0">
                <a:solidFill>
                  <a:srgbClr val="FF0000"/>
                </a:solidFill>
                <a:latin typeface="Arial" panose="020B0604020202020204" pitchFamily="34" charset="0"/>
                <a:cs typeface="Arial" panose="020B0604020202020204" pitchFamily="34" charset="0"/>
              </a:rPr>
              <a:t>Changes   </a:t>
            </a:r>
          </a:p>
          <a:p>
            <a:endParaRPr lang="en-US" sz="1600" b="1" dirty="0">
              <a:solidFill>
                <a:srgbClr val="FF0000"/>
              </a:solidFill>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1200" dirty="0" smtClean="0">
                <a:latin typeface="Arial" panose="020B0604020202020204" pitchFamily="34" charset="0"/>
                <a:cs typeface="Arial" panose="020B0604020202020204" pitchFamily="34" charset="0"/>
              </a:rPr>
              <a:t>Supplier Price Justification Questionnaire</a:t>
            </a:r>
          </a:p>
          <a:p>
            <a:pPr marL="742950" lvl="1" indent="-285750">
              <a:buFont typeface="Wingdings" panose="05000000000000000000" pitchFamily="2" charset="2"/>
              <a:buChar char="q"/>
            </a:pPr>
            <a:endParaRPr lang="en-US" sz="1200" dirty="0" smtClean="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a:p>
            <a:r>
              <a:rPr lang="en-US" sz="1400" b="1" dirty="0" smtClean="0">
                <a:solidFill>
                  <a:srgbClr val="FF0000"/>
                </a:solidFill>
                <a:latin typeface="Arial" panose="020B0604020202020204" pitchFamily="34" charset="0"/>
                <a:cs typeface="Arial" panose="020B0604020202020204" pitchFamily="34" charset="0"/>
              </a:rPr>
              <a:t>System Design Under Review</a:t>
            </a:r>
          </a:p>
          <a:p>
            <a:endParaRPr lang="en-US" sz="1400" b="1" dirty="0">
              <a:solidFill>
                <a:srgbClr val="FF0000"/>
              </a:solidFill>
              <a:latin typeface="Arial" panose="020B0604020202020204" pitchFamily="34" charset="0"/>
              <a:cs typeface="Arial" panose="020B0604020202020204" pitchFamily="34" charset="0"/>
            </a:endParaRPr>
          </a:p>
          <a:p>
            <a:pPr marL="685800" lvl="1" indent="-228600">
              <a:buFont typeface="Wingdings" panose="05000000000000000000" pitchFamily="2" charset="2"/>
              <a:buChar char="q"/>
            </a:pPr>
            <a:r>
              <a:rPr lang="en-US" sz="1200" dirty="0" smtClean="0"/>
              <a:t>Delegates </a:t>
            </a:r>
            <a:r>
              <a:rPr lang="en-US" sz="1200" dirty="0"/>
              <a:t>can be one of three </a:t>
            </a:r>
            <a:r>
              <a:rPr lang="en-US" sz="1200" dirty="0" smtClean="0"/>
              <a:t>types under the current Delegation Design:</a:t>
            </a:r>
            <a:endParaRPr lang="en-US" sz="1200" dirty="0"/>
          </a:p>
          <a:p>
            <a:pPr marL="1143000" lvl="2" indent="-228600">
              <a:buFont typeface="+mj-lt"/>
              <a:buAutoNum type="alphaLcParenR"/>
            </a:pPr>
            <a:r>
              <a:rPr lang="en-US" sz="1050" dirty="0"/>
              <a:t>Peers – anyone that reports to the same manager as you</a:t>
            </a:r>
          </a:p>
          <a:p>
            <a:pPr marL="1143000" lvl="2" indent="-228600">
              <a:buFont typeface="+mj-lt"/>
              <a:buAutoNum type="alphaLcParenR"/>
            </a:pPr>
            <a:r>
              <a:rPr lang="en-US" sz="1050" dirty="0"/>
              <a:t>Superiors – anyone from your manager and up in the same management chain of command</a:t>
            </a:r>
          </a:p>
          <a:p>
            <a:pPr marL="1143000" lvl="2" indent="-228600">
              <a:buFont typeface="+mj-lt"/>
              <a:buAutoNum type="alphaLcParenR"/>
            </a:pPr>
            <a:r>
              <a:rPr lang="en-US" sz="1050" dirty="0"/>
              <a:t>Subordinates – anyone that reports to you or anyone that reports to any of your </a:t>
            </a:r>
            <a:r>
              <a:rPr lang="en-US" sz="1050" dirty="0" smtClean="0"/>
              <a:t>peers</a:t>
            </a:r>
          </a:p>
          <a:p>
            <a:pPr marL="1143000" lvl="2" indent="-228600">
              <a:buFont typeface="+mj-lt"/>
              <a:buAutoNum type="alphaLcParenR"/>
            </a:pPr>
            <a:endParaRPr lang="en-US" sz="1050" dirty="0"/>
          </a:p>
          <a:p>
            <a:pPr marL="628650" lvl="1" indent="-171450">
              <a:buFont typeface="Wingdings" panose="05000000000000000000" pitchFamily="2" charset="2"/>
              <a:buChar char="q"/>
            </a:pPr>
            <a:r>
              <a:rPr lang="en-US" sz="1050" dirty="0" smtClean="0"/>
              <a:t>Feedback received some delegations are unable to be assigned because the delegate does not meet the criteria</a:t>
            </a:r>
            <a:endParaRPr lang="en-US" sz="1050" dirty="0"/>
          </a:p>
          <a:p>
            <a:pPr marL="228600" indent="-228600">
              <a:buFont typeface="+mj-lt"/>
              <a:buAutoNum type="arabicPeriod" startAt="5"/>
            </a:pPr>
            <a:endParaRPr lang="en-US" sz="1200" dirty="0"/>
          </a:p>
          <a:p>
            <a:pPr marL="742950" lvl="1" indent="-285750">
              <a:buFont typeface="Wingdings" panose="05000000000000000000" pitchFamily="2" charset="2"/>
              <a:buChar char="q"/>
            </a:pPr>
            <a:endParaRPr lang="en-US" sz="1200" dirty="0" smtClean="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a:p>
            <a:pPr lvl="2"/>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012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436718"/>
          </a:xfrm>
        </p:spPr>
        <p:txBody>
          <a:bodyPr>
            <a:noAutofit/>
          </a:bodyPr>
          <a:lstStyle/>
          <a:p>
            <a:pPr algn="l"/>
            <a:r>
              <a:rPr lang="en-US" dirty="0" smtClean="0">
                <a:latin typeface="Arial Narrow" panose="020B0606020202030204" pitchFamily="34" charset="0"/>
              </a:rPr>
              <a:t>Workday 2020 R1 Upgrade</a:t>
            </a:r>
            <a:endParaRPr lang="en-US" dirty="0">
              <a:latin typeface="Arial Narrow" panose="020B0606020202030204" pitchFamily="34" charset="0"/>
            </a:endParaRPr>
          </a:p>
        </p:txBody>
      </p:sp>
      <p:sp>
        <p:nvSpPr>
          <p:cNvPr id="4" name="Line 9"/>
          <p:cNvSpPr>
            <a:spLocks noChangeShapeType="1"/>
          </p:cNvSpPr>
          <p:nvPr/>
        </p:nvSpPr>
        <p:spPr bwMode="auto">
          <a:xfrm>
            <a:off x="467161" y="7620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391961" y="6375251"/>
            <a:ext cx="675839" cy="261610"/>
          </a:xfrm>
          <a:prstGeom prst="rect">
            <a:avLst/>
          </a:prstGeom>
          <a:noFill/>
        </p:spPr>
        <p:txBody>
          <a:bodyPr wrap="square" rtlCol="0">
            <a:spAutoFit/>
          </a:bodyPr>
          <a:lstStyle/>
          <a:p>
            <a:pPr algn="r"/>
            <a:r>
              <a:rPr lang="en-US" sz="1100" dirty="0" smtClean="0">
                <a:solidFill>
                  <a:schemeClr val="bg1"/>
                </a:solidFill>
              </a:rPr>
              <a:t>13</a:t>
            </a:r>
            <a:endParaRPr lang="en-US" sz="1100" dirty="0">
              <a:solidFill>
                <a:schemeClr val="bg1"/>
              </a:solidFill>
            </a:endParaRPr>
          </a:p>
        </p:txBody>
      </p:sp>
      <p:sp>
        <p:nvSpPr>
          <p:cNvPr id="6" name="Content Placeholder 4">
            <a:extLst>
              <a:ext uri="{FF2B5EF4-FFF2-40B4-BE49-F238E27FC236}">
                <a16:creationId xmlns:a16="http://schemas.microsoft.com/office/drawing/2014/main" id="{225C42BF-1312-477E-8371-BA3E52942234}"/>
              </a:ext>
            </a:extLst>
          </p:cNvPr>
          <p:cNvSpPr txBox="1">
            <a:spLocks/>
          </p:cNvSpPr>
          <p:nvPr/>
        </p:nvSpPr>
        <p:spPr>
          <a:xfrm>
            <a:off x="443098" y="1346056"/>
            <a:ext cx="8381084" cy="4902340"/>
          </a:xfrm>
          <a:prstGeom prst="rect">
            <a:avLst/>
          </a:prstGeom>
        </p:spPr>
        <p:txBody>
          <a:bodyPr>
            <a:noAutofit/>
          </a:bodyPr>
          <a:lstStyle>
            <a:lvl1pPr marL="342900" indent="-342900" algn="l" rtl="0" fontAlgn="base">
              <a:spcBef>
                <a:spcPct val="20000"/>
              </a:spcBef>
              <a:spcAft>
                <a:spcPct val="0"/>
              </a:spcAft>
              <a:buFont typeface="Wingdings" pitchFamily="12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a:lstStyle>
          <a:p>
            <a:endParaRPr lang="en-US" kern="0" dirty="0" smtClean="0">
              <a:latin typeface="Arial Narrow" panose="020B0606020202030204" pitchFamily="34" charset="0"/>
            </a:endParaRPr>
          </a:p>
        </p:txBody>
      </p:sp>
      <p:sp>
        <p:nvSpPr>
          <p:cNvPr id="3" name="AutoShape 2" descr="Image result for next ste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480478" y="1197561"/>
            <a:ext cx="8663521" cy="1477328"/>
          </a:xfrm>
          <a:prstGeom prst="rect">
            <a:avLst/>
          </a:prstGeom>
        </p:spPr>
        <p:txBody>
          <a:bodyPr wrap="square">
            <a:spAutoFit/>
          </a:bodyPr>
          <a:lstStyle/>
          <a:p>
            <a:pPr marL="285750" indent="-285750">
              <a:buFont typeface="Wingdings" panose="05000000000000000000" pitchFamily="2" charset="2"/>
              <a:buChar char="§"/>
            </a:pPr>
            <a:r>
              <a:rPr lang="en-US" sz="1600" b="1" dirty="0" smtClean="0">
                <a:latin typeface="Arial Narrow" panose="020B0606020202030204" pitchFamily="34" charset="0"/>
              </a:rPr>
              <a:t>UR Procurement will be upgraded on March 7.  </a:t>
            </a:r>
            <a:endParaRPr lang="en-US" sz="1600" b="1" dirty="0" smtClean="0">
              <a:latin typeface="Arial Narrow" panose="020B0606020202030204" pitchFamily="34" charset="0"/>
            </a:endParaRPr>
          </a:p>
          <a:p>
            <a:pPr marL="285750" indent="-285750">
              <a:buFont typeface="Wingdings" panose="05000000000000000000" pitchFamily="2" charset="2"/>
              <a:buChar char="§"/>
            </a:pPr>
            <a:r>
              <a:rPr lang="en-US" sz="1600" b="1" dirty="0" smtClean="0">
                <a:solidFill>
                  <a:srgbClr val="FF0000"/>
                </a:solidFill>
                <a:latin typeface="Arial Narrow" panose="020B0606020202030204" pitchFamily="34" charset="0"/>
              </a:rPr>
              <a:t>Enhancements </a:t>
            </a:r>
            <a:r>
              <a:rPr lang="en-US" sz="1600" b="1" dirty="0" smtClean="0">
                <a:solidFill>
                  <a:srgbClr val="FF0000"/>
                </a:solidFill>
                <a:latin typeface="Arial Narrow" panose="020B0606020202030204" pitchFamily="34" charset="0"/>
              </a:rPr>
              <a:t>have been made to the Create Requisition and checkout </a:t>
            </a:r>
            <a:r>
              <a:rPr lang="en-US" sz="1600" b="1" dirty="0">
                <a:solidFill>
                  <a:srgbClr val="FF0000"/>
                </a:solidFill>
                <a:latin typeface="Arial Narrow" panose="020B0606020202030204" pitchFamily="34" charset="0"/>
              </a:rPr>
              <a:t>s</a:t>
            </a:r>
            <a:r>
              <a:rPr lang="en-US" sz="1600" b="1" dirty="0" smtClean="0">
                <a:solidFill>
                  <a:srgbClr val="FF0000"/>
                </a:solidFill>
                <a:latin typeface="Arial Narrow" panose="020B0606020202030204" pitchFamily="34" charset="0"/>
              </a:rPr>
              <a:t>creen.  </a:t>
            </a:r>
            <a:endParaRPr lang="en-US" sz="1600" b="1" dirty="0" smtClean="0">
              <a:solidFill>
                <a:srgbClr val="FF0000"/>
              </a:solidFill>
              <a:latin typeface="Arial Narrow" panose="020B0606020202030204" pitchFamily="34" charset="0"/>
            </a:endParaRPr>
          </a:p>
          <a:p>
            <a:pPr marL="285750" indent="-285750">
              <a:buFont typeface="Wingdings" panose="05000000000000000000" pitchFamily="2" charset="2"/>
              <a:buChar char="§"/>
            </a:pPr>
            <a:r>
              <a:rPr lang="en-US" sz="1600" b="1" dirty="0" smtClean="0">
                <a:latin typeface="Arial Narrow" panose="020B0606020202030204" pitchFamily="34" charset="0"/>
              </a:rPr>
              <a:t>Following </a:t>
            </a:r>
            <a:r>
              <a:rPr lang="en-US" sz="1600" b="1" dirty="0" smtClean="0">
                <a:latin typeface="Arial Narrow" panose="020B0606020202030204" pitchFamily="34" charset="0"/>
              </a:rPr>
              <a:t>is a preview to the upcoming changes.</a:t>
            </a:r>
            <a:endParaRPr lang="en-US" sz="1200" dirty="0" smtClean="0">
              <a:latin typeface="Arial Narrow" panose="020B0606020202030204" pitchFamily="34" charset="0"/>
            </a:endParaRPr>
          </a:p>
          <a:p>
            <a:pPr lvl="1"/>
            <a:endParaRPr lang="en-US" sz="1400" dirty="0" smtClean="0">
              <a:latin typeface="Arial Narrow" panose="020B0606020202030204" pitchFamily="34" charset="0"/>
            </a:endParaRPr>
          </a:p>
          <a:p>
            <a:pPr lvl="1"/>
            <a:r>
              <a:rPr lang="en-US" sz="1400" b="1" dirty="0" smtClean="0">
                <a:latin typeface="Arial Narrow" panose="020B0606020202030204" pitchFamily="34" charset="0"/>
              </a:rPr>
              <a:t>         Current                                                                                  Available March 9</a:t>
            </a:r>
          </a:p>
          <a:p>
            <a:pPr lvl="1"/>
            <a:endParaRPr lang="en-US" sz="1400" dirty="0">
              <a:latin typeface="Arial Narrow" panose="020B0606020202030204" pitchFamily="34" charset="0"/>
            </a:endParaRPr>
          </a:p>
        </p:txBody>
      </p:sp>
      <p:pic>
        <p:nvPicPr>
          <p:cNvPr id="1026" name="Picture 2" descr="Image result for coming s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843" y="43814"/>
            <a:ext cx="10795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4990913" y="2504604"/>
            <a:ext cx="2521091" cy="3743792"/>
          </a:xfrm>
          <a:prstGeom prst="rect">
            <a:avLst/>
          </a:prstGeom>
        </p:spPr>
      </p:pic>
      <p:pic>
        <p:nvPicPr>
          <p:cNvPr id="12" name="Content Placeholder 2"/>
          <p:cNvPicPr>
            <a:picLocks noChangeAspect="1"/>
          </p:cNvPicPr>
          <p:nvPr/>
        </p:nvPicPr>
        <p:blipFill>
          <a:blip r:embed="rId5"/>
          <a:stretch>
            <a:fillRect/>
          </a:stretch>
        </p:blipFill>
        <p:spPr>
          <a:xfrm>
            <a:off x="990600" y="2536839"/>
            <a:ext cx="1867843" cy="3635361"/>
          </a:xfrm>
          <a:prstGeom prst="rect">
            <a:avLst/>
          </a:prstGeom>
        </p:spPr>
      </p:pic>
    </p:spTree>
    <p:extLst>
      <p:ext uri="{BB962C8B-B14F-4D97-AF65-F5344CB8AC3E}">
        <p14:creationId xmlns:p14="http://schemas.microsoft.com/office/powerpoint/2010/main" val="1590879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436718"/>
          </a:xfrm>
        </p:spPr>
        <p:txBody>
          <a:bodyPr>
            <a:noAutofit/>
          </a:bodyPr>
          <a:lstStyle/>
          <a:p>
            <a:pPr algn="l"/>
            <a:r>
              <a:rPr lang="en-US" dirty="0" smtClean="0">
                <a:latin typeface="Arial Narrow" panose="020B0606020202030204" pitchFamily="34" charset="0"/>
              </a:rPr>
              <a:t>Workday 2020 R1 Upgrade</a:t>
            </a:r>
            <a:endParaRPr lang="en-US" dirty="0">
              <a:latin typeface="Arial Narrow" panose="020B0606020202030204" pitchFamily="34" charset="0"/>
            </a:endParaRPr>
          </a:p>
        </p:txBody>
      </p:sp>
      <p:sp>
        <p:nvSpPr>
          <p:cNvPr id="4" name="Line 9"/>
          <p:cNvSpPr>
            <a:spLocks noChangeShapeType="1"/>
          </p:cNvSpPr>
          <p:nvPr/>
        </p:nvSpPr>
        <p:spPr bwMode="auto">
          <a:xfrm>
            <a:off x="480478" y="685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391961" y="6375251"/>
            <a:ext cx="675839" cy="261610"/>
          </a:xfrm>
          <a:prstGeom prst="rect">
            <a:avLst/>
          </a:prstGeom>
          <a:noFill/>
        </p:spPr>
        <p:txBody>
          <a:bodyPr wrap="square" rtlCol="0">
            <a:spAutoFit/>
          </a:bodyPr>
          <a:lstStyle/>
          <a:p>
            <a:pPr algn="r"/>
            <a:r>
              <a:rPr lang="en-US" sz="1100" dirty="0" smtClean="0">
                <a:solidFill>
                  <a:schemeClr val="bg1"/>
                </a:solidFill>
              </a:rPr>
              <a:t>14</a:t>
            </a:r>
            <a:endParaRPr lang="en-US" sz="1100" dirty="0">
              <a:solidFill>
                <a:schemeClr val="bg1"/>
              </a:solidFill>
            </a:endParaRPr>
          </a:p>
        </p:txBody>
      </p:sp>
      <p:sp>
        <p:nvSpPr>
          <p:cNvPr id="6" name="Content Placeholder 4">
            <a:extLst>
              <a:ext uri="{FF2B5EF4-FFF2-40B4-BE49-F238E27FC236}">
                <a16:creationId xmlns:a16="http://schemas.microsoft.com/office/drawing/2014/main" id="{225C42BF-1312-477E-8371-BA3E52942234}"/>
              </a:ext>
            </a:extLst>
          </p:cNvPr>
          <p:cNvSpPr txBox="1">
            <a:spLocks/>
          </p:cNvSpPr>
          <p:nvPr/>
        </p:nvSpPr>
        <p:spPr>
          <a:xfrm>
            <a:off x="443098" y="1346056"/>
            <a:ext cx="8381084" cy="4902340"/>
          </a:xfrm>
          <a:prstGeom prst="rect">
            <a:avLst/>
          </a:prstGeom>
        </p:spPr>
        <p:txBody>
          <a:bodyPr>
            <a:noAutofit/>
          </a:bodyPr>
          <a:lstStyle>
            <a:lvl1pPr marL="342900" indent="-342900" algn="l" rtl="0" fontAlgn="base">
              <a:spcBef>
                <a:spcPct val="20000"/>
              </a:spcBef>
              <a:spcAft>
                <a:spcPct val="0"/>
              </a:spcAft>
              <a:buFont typeface="Wingdings" pitchFamily="12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a:lstStyle>
          <a:p>
            <a:endParaRPr lang="en-US" kern="0" dirty="0" smtClean="0">
              <a:latin typeface="Arial Narrow" panose="020B0606020202030204" pitchFamily="34" charset="0"/>
            </a:endParaRPr>
          </a:p>
        </p:txBody>
      </p:sp>
      <p:sp>
        <p:nvSpPr>
          <p:cNvPr id="3" name="AutoShape 2" descr="Image result for next ste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370412" y="802324"/>
            <a:ext cx="8663521" cy="738664"/>
          </a:xfrm>
          <a:prstGeom prst="rect">
            <a:avLst/>
          </a:prstGeom>
        </p:spPr>
        <p:txBody>
          <a:bodyPr wrap="square">
            <a:spAutoFit/>
          </a:bodyPr>
          <a:lstStyle/>
          <a:p>
            <a:r>
              <a:rPr lang="en-US" sz="1400" b="1" dirty="0" smtClean="0">
                <a:latin typeface="Arial Narrow" panose="020B0606020202030204" pitchFamily="34" charset="0"/>
              </a:rPr>
              <a:t>  </a:t>
            </a:r>
            <a:r>
              <a:rPr lang="en-US" sz="1400" b="1" dirty="0" smtClean="0">
                <a:solidFill>
                  <a:srgbClr val="FF0000"/>
                </a:solidFill>
                <a:latin typeface="Arial Narrow" panose="020B0606020202030204" pitchFamily="34" charset="0"/>
              </a:rPr>
              <a:t>The new checkout screen will be one page.</a:t>
            </a:r>
          </a:p>
          <a:p>
            <a:pPr marL="285750" indent="-285750">
              <a:buFont typeface="Wingdings" panose="05000000000000000000" pitchFamily="2" charset="2"/>
              <a:buChar char="§"/>
            </a:pPr>
            <a:endParaRPr lang="en-US" sz="1400" dirty="0" smtClean="0">
              <a:solidFill>
                <a:srgbClr val="FF0000"/>
              </a:solidFill>
              <a:latin typeface="Arial Narrow" panose="020B0606020202030204" pitchFamily="34" charset="0"/>
            </a:endParaRPr>
          </a:p>
          <a:p>
            <a:pPr lvl="1"/>
            <a:r>
              <a:rPr lang="en-US" sz="1400" b="1" i="1" dirty="0" smtClean="0">
                <a:latin typeface="Arial Narrow" panose="020B0606020202030204" pitchFamily="34" charset="0"/>
              </a:rPr>
              <a:t>                               Current Requisition Checkout Process</a:t>
            </a:r>
            <a:endParaRPr lang="en-US" sz="1400" b="1" i="1" dirty="0">
              <a:latin typeface="Arial Narrow" panose="020B0606020202030204" pitchFamily="34" charset="0"/>
            </a:endParaRPr>
          </a:p>
        </p:txBody>
      </p:sp>
      <p:pic>
        <p:nvPicPr>
          <p:cNvPr id="10" name="Picture 9"/>
          <p:cNvPicPr>
            <a:picLocks noChangeAspect="1"/>
          </p:cNvPicPr>
          <p:nvPr/>
        </p:nvPicPr>
        <p:blipFill>
          <a:blip r:embed="rId3"/>
          <a:stretch>
            <a:fillRect/>
          </a:stretch>
        </p:blipFill>
        <p:spPr>
          <a:xfrm>
            <a:off x="685800" y="1691337"/>
            <a:ext cx="6822145" cy="4533565"/>
          </a:xfrm>
          <a:prstGeom prst="rect">
            <a:avLst/>
          </a:prstGeom>
        </p:spPr>
      </p:pic>
    </p:spTree>
    <p:extLst>
      <p:ext uri="{BB962C8B-B14F-4D97-AF65-F5344CB8AC3E}">
        <p14:creationId xmlns:p14="http://schemas.microsoft.com/office/powerpoint/2010/main" val="1985863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436718"/>
          </a:xfrm>
        </p:spPr>
        <p:txBody>
          <a:bodyPr>
            <a:noAutofit/>
          </a:bodyPr>
          <a:lstStyle/>
          <a:p>
            <a:pPr algn="l"/>
            <a:r>
              <a:rPr lang="en-US" dirty="0" smtClean="0">
                <a:latin typeface="Arial Narrow" panose="020B0606020202030204" pitchFamily="34" charset="0"/>
              </a:rPr>
              <a:t>Workday 2020 R1 Upgrade</a:t>
            </a:r>
            <a:endParaRPr lang="en-US" dirty="0">
              <a:latin typeface="Arial Narrow" panose="020B0606020202030204" pitchFamily="34" charset="0"/>
            </a:endParaRPr>
          </a:p>
        </p:txBody>
      </p:sp>
      <p:sp>
        <p:nvSpPr>
          <p:cNvPr id="4" name="Line 9"/>
          <p:cNvSpPr>
            <a:spLocks noChangeShapeType="1"/>
          </p:cNvSpPr>
          <p:nvPr/>
        </p:nvSpPr>
        <p:spPr bwMode="auto">
          <a:xfrm>
            <a:off x="480478" y="685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391961" y="6375251"/>
            <a:ext cx="675839" cy="261610"/>
          </a:xfrm>
          <a:prstGeom prst="rect">
            <a:avLst/>
          </a:prstGeom>
          <a:noFill/>
        </p:spPr>
        <p:txBody>
          <a:bodyPr wrap="square" rtlCol="0">
            <a:spAutoFit/>
          </a:bodyPr>
          <a:lstStyle/>
          <a:p>
            <a:pPr algn="r"/>
            <a:r>
              <a:rPr lang="en-US" sz="1100" dirty="0" smtClean="0">
                <a:solidFill>
                  <a:schemeClr val="bg1"/>
                </a:solidFill>
              </a:rPr>
              <a:t>15</a:t>
            </a:r>
            <a:endParaRPr lang="en-US" sz="1100" dirty="0">
              <a:solidFill>
                <a:schemeClr val="bg1"/>
              </a:solidFill>
            </a:endParaRPr>
          </a:p>
        </p:txBody>
      </p:sp>
      <p:sp>
        <p:nvSpPr>
          <p:cNvPr id="6" name="Content Placeholder 4">
            <a:extLst>
              <a:ext uri="{FF2B5EF4-FFF2-40B4-BE49-F238E27FC236}">
                <a16:creationId xmlns:a16="http://schemas.microsoft.com/office/drawing/2014/main" id="{225C42BF-1312-477E-8371-BA3E52942234}"/>
              </a:ext>
            </a:extLst>
          </p:cNvPr>
          <p:cNvSpPr txBox="1">
            <a:spLocks/>
          </p:cNvSpPr>
          <p:nvPr/>
        </p:nvSpPr>
        <p:spPr>
          <a:xfrm>
            <a:off x="443098" y="1346056"/>
            <a:ext cx="8381084" cy="4902340"/>
          </a:xfrm>
          <a:prstGeom prst="rect">
            <a:avLst/>
          </a:prstGeom>
        </p:spPr>
        <p:txBody>
          <a:bodyPr>
            <a:noAutofit/>
          </a:bodyPr>
          <a:lstStyle>
            <a:lvl1pPr marL="342900" indent="-342900" algn="l" rtl="0" fontAlgn="base">
              <a:spcBef>
                <a:spcPct val="20000"/>
              </a:spcBef>
              <a:spcAft>
                <a:spcPct val="0"/>
              </a:spcAft>
              <a:buFont typeface="Wingdings" pitchFamily="12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a:lstStyle>
          <a:p>
            <a:endParaRPr lang="en-US" kern="0" dirty="0" smtClean="0">
              <a:latin typeface="Arial Narrow" panose="020B0606020202030204" pitchFamily="34" charset="0"/>
            </a:endParaRPr>
          </a:p>
        </p:txBody>
      </p:sp>
      <p:sp>
        <p:nvSpPr>
          <p:cNvPr id="3" name="AutoShape 2" descr="Image result for next step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370412" y="802324"/>
            <a:ext cx="8663521" cy="338554"/>
          </a:xfrm>
          <a:prstGeom prst="rect">
            <a:avLst/>
          </a:prstGeom>
        </p:spPr>
        <p:txBody>
          <a:bodyPr wrap="square">
            <a:spAutoFit/>
          </a:bodyPr>
          <a:lstStyle/>
          <a:p>
            <a:pPr marL="285750" indent="-285750">
              <a:buFont typeface="Wingdings" panose="05000000000000000000" pitchFamily="2" charset="2"/>
              <a:buChar char="§"/>
            </a:pPr>
            <a:r>
              <a:rPr lang="en-US" sz="1600" b="1" dirty="0" smtClean="0">
                <a:latin typeface="Arial Narrow" panose="020B0606020202030204" pitchFamily="34" charset="0"/>
              </a:rPr>
              <a:t>Requisition Checkout Screen as of March 9 – </a:t>
            </a:r>
            <a:r>
              <a:rPr lang="en-US" sz="1600" b="1" dirty="0">
                <a:latin typeface="Arial Narrow" panose="020B0606020202030204" pitchFamily="34" charset="0"/>
              </a:rPr>
              <a:t>s</a:t>
            </a:r>
            <a:r>
              <a:rPr lang="en-US" sz="1600" b="1" dirty="0" smtClean="0">
                <a:latin typeface="Arial Narrow" panose="020B0606020202030204" pitchFamily="34" charset="0"/>
              </a:rPr>
              <a:t>ingle page</a:t>
            </a:r>
            <a:endParaRPr lang="en-US" sz="1200" dirty="0" smtClean="0">
              <a:solidFill>
                <a:srgbClr val="FF0000"/>
              </a:solidFill>
              <a:latin typeface="Arial Narrow" panose="020B0606020202030204" pitchFamily="34" charset="0"/>
            </a:endParaRPr>
          </a:p>
        </p:txBody>
      </p:sp>
      <p:pic>
        <p:nvPicPr>
          <p:cNvPr id="1026" name="Picture 2" descr="Image result for coming s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9701"/>
            <a:ext cx="1079500" cy="1079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533400" y="1166503"/>
            <a:ext cx="5460499" cy="4929722"/>
          </a:xfrm>
          <a:prstGeom prst="rect">
            <a:avLst/>
          </a:prstGeom>
        </p:spPr>
      </p:pic>
    </p:spTree>
    <p:extLst>
      <p:ext uri="{BB962C8B-B14F-4D97-AF65-F5344CB8AC3E}">
        <p14:creationId xmlns:p14="http://schemas.microsoft.com/office/powerpoint/2010/main" val="3396722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437" y="211491"/>
            <a:ext cx="8178325" cy="495300"/>
          </a:xfrm>
        </p:spPr>
        <p:txBody>
          <a:bodyPr>
            <a:noAutofit/>
          </a:bodyPr>
          <a:lstStyle/>
          <a:p>
            <a:pPr algn="l"/>
            <a:r>
              <a:rPr lang="en-US" dirty="0" smtClean="0">
                <a:latin typeface="Arial Rounded MT Bold" panose="020F0704030504030204" pitchFamily="34" charset="0"/>
                <a:cs typeface="Arial" panose="020B0604020202020204" pitchFamily="34" charset="0"/>
              </a:rPr>
              <a:t>Final P2P Rollout - 2/24/2020</a:t>
            </a:r>
            <a:endParaRPr lang="en-US"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23332"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48600" y="6400800"/>
            <a:ext cx="1066800" cy="261610"/>
          </a:xfrm>
          <a:prstGeom prst="rect">
            <a:avLst/>
          </a:prstGeom>
          <a:noFill/>
        </p:spPr>
        <p:txBody>
          <a:bodyPr wrap="square" rtlCol="0">
            <a:spAutoFit/>
          </a:bodyPr>
          <a:lstStyle/>
          <a:p>
            <a:pPr algn="r"/>
            <a:r>
              <a:rPr lang="en-US" sz="1100" dirty="0" smtClean="0">
                <a:solidFill>
                  <a:schemeClr val="bg1"/>
                </a:solidFill>
              </a:rPr>
              <a:t>16</a:t>
            </a:r>
            <a:endParaRPr lang="en-US" sz="1100" dirty="0">
              <a:solidFill>
                <a:schemeClr val="bg1"/>
              </a:solidFill>
            </a:endParaRPr>
          </a:p>
        </p:txBody>
      </p:sp>
      <p:pic>
        <p:nvPicPr>
          <p:cNvPr id="8" name="Picture 7"/>
          <p:cNvPicPr>
            <a:picLocks noChangeAspect="1"/>
          </p:cNvPicPr>
          <p:nvPr/>
        </p:nvPicPr>
        <p:blipFill>
          <a:blip r:embed="rId3"/>
          <a:stretch>
            <a:fillRect/>
          </a:stretch>
        </p:blipFill>
        <p:spPr>
          <a:xfrm>
            <a:off x="6705600" y="838200"/>
            <a:ext cx="1545383" cy="1563957"/>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34239090"/>
              </p:ext>
            </p:extLst>
          </p:nvPr>
        </p:nvGraphicFramePr>
        <p:xfrm>
          <a:off x="423332" y="969610"/>
          <a:ext cx="4038600" cy="5276760"/>
        </p:xfrm>
        <a:graphic>
          <a:graphicData uri="http://schemas.openxmlformats.org/drawingml/2006/table">
            <a:tbl>
              <a:tblPr>
                <a:tableStyleId>{5C22544A-7EE6-4342-B048-85BDC9FD1C3A}</a:tableStyleId>
              </a:tblPr>
              <a:tblGrid>
                <a:gridCol w="4038600">
                  <a:extLst>
                    <a:ext uri="{9D8B030D-6E8A-4147-A177-3AD203B41FA5}">
                      <a16:colId xmlns:a16="http://schemas.microsoft.com/office/drawing/2014/main" val="809965658"/>
                    </a:ext>
                  </a:extLst>
                </a:gridCol>
              </a:tblGrid>
              <a:tr h="106099">
                <a:tc>
                  <a:txBody>
                    <a:bodyPr/>
                    <a:lstStyle/>
                    <a:p>
                      <a:pPr algn="ctr" fontAlgn="b"/>
                      <a:r>
                        <a:rPr lang="en-US" sz="1800" b="1" u="none" strike="noStrike" dirty="0">
                          <a:effectLst/>
                          <a:latin typeface="Arial Narrow" panose="020B0606020202030204" pitchFamily="34" charset="0"/>
                        </a:rPr>
                        <a:t>Cost Center Name</a:t>
                      </a:r>
                      <a:endParaRPr lang="en-US" sz="1800" b="1" i="0" u="none" strike="noStrike" dirty="0">
                        <a:solidFill>
                          <a:srgbClr val="000000"/>
                        </a:solidFill>
                        <a:effectLst/>
                        <a:latin typeface="Arial Narrow" panose="020B0606020202030204" pitchFamily="34" charset="0"/>
                      </a:endParaRPr>
                    </a:p>
                  </a:txBody>
                  <a:tcPr marL="4696" marR="4696" marT="4696" marB="0" anchor="b">
                    <a:solidFill>
                      <a:schemeClr val="bg1"/>
                    </a:solidFill>
                  </a:tcPr>
                </a:tc>
                <a:extLst>
                  <a:ext uri="{0D108BD9-81ED-4DB2-BD59-A6C34878D82A}">
                    <a16:rowId xmlns:a16="http://schemas.microsoft.com/office/drawing/2014/main" val="4200710855"/>
                  </a:ext>
                </a:extLst>
              </a:tr>
              <a:tr h="106099">
                <a:tc>
                  <a:txBody>
                    <a:bodyPr/>
                    <a:lstStyle/>
                    <a:p>
                      <a:pPr algn="l" fontAlgn="b"/>
                      <a:r>
                        <a:rPr lang="en-US" sz="1100" u="none" strike="noStrike" dirty="0">
                          <a:effectLst/>
                          <a:latin typeface="Arial Narrow" panose="020B0606020202030204" pitchFamily="34" charset="0"/>
                        </a:rPr>
                        <a:t>11049 Anthony Center for Women's Leadership</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2897958766"/>
                  </a:ext>
                </a:extLst>
              </a:tr>
              <a:tr h="106099">
                <a:tc>
                  <a:txBody>
                    <a:bodyPr/>
                    <a:lstStyle/>
                    <a:p>
                      <a:pPr algn="l" fontAlgn="b"/>
                      <a:r>
                        <a:rPr lang="en-US" sz="1100" u="none" strike="noStrike" dirty="0">
                          <a:effectLst/>
                          <a:latin typeface="Arial Narrow" panose="020B0606020202030204" pitchFamily="34" charset="0"/>
                        </a:rPr>
                        <a:t>11421 Neurosurgery</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2561289979"/>
                  </a:ext>
                </a:extLst>
              </a:tr>
              <a:tr h="106099">
                <a:tc>
                  <a:txBody>
                    <a:bodyPr/>
                    <a:lstStyle/>
                    <a:p>
                      <a:pPr algn="l" fontAlgn="b"/>
                      <a:r>
                        <a:rPr lang="en-US" sz="1100" u="none" strike="noStrike" dirty="0">
                          <a:effectLst/>
                          <a:latin typeface="Arial Narrow" panose="020B0606020202030204" pitchFamily="34" charset="0"/>
                        </a:rPr>
                        <a:t>11422 Ophthalmology</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3584807335"/>
                  </a:ext>
                </a:extLst>
              </a:tr>
              <a:tr h="106099">
                <a:tc>
                  <a:txBody>
                    <a:bodyPr/>
                    <a:lstStyle/>
                    <a:p>
                      <a:pPr algn="l" fontAlgn="b"/>
                      <a:r>
                        <a:rPr lang="en-US" sz="1100" u="none" strike="noStrike" dirty="0">
                          <a:effectLst/>
                          <a:latin typeface="Arial Narrow" panose="020B0606020202030204" pitchFamily="34" charset="0"/>
                        </a:rPr>
                        <a:t>12193 Development Center for Aids Research</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3055270119"/>
                  </a:ext>
                </a:extLst>
              </a:tr>
              <a:tr h="106099">
                <a:tc>
                  <a:txBody>
                    <a:bodyPr/>
                    <a:lstStyle/>
                    <a:p>
                      <a:pPr algn="l" fontAlgn="b"/>
                      <a:r>
                        <a:rPr lang="en-US" sz="1100" u="none" strike="noStrike" dirty="0">
                          <a:effectLst/>
                          <a:latin typeface="Arial Narrow" panose="020B0606020202030204" pitchFamily="34" charset="0"/>
                        </a:rPr>
                        <a:t>12205 Center for RNA Biology</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451408852"/>
                  </a:ext>
                </a:extLst>
              </a:tr>
              <a:tr h="106099">
                <a:tc>
                  <a:txBody>
                    <a:bodyPr/>
                    <a:lstStyle/>
                    <a:p>
                      <a:pPr algn="l" fontAlgn="b"/>
                      <a:r>
                        <a:rPr lang="en-US" sz="1100" u="none" strike="noStrike" dirty="0">
                          <a:effectLst/>
                          <a:latin typeface="Arial Narrow" panose="020B0606020202030204" pitchFamily="34" charset="0"/>
                        </a:rPr>
                        <a:t>15013 Central Utilities Administration</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2867508307"/>
                  </a:ext>
                </a:extLst>
              </a:tr>
              <a:tr h="106099">
                <a:tc>
                  <a:txBody>
                    <a:bodyPr/>
                    <a:lstStyle/>
                    <a:p>
                      <a:pPr algn="l" fontAlgn="b"/>
                      <a:r>
                        <a:rPr lang="en-US" sz="1100" u="none" strike="noStrike" dirty="0">
                          <a:effectLst/>
                          <a:latin typeface="Arial Narrow" panose="020B0606020202030204" pitchFamily="34" charset="0"/>
                        </a:rPr>
                        <a:t>15021 Construction Receivable</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4218763141"/>
                  </a:ext>
                </a:extLst>
              </a:tr>
              <a:tr h="106099">
                <a:tc>
                  <a:txBody>
                    <a:bodyPr/>
                    <a:lstStyle/>
                    <a:p>
                      <a:pPr algn="l" fontAlgn="b"/>
                      <a:r>
                        <a:rPr lang="en-US" sz="1100" u="none" strike="noStrike" dirty="0">
                          <a:effectLst/>
                          <a:latin typeface="Arial Narrow" panose="020B0606020202030204" pitchFamily="34" charset="0"/>
                        </a:rPr>
                        <a:t>15420 Medical Center Physical Plant</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1277447394"/>
                  </a:ext>
                </a:extLst>
              </a:tr>
              <a:tr h="106099">
                <a:tc>
                  <a:txBody>
                    <a:bodyPr/>
                    <a:lstStyle/>
                    <a:p>
                      <a:pPr algn="l" fontAlgn="b"/>
                      <a:r>
                        <a:rPr lang="en-US" sz="1100" u="none" strike="noStrike" dirty="0">
                          <a:effectLst/>
                          <a:latin typeface="Arial Narrow" panose="020B0606020202030204" pitchFamily="34" charset="0"/>
                        </a:rPr>
                        <a:t>16009 Vice President Communications</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2102029431"/>
                  </a:ext>
                </a:extLst>
              </a:tr>
              <a:tr h="106099">
                <a:tc>
                  <a:txBody>
                    <a:bodyPr/>
                    <a:lstStyle/>
                    <a:p>
                      <a:pPr algn="l" fontAlgn="b"/>
                      <a:r>
                        <a:rPr lang="en-US" sz="1100" u="none" strike="noStrike" dirty="0">
                          <a:effectLst/>
                          <a:latin typeface="Arial Narrow" panose="020B0606020202030204" pitchFamily="34" charset="0"/>
                        </a:rPr>
                        <a:t>17003 Office of University Counsel</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14420674"/>
                  </a:ext>
                </a:extLst>
              </a:tr>
              <a:tr h="106099">
                <a:tc>
                  <a:txBody>
                    <a:bodyPr/>
                    <a:lstStyle/>
                    <a:p>
                      <a:pPr algn="l" fontAlgn="b"/>
                      <a:r>
                        <a:rPr lang="en-US" sz="1100" u="none" strike="noStrike" dirty="0">
                          <a:effectLst/>
                          <a:latin typeface="Arial Narrow" panose="020B0606020202030204" pitchFamily="34" charset="0"/>
                        </a:rPr>
                        <a:t>17004 Provosts Office</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4007268746"/>
                  </a:ext>
                </a:extLst>
              </a:tr>
              <a:tr h="106099">
                <a:tc>
                  <a:txBody>
                    <a:bodyPr/>
                    <a:lstStyle/>
                    <a:p>
                      <a:pPr algn="l" fontAlgn="b"/>
                      <a:r>
                        <a:rPr lang="en-US" sz="1100" u="none" strike="noStrike" dirty="0">
                          <a:effectLst/>
                          <a:latin typeface="Arial Narrow" panose="020B0606020202030204" pitchFamily="34" charset="0"/>
                        </a:rPr>
                        <a:t>17009 Presidents Office</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3723494232"/>
                  </a:ext>
                </a:extLst>
              </a:tr>
              <a:tr h="106099">
                <a:tc>
                  <a:txBody>
                    <a:bodyPr/>
                    <a:lstStyle/>
                    <a:p>
                      <a:pPr algn="l" fontAlgn="b"/>
                      <a:r>
                        <a:rPr lang="en-US" sz="1100" u="none" strike="noStrike" dirty="0">
                          <a:effectLst/>
                          <a:latin typeface="Arial Narrow" panose="020B0606020202030204" pitchFamily="34" charset="0"/>
                        </a:rPr>
                        <a:t>17016 University Architect</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1199328803"/>
                  </a:ext>
                </a:extLst>
              </a:tr>
              <a:tr h="114814">
                <a:tc>
                  <a:txBody>
                    <a:bodyPr/>
                    <a:lstStyle/>
                    <a:p>
                      <a:pPr algn="l" fontAlgn="b"/>
                      <a:r>
                        <a:rPr lang="en-US" sz="1100" u="none" strike="noStrike" dirty="0">
                          <a:effectLst/>
                          <a:latin typeface="Arial Narrow" panose="020B0606020202030204" pitchFamily="34" charset="0"/>
                        </a:rPr>
                        <a:t>17021 Vice President Senior Advisor to the President and University Dean</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158972503"/>
                  </a:ext>
                </a:extLst>
              </a:tr>
              <a:tr h="106099">
                <a:tc>
                  <a:txBody>
                    <a:bodyPr/>
                    <a:lstStyle/>
                    <a:p>
                      <a:pPr algn="l" fontAlgn="b"/>
                      <a:r>
                        <a:rPr lang="en-US" sz="1100" u="none" strike="noStrike" dirty="0">
                          <a:effectLst/>
                          <a:latin typeface="Arial Narrow" panose="020B0606020202030204" pitchFamily="34" charset="0"/>
                        </a:rPr>
                        <a:t>17036 Office of Research and Project Administration</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1374667849"/>
                  </a:ext>
                </a:extLst>
              </a:tr>
              <a:tr h="106099">
                <a:tc>
                  <a:txBody>
                    <a:bodyPr/>
                    <a:lstStyle/>
                    <a:p>
                      <a:pPr algn="l" fontAlgn="b"/>
                      <a:r>
                        <a:rPr lang="en-US" sz="1100" u="none" strike="noStrike" dirty="0">
                          <a:effectLst/>
                          <a:latin typeface="Arial Narrow" panose="020B0606020202030204" pitchFamily="34" charset="0"/>
                        </a:rPr>
                        <a:t>17039 Senior Vice President Institutional Resources</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1172618475"/>
                  </a:ext>
                </a:extLst>
              </a:tr>
              <a:tr h="106099">
                <a:tc>
                  <a:txBody>
                    <a:bodyPr/>
                    <a:lstStyle/>
                    <a:p>
                      <a:pPr algn="l" fontAlgn="b"/>
                      <a:r>
                        <a:rPr lang="en-US" sz="1100" u="none" strike="noStrike" dirty="0">
                          <a:effectLst/>
                          <a:latin typeface="Arial Narrow" panose="020B0606020202030204" pitchFamily="34" charset="0"/>
                        </a:rPr>
                        <a:t>17051 Associate Vice President Human Resources</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1331902518"/>
                  </a:ext>
                </a:extLst>
              </a:tr>
              <a:tr h="106099">
                <a:tc>
                  <a:txBody>
                    <a:bodyPr/>
                    <a:lstStyle/>
                    <a:p>
                      <a:pPr algn="l" fontAlgn="b"/>
                      <a:r>
                        <a:rPr lang="en-US" sz="1100" u="none" strike="noStrike" dirty="0">
                          <a:effectLst/>
                          <a:latin typeface="Arial Narrow" panose="020B0606020202030204" pitchFamily="34" charset="0"/>
                        </a:rPr>
                        <a:t>17089 Human Subject Protection</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1979907510"/>
                  </a:ext>
                </a:extLst>
              </a:tr>
              <a:tr h="106099">
                <a:tc>
                  <a:txBody>
                    <a:bodyPr/>
                    <a:lstStyle/>
                    <a:p>
                      <a:pPr algn="l" fontAlgn="b"/>
                      <a:r>
                        <a:rPr lang="en-US" sz="1100" u="none" strike="noStrike" dirty="0">
                          <a:effectLst/>
                          <a:latin typeface="Arial Narrow" panose="020B0606020202030204" pitchFamily="34" charset="0"/>
                        </a:rPr>
                        <a:t>17090 Transportation Department</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1704259121"/>
                  </a:ext>
                </a:extLst>
              </a:tr>
              <a:tr h="106099">
                <a:tc>
                  <a:txBody>
                    <a:bodyPr/>
                    <a:lstStyle/>
                    <a:p>
                      <a:pPr algn="l" fontAlgn="b"/>
                      <a:r>
                        <a:rPr lang="en-US" sz="1100" u="none" strike="noStrike" dirty="0">
                          <a:effectLst/>
                          <a:latin typeface="Arial Narrow" panose="020B0606020202030204" pitchFamily="34" charset="0"/>
                        </a:rPr>
                        <a:t>17123 Senior Vice President for Research</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2251181241"/>
                  </a:ext>
                </a:extLst>
              </a:tr>
              <a:tr h="106099">
                <a:tc>
                  <a:txBody>
                    <a:bodyPr/>
                    <a:lstStyle/>
                    <a:p>
                      <a:pPr algn="l" fontAlgn="b"/>
                      <a:r>
                        <a:rPr lang="en-US" sz="1100" u="none" strike="noStrike" dirty="0">
                          <a:effectLst/>
                          <a:latin typeface="Arial Narrow" panose="020B0606020202030204" pitchFamily="34" charset="0"/>
                        </a:rPr>
                        <a:t>17129 Academic Affairs</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485001830"/>
                  </a:ext>
                </a:extLst>
              </a:tr>
              <a:tr h="106099">
                <a:tc>
                  <a:txBody>
                    <a:bodyPr/>
                    <a:lstStyle/>
                    <a:p>
                      <a:pPr algn="l" fontAlgn="b"/>
                      <a:r>
                        <a:rPr lang="en-US" sz="1100" u="none" strike="noStrike" dirty="0">
                          <a:effectLst/>
                          <a:latin typeface="Arial Narrow" panose="020B0606020202030204" pitchFamily="34" charset="0"/>
                        </a:rPr>
                        <a:t>17404 Vice President Health Affairs</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863163450"/>
                  </a:ext>
                </a:extLst>
              </a:tr>
              <a:tr h="106099">
                <a:tc>
                  <a:txBody>
                    <a:bodyPr/>
                    <a:lstStyle/>
                    <a:p>
                      <a:pPr algn="l" fontAlgn="b"/>
                      <a:r>
                        <a:rPr lang="en-US" sz="1100" u="none" strike="noStrike" dirty="0">
                          <a:effectLst/>
                          <a:latin typeface="Arial Narrow" panose="020B0606020202030204" pitchFamily="34" charset="0"/>
                        </a:rPr>
                        <a:t>17428 Medical Center Information Systems</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1079545603"/>
                  </a:ext>
                </a:extLst>
              </a:tr>
              <a:tr h="106099">
                <a:tc>
                  <a:txBody>
                    <a:bodyPr/>
                    <a:lstStyle/>
                    <a:p>
                      <a:pPr algn="l" fontAlgn="b"/>
                      <a:r>
                        <a:rPr lang="en-US" sz="1100" u="none" strike="noStrike" dirty="0">
                          <a:effectLst/>
                          <a:latin typeface="Arial Narrow" panose="020B0606020202030204" pitchFamily="34" charset="0"/>
                        </a:rPr>
                        <a:t>17435 Medical Center Finance</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2323106106"/>
                  </a:ext>
                </a:extLst>
              </a:tr>
              <a:tr h="106099">
                <a:tc>
                  <a:txBody>
                    <a:bodyPr/>
                    <a:lstStyle/>
                    <a:p>
                      <a:pPr algn="l" fontAlgn="b"/>
                      <a:r>
                        <a:rPr lang="en-US" sz="1100" u="none" strike="noStrike" dirty="0">
                          <a:effectLst/>
                          <a:latin typeface="Arial Narrow" panose="020B0606020202030204" pitchFamily="34" charset="0"/>
                        </a:rPr>
                        <a:t>17464 URMC Web Core Group</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2934426661"/>
                  </a:ext>
                </a:extLst>
              </a:tr>
              <a:tr h="106099">
                <a:tc>
                  <a:txBody>
                    <a:bodyPr/>
                    <a:lstStyle/>
                    <a:p>
                      <a:pPr algn="l" fontAlgn="b"/>
                      <a:r>
                        <a:rPr lang="en-US" sz="1100" u="none" strike="noStrike" dirty="0">
                          <a:effectLst/>
                          <a:latin typeface="Arial Narrow" panose="020B0606020202030204" pitchFamily="34" charset="0"/>
                        </a:rPr>
                        <a:t>17469 Medical Center Technology Transfer</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3990633639"/>
                  </a:ext>
                </a:extLst>
              </a:tr>
              <a:tr h="106099">
                <a:tc>
                  <a:txBody>
                    <a:bodyPr/>
                    <a:lstStyle/>
                    <a:p>
                      <a:pPr algn="l" fontAlgn="b"/>
                      <a:r>
                        <a:rPr lang="en-US" sz="1100" u="none" strike="noStrike" dirty="0">
                          <a:effectLst/>
                          <a:latin typeface="Arial Narrow" panose="020B0606020202030204" pitchFamily="34" charset="0"/>
                        </a:rPr>
                        <a:t>Payer Contracting Reimbursement</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3687090578"/>
                  </a:ext>
                </a:extLst>
              </a:tr>
              <a:tr h="106099">
                <a:tc>
                  <a:txBody>
                    <a:bodyPr/>
                    <a:lstStyle/>
                    <a:p>
                      <a:pPr algn="l" fontAlgn="b"/>
                      <a:r>
                        <a:rPr lang="en-US" sz="1100" u="none" strike="noStrike" dirty="0">
                          <a:effectLst/>
                          <a:latin typeface="Arial Narrow" panose="020B0606020202030204" pitchFamily="34" charset="0"/>
                        </a:rPr>
                        <a:t>17488 Federal State and Government Relations</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1750692673"/>
                  </a:ext>
                </a:extLst>
              </a:tr>
              <a:tr h="106099">
                <a:tc>
                  <a:txBody>
                    <a:bodyPr/>
                    <a:lstStyle/>
                    <a:p>
                      <a:pPr algn="l" fontAlgn="b"/>
                      <a:r>
                        <a:rPr lang="en-US" sz="1100" u="none" strike="noStrike" dirty="0">
                          <a:effectLst/>
                          <a:latin typeface="Arial Narrow" panose="020B0606020202030204" pitchFamily="34" charset="0"/>
                        </a:rPr>
                        <a:t>17905 URMFG Administration</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380025181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87361398"/>
              </p:ext>
            </p:extLst>
          </p:nvPr>
        </p:nvGraphicFramePr>
        <p:xfrm>
          <a:off x="4686300" y="2895600"/>
          <a:ext cx="4038600" cy="2545168"/>
        </p:xfrm>
        <a:graphic>
          <a:graphicData uri="http://schemas.openxmlformats.org/drawingml/2006/table">
            <a:tbl>
              <a:tblPr>
                <a:tableStyleId>{5C22544A-7EE6-4342-B048-85BDC9FD1C3A}</a:tableStyleId>
              </a:tblPr>
              <a:tblGrid>
                <a:gridCol w="4038600">
                  <a:extLst>
                    <a:ext uri="{9D8B030D-6E8A-4147-A177-3AD203B41FA5}">
                      <a16:colId xmlns:a16="http://schemas.microsoft.com/office/drawing/2014/main" val="1909240944"/>
                    </a:ext>
                  </a:extLst>
                </a:gridCol>
              </a:tblGrid>
              <a:tr h="3048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u="none" strike="noStrike" dirty="0" smtClean="0">
                          <a:effectLst/>
                          <a:latin typeface="Arial Narrow" panose="020B0606020202030204" pitchFamily="34" charset="0"/>
                        </a:rPr>
                        <a:t>Cost Center Name</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2558596909"/>
                  </a:ext>
                </a:extLst>
              </a:tr>
              <a:tr h="106099">
                <a:tc>
                  <a:txBody>
                    <a:bodyPr/>
                    <a:lstStyle/>
                    <a:p>
                      <a:pPr algn="l" fontAlgn="b"/>
                      <a:r>
                        <a:rPr lang="en-US" sz="1100" u="none" strike="noStrike" dirty="0">
                          <a:effectLst/>
                          <a:latin typeface="Arial Narrow" panose="020B0606020202030204" pitchFamily="34" charset="0"/>
                        </a:rPr>
                        <a:t>17917 Compliance Office</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3456772825"/>
                  </a:ext>
                </a:extLst>
              </a:tr>
              <a:tr h="106099">
                <a:tc>
                  <a:txBody>
                    <a:bodyPr/>
                    <a:lstStyle/>
                    <a:p>
                      <a:pPr algn="l" fontAlgn="b"/>
                      <a:r>
                        <a:rPr lang="en-US" sz="1100" u="none" strike="noStrike" dirty="0">
                          <a:effectLst/>
                          <a:latin typeface="Arial Narrow" panose="020B0606020202030204" pitchFamily="34" charset="0"/>
                        </a:rPr>
                        <a:t>31504 SMH Information Systems</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3596412460"/>
                  </a:ext>
                </a:extLst>
              </a:tr>
              <a:tr h="106099">
                <a:tc>
                  <a:txBody>
                    <a:bodyPr/>
                    <a:lstStyle/>
                    <a:p>
                      <a:pPr algn="l" fontAlgn="b"/>
                      <a:r>
                        <a:rPr lang="en-US" sz="1100" u="none" strike="noStrike" dirty="0">
                          <a:effectLst/>
                          <a:latin typeface="Arial Narrow" panose="020B0606020202030204" pitchFamily="34" charset="0"/>
                        </a:rPr>
                        <a:t>31510 SMH Capital Investment</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537902128"/>
                  </a:ext>
                </a:extLst>
              </a:tr>
              <a:tr h="106099">
                <a:tc>
                  <a:txBody>
                    <a:bodyPr/>
                    <a:lstStyle/>
                    <a:p>
                      <a:pPr algn="l" fontAlgn="b"/>
                      <a:r>
                        <a:rPr lang="en-US" sz="1100" u="none" strike="noStrike" dirty="0">
                          <a:effectLst/>
                          <a:latin typeface="Arial Narrow" panose="020B0606020202030204" pitchFamily="34" charset="0"/>
                        </a:rPr>
                        <a:t>31515 SMH Reimbursement</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247470038"/>
                  </a:ext>
                </a:extLst>
              </a:tr>
              <a:tr h="106099">
                <a:tc>
                  <a:txBody>
                    <a:bodyPr/>
                    <a:lstStyle/>
                    <a:p>
                      <a:pPr algn="l" fontAlgn="b"/>
                      <a:r>
                        <a:rPr lang="en-US" sz="1100" u="none" strike="noStrike" dirty="0">
                          <a:effectLst/>
                          <a:latin typeface="Arial Narrow" panose="020B0606020202030204" pitchFamily="34" charset="0"/>
                        </a:rPr>
                        <a:t>33504 SMH Facilities</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1590149949"/>
                  </a:ext>
                </a:extLst>
              </a:tr>
              <a:tr h="106099">
                <a:tc>
                  <a:txBody>
                    <a:bodyPr/>
                    <a:lstStyle/>
                    <a:p>
                      <a:pPr algn="l" fontAlgn="b"/>
                      <a:r>
                        <a:rPr lang="en-US" sz="1100" u="none" strike="noStrike" dirty="0">
                          <a:effectLst/>
                          <a:latin typeface="Arial Narrow" panose="020B0606020202030204" pitchFamily="34" charset="0"/>
                        </a:rPr>
                        <a:t>36502 SMH Clinical Engineering</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4070856620"/>
                  </a:ext>
                </a:extLst>
              </a:tr>
              <a:tr h="106099">
                <a:tc>
                  <a:txBody>
                    <a:bodyPr/>
                    <a:lstStyle/>
                    <a:p>
                      <a:pPr algn="l" fontAlgn="b"/>
                      <a:r>
                        <a:rPr lang="en-US" sz="1100" u="none" strike="noStrike" dirty="0">
                          <a:effectLst/>
                          <a:latin typeface="Arial Narrow" panose="020B0606020202030204" pitchFamily="34" charset="0"/>
                        </a:rPr>
                        <a:t>36528 SMH Medical Education Office</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3467376065"/>
                  </a:ext>
                </a:extLst>
              </a:tr>
              <a:tr h="106099">
                <a:tc>
                  <a:txBody>
                    <a:bodyPr/>
                    <a:lstStyle/>
                    <a:p>
                      <a:pPr algn="l" fontAlgn="b"/>
                      <a:r>
                        <a:rPr lang="en-US" sz="1100" u="none" strike="noStrike" dirty="0">
                          <a:effectLst/>
                          <a:latin typeface="Arial Narrow" panose="020B0606020202030204" pitchFamily="34" charset="0"/>
                        </a:rPr>
                        <a:t>36592 SMH Organ Procurement</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4098366404"/>
                  </a:ext>
                </a:extLst>
              </a:tr>
              <a:tr h="106099">
                <a:tc>
                  <a:txBody>
                    <a:bodyPr/>
                    <a:lstStyle/>
                    <a:p>
                      <a:pPr algn="l" fontAlgn="b"/>
                      <a:r>
                        <a:rPr lang="en-US" sz="1100" u="none" strike="noStrike" dirty="0">
                          <a:effectLst/>
                          <a:latin typeface="Arial Narrow" panose="020B0606020202030204" pitchFamily="34" charset="0"/>
                        </a:rPr>
                        <a:t>40404 Medical Center Parking</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3184571089"/>
                  </a:ext>
                </a:extLst>
              </a:tr>
              <a:tr h="106099">
                <a:tc>
                  <a:txBody>
                    <a:bodyPr/>
                    <a:lstStyle/>
                    <a:p>
                      <a:pPr algn="l" fontAlgn="b"/>
                      <a:r>
                        <a:rPr lang="en-US" sz="1100" u="none" strike="noStrike" dirty="0">
                          <a:effectLst/>
                          <a:latin typeface="Arial Narrow" panose="020B0606020202030204" pitchFamily="34" charset="0"/>
                        </a:rPr>
                        <a:t>43319 Copy Centers</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2928343991"/>
                  </a:ext>
                </a:extLst>
              </a:tr>
              <a:tr h="106099">
                <a:tc>
                  <a:txBody>
                    <a:bodyPr/>
                    <a:lstStyle/>
                    <a:p>
                      <a:pPr algn="l" fontAlgn="b"/>
                      <a:r>
                        <a:rPr lang="en-US" sz="1100" u="none" strike="noStrike" dirty="0">
                          <a:effectLst/>
                          <a:latin typeface="Arial Narrow" panose="020B0606020202030204" pitchFamily="34" charset="0"/>
                        </a:rPr>
                        <a:t>43335 Medical Center Directors Office</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904324162"/>
                  </a:ext>
                </a:extLst>
              </a:tr>
              <a:tr h="106099">
                <a:tc>
                  <a:txBody>
                    <a:bodyPr/>
                    <a:lstStyle/>
                    <a:p>
                      <a:pPr algn="l" fontAlgn="b"/>
                      <a:r>
                        <a:rPr lang="en-US" sz="1100" u="none" strike="noStrike" dirty="0">
                          <a:effectLst/>
                          <a:latin typeface="Arial Narrow" panose="020B0606020202030204" pitchFamily="34" charset="0"/>
                        </a:rPr>
                        <a:t>43387 Photography Services</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3678209037"/>
                  </a:ext>
                </a:extLst>
              </a:tr>
              <a:tr h="106099">
                <a:tc>
                  <a:txBody>
                    <a:bodyPr/>
                    <a:lstStyle/>
                    <a:p>
                      <a:pPr algn="l" fontAlgn="b"/>
                      <a:r>
                        <a:rPr lang="en-US" sz="1100" u="none" strike="noStrike" dirty="0">
                          <a:effectLst/>
                          <a:latin typeface="Arial Narrow" panose="020B0606020202030204" pitchFamily="34" charset="0"/>
                        </a:rPr>
                        <a:t>45150 UR Ventures</a:t>
                      </a:r>
                      <a:endParaRPr lang="en-US" sz="1100" b="0" i="0" u="none" strike="noStrike" dirty="0">
                        <a:solidFill>
                          <a:srgbClr val="000000"/>
                        </a:solidFill>
                        <a:effectLst/>
                        <a:latin typeface="Arial Narrow" panose="020B0606020202030204" pitchFamily="34" charset="0"/>
                      </a:endParaRPr>
                    </a:p>
                  </a:txBody>
                  <a:tcPr marL="84531" marR="4696" marT="4696" marB="0" anchor="b">
                    <a:solidFill>
                      <a:schemeClr val="bg1"/>
                    </a:solidFill>
                  </a:tcPr>
                </a:tc>
                <a:extLst>
                  <a:ext uri="{0D108BD9-81ED-4DB2-BD59-A6C34878D82A}">
                    <a16:rowId xmlns:a16="http://schemas.microsoft.com/office/drawing/2014/main" val="1991763987"/>
                  </a:ext>
                </a:extLst>
              </a:tr>
            </a:tbl>
          </a:graphicData>
        </a:graphic>
      </p:graphicFrame>
    </p:spTree>
    <p:extLst>
      <p:ext uri="{BB962C8B-B14F-4D97-AF65-F5344CB8AC3E}">
        <p14:creationId xmlns:p14="http://schemas.microsoft.com/office/powerpoint/2010/main" val="4170425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437" y="211491"/>
            <a:ext cx="8178325" cy="379643"/>
          </a:xfrm>
        </p:spPr>
        <p:txBody>
          <a:bodyPr>
            <a:noAutofit/>
          </a:bodyPr>
          <a:lstStyle/>
          <a:p>
            <a:pPr algn="l"/>
            <a:r>
              <a:rPr lang="en-US" sz="4000" dirty="0" smtClean="0">
                <a:latin typeface="Arial Rounded MT Bold" panose="020F0704030504030204" pitchFamily="34" charset="0"/>
                <a:cs typeface="Arial" panose="020B0604020202020204" pitchFamily="34" charset="0"/>
              </a:rPr>
              <a:t>P2P Transition and Adoption</a:t>
            </a:r>
            <a:endParaRPr lang="en-US" sz="40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23332" y="685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48600" y="6400800"/>
            <a:ext cx="1066800" cy="261610"/>
          </a:xfrm>
          <a:prstGeom prst="rect">
            <a:avLst/>
          </a:prstGeom>
          <a:noFill/>
        </p:spPr>
        <p:txBody>
          <a:bodyPr wrap="square" rtlCol="0">
            <a:spAutoFit/>
          </a:bodyPr>
          <a:lstStyle/>
          <a:p>
            <a:pPr algn="r"/>
            <a:r>
              <a:rPr lang="en-US" sz="1100" dirty="0" smtClean="0">
                <a:solidFill>
                  <a:schemeClr val="bg1"/>
                </a:solidFill>
              </a:rPr>
              <a:t>17</a:t>
            </a:r>
            <a:endParaRPr lang="en-US" sz="1100" dirty="0">
              <a:solidFill>
                <a:schemeClr val="bg1"/>
              </a:solidFill>
            </a:endParaRPr>
          </a:p>
        </p:txBody>
      </p:sp>
      <p:pic>
        <p:nvPicPr>
          <p:cNvPr id="2050" name="Picture 2" descr="cid:image001.jpg@01D5A47A.70B4A53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36159" y="2987949"/>
            <a:ext cx="5956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cid:image002.jpg@01D5A47A.70B4A53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394882" y="4626249"/>
            <a:ext cx="5981700" cy="16383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387469" y="713377"/>
            <a:ext cx="8053679"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tabLst>
                <a:tab pos="457200" algn="l"/>
              </a:tabLst>
            </a:pPr>
            <a:r>
              <a:rPr kumimoji="0" lang="en-US" altLang="en-US" sz="1400" b="1" i="0" u="sng" strike="noStrike" cap="none" normalizeH="0" baseline="0" dirty="0" smtClean="0">
                <a:ln>
                  <a:noFill/>
                </a:ln>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Transitioning of Transactions to P2P</a:t>
            </a:r>
          </a:p>
          <a:p>
            <a:pPr marL="0" marR="0" lvl="0" indent="0" algn="l" defTabSz="914400" rtl="0" eaLnBrk="0" fontAlgn="ctr" latinLnBrk="0" hangingPunct="0">
              <a:lnSpc>
                <a:spcPct val="100000"/>
              </a:lnSpc>
              <a:spcBef>
                <a:spcPct val="0"/>
              </a:spcBef>
              <a:spcAft>
                <a:spcPct val="0"/>
              </a:spcAft>
              <a:buClrTx/>
              <a:buSzTx/>
              <a:tabLst>
                <a:tab pos="457200" algn="l"/>
              </a:tabLst>
            </a:pPr>
            <a:endParaRPr kumimoji="0" lang="en-US" altLang="en-US" sz="1400" b="0"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050" b="0"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Current participants in the Procure to Pay (UR Procurement) system are required to convert transactions to the UR Procurement system.  After</a:t>
            </a:r>
            <a:r>
              <a:rPr kumimoji="0" lang="en-US" altLang="en-US" sz="1050" b="0" i="0" u="none" strike="noStrike" cap="none" normalizeH="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you go live you should </a:t>
            </a:r>
            <a:r>
              <a:rPr lang="en-US" altLang="en-US" sz="1050" dirty="0" smtClean="0">
                <a:latin typeface="Arial Narrow" panose="020B0606020202030204" pitchFamily="34" charset="0"/>
                <a:ea typeface="Calibri" panose="020F0502020204030204" pitchFamily="34" charset="0"/>
                <a:cs typeface="Times New Roman" panose="02020603050405020304" pitchFamily="18" charset="0"/>
              </a:rPr>
              <a:t>no longer submit 312 requisitions to Purchasing or F4 Forms to Accounts Payable and should no longer be placing orders via the SOLO process except for RR Donnelly and Medline Industries.  SOLO accounts will be given a 30 day grace period notification prior to being decommissioned.</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kumimoji="0" lang="en-US" altLang="en-US" sz="105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lang="en-US" altLang="en-US" sz="1050" dirty="0" smtClean="0">
                <a:latin typeface="Arial Narrow" panose="020B0606020202030204" pitchFamily="34" charset="0"/>
                <a:ea typeface="Calibri" panose="020F0502020204030204" pitchFamily="34" charset="0"/>
                <a:cs typeface="Times New Roman" panose="02020603050405020304" pitchFamily="18" charset="0"/>
              </a:rPr>
              <a:t>If you have any blanket purchase orders in effect, you should work to convert those to P2P.  Below is additional information regarding conversion of blanket purchase orders.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endParaRPr kumimoji="0" lang="en-US" altLang="en-US" sz="1050" b="0" i="0" u="none" strike="noStrike" cap="none" normalizeH="0" baseline="0" dirty="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457200" algn="l"/>
              </a:tabLst>
            </a:pPr>
            <a:r>
              <a:rPr kumimoji="0" lang="en-US" altLang="en-US" sz="1050" b="0"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Determine if your blanket PO need is for a good or service and then review the options below on what method to use to convert that order to the UR Procurement system.   If you require assistance, please contact the P2P Service Center at </a:t>
            </a:r>
            <a:r>
              <a:rPr kumimoji="0" lang="en-US" altLang="en-US" sz="1050" b="0"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hlinkClick r:id="rId7"/>
              </a:rPr>
              <a:t>urprocurement_service_center@ur.rochester.edu</a:t>
            </a:r>
            <a:r>
              <a:rPr kumimoji="0" lang="en-US" altLang="en-US" sz="1050" b="0"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You can also sign up for a P2P Workshop to walk through how to create your blanket order requisition in Workday.  You can register for a P2P Workshop in MyPath.  Search for “P2P Workshop” to find the next available dates.</a:t>
            </a:r>
          </a:p>
          <a:p>
            <a:pPr marR="0" lvl="0" algn="l" defTabSz="914400" rtl="0" eaLnBrk="0" fontAlgn="base" latinLnBrk="0" hangingPunct="0">
              <a:lnSpc>
                <a:spcPct val="100000"/>
              </a:lnSpc>
              <a:spcBef>
                <a:spcPct val="0"/>
              </a:spcBef>
              <a:spcAft>
                <a:spcPct val="0"/>
              </a:spcAft>
              <a:buClrTx/>
              <a:buSzTx/>
              <a:tabLst>
                <a:tab pos="457200" algn="l"/>
              </a:tabLst>
            </a:pPr>
            <a:endParaRPr kumimoji="0" lang="en-US" altLang="en-US" sz="1050" b="0"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4"/>
          <p:cNvSpPr>
            <a:spLocks noChangeArrowheads="1"/>
          </p:cNvSpPr>
          <p:nvPr/>
        </p:nvSpPr>
        <p:spPr bwMode="auto">
          <a:xfrm>
            <a:off x="228600" y="3416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5"/>
          <p:cNvSpPr>
            <a:spLocks noChangeArrowheads="1"/>
          </p:cNvSpPr>
          <p:nvPr/>
        </p:nvSpPr>
        <p:spPr bwMode="auto">
          <a:xfrm>
            <a:off x="228600" y="5511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525067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5145" y="116337"/>
            <a:ext cx="8178325" cy="379643"/>
          </a:xfrm>
        </p:spPr>
        <p:txBody>
          <a:bodyPr>
            <a:noAutofit/>
          </a:bodyPr>
          <a:lstStyle/>
          <a:p>
            <a:pPr algn="l"/>
            <a:r>
              <a:rPr lang="en-US" sz="4000" dirty="0" smtClean="0">
                <a:latin typeface="Arial Rounded MT Bold" panose="020F0704030504030204" pitchFamily="34" charset="0"/>
                <a:cs typeface="Arial" panose="020B0604020202020204" pitchFamily="34" charset="0"/>
              </a:rPr>
              <a:t>P2P Transition and Adoption</a:t>
            </a:r>
            <a:endParaRPr lang="en-US" sz="40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51907" y="6096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48600" y="6400800"/>
            <a:ext cx="1066800" cy="307777"/>
          </a:xfrm>
          <a:prstGeom prst="rect">
            <a:avLst/>
          </a:prstGeom>
          <a:noFill/>
        </p:spPr>
        <p:txBody>
          <a:bodyPr wrap="square" rtlCol="0">
            <a:spAutoFit/>
          </a:bodyPr>
          <a:lstStyle/>
          <a:p>
            <a:pPr algn="r"/>
            <a:r>
              <a:rPr lang="en-US" sz="1400" dirty="0" smtClean="0">
                <a:solidFill>
                  <a:schemeClr val="bg1"/>
                </a:solidFill>
              </a:rPr>
              <a:t>18</a:t>
            </a:r>
            <a:endParaRPr lang="en-US" sz="1400" dirty="0">
              <a:solidFill>
                <a:schemeClr val="bg1"/>
              </a:solidFill>
            </a:endParaRPr>
          </a:p>
        </p:txBody>
      </p:sp>
      <p:sp>
        <p:nvSpPr>
          <p:cNvPr id="10" name="Rectangle 3"/>
          <p:cNvSpPr>
            <a:spLocks noChangeArrowheads="1"/>
          </p:cNvSpPr>
          <p:nvPr/>
        </p:nvSpPr>
        <p:spPr bwMode="auto">
          <a:xfrm>
            <a:off x="387469" y="1817525"/>
            <a:ext cx="8053679"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457200" algn="l"/>
              </a:tabLst>
            </a:pPr>
            <a:endParaRPr kumimoji="0" lang="en-US" altLang="en-US" sz="1050" b="0"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4"/>
          <p:cNvSpPr>
            <a:spLocks noChangeArrowheads="1"/>
          </p:cNvSpPr>
          <p:nvPr/>
        </p:nvSpPr>
        <p:spPr bwMode="auto">
          <a:xfrm>
            <a:off x="228600" y="3416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5"/>
          <p:cNvSpPr>
            <a:spLocks noChangeArrowheads="1"/>
          </p:cNvSpPr>
          <p:nvPr/>
        </p:nvSpPr>
        <p:spPr bwMode="auto">
          <a:xfrm>
            <a:off x="228600" y="5511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 name="Picture 2"/>
          <p:cNvPicPr>
            <a:picLocks noChangeAspect="1"/>
          </p:cNvPicPr>
          <p:nvPr/>
        </p:nvPicPr>
        <p:blipFill>
          <a:blip r:embed="rId3"/>
          <a:stretch>
            <a:fillRect/>
          </a:stretch>
        </p:blipFill>
        <p:spPr>
          <a:xfrm>
            <a:off x="2454329" y="1219200"/>
            <a:ext cx="3990870" cy="5005497"/>
          </a:xfrm>
          <a:prstGeom prst="rect">
            <a:avLst/>
          </a:prstGeom>
        </p:spPr>
      </p:pic>
      <p:sp>
        <p:nvSpPr>
          <p:cNvPr id="6" name="TextBox 5"/>
          <p:cNvSpPr txBox="1"/>
          <p:nvPr/>
        </p:nvSpPr>
        <p:spPr>
          <a:xfrm>
            <a:off x="2362200" y="733624"/>
            <a:ext cx="5654615" cy="307777"/>
          </a:xfrm>
          <a:prstGeom prst="rect">
            <a:avLst/>
          </a:prstGeom>
          <a:noFill/>
        </p:spPr>
        <p:txBody>
          <a:bodyPr wrap="square" rtlCol="0">
            <a:spAutoFit/>
          </a:bodyPr>
          <a:lstStyle/>
          <a:p>
            <a:r>
              <a:rPr lang="en-US" sz="1400" i="1" dirty="0" smtClean="0">
                <a:solidFill>
                  <a:srgbClr val="00B0F0"/>
                </a:solidFill>
              </a:rPr>
              <a:t>Sample notification with returned 312 Requisitions</a:t>
            </a:r>
            <a:endParaRPr lang="en-US" sz="1400" i="1" dirty="0">
              <a:solidFill>
                <a:srgbClr val="00B0F0"/>
              </a:solidFill>
            </a:endParaRPr>
          </a:p>
        </p:txBody>
      </p:sp>
    </p:spTree>
    <p:extLst>
      <p:ext uri="{BB962C8B-B14F-4D97-AF65-F5344CB8AC3E}">
        <p14:creationId xmlns:p14="http://schemas.microsoft.com/office/powerpoint/2010/main" val="382942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437" y="211491"/>
            <a:ext cx="8178325" cy="379643"/>
          </a:xfrm>
        </p:spPr>
        <p:txBody>
          <a:bodyPr>
            <a:noAutofit/>
          </a:bodyPr>
          <a:lstStyle/>
          <a:p>
            <a:pPr algn="l"/>
            <a:r>
              <a:rPr lang="en-US" sz="3600" dirty="0">
                <a:latin typeface="Arial Rounded MT Bold" panose="020F0704030504030204" pitchFamily="34" charset="0"/>
                <a:cs typeface="Arial" panose="020B0604020202020204" pitchFamily="34" charset="0"/>
              </a:rPr>
              <a:t>P2P Transition and Adoption</a:t>
            </a:r>
          </a:p>
        </p:txBody>
      </p:sp>
      <p:sp>
        <p:nvSpPr>
          <p:cNvPr id="4" name="Line 9"/>
          <p:cNvSpPr>
            <a:spLocks noChangeShapeType="1"/>
          </p:cNvSpPr>
          <p:nvPr/>
        </p:nvSpPr>
        <p:spPr bwMode="auto">
          <a:xfrm>
            <a:off x="410632" y="616534"/>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48600" y="6400800"/>
            <a:ext cx="1066800" cy="307777"/>
          </a:xfrm>
          <a:prstGeom prst="rect">
            <a:avLst/>
          </a:prstGeom>
          <a:noFill/>
        </p:spPr>
        <p:txBody>
          <a:bodyPr wrap="square" rtlCol="0">
            <a:spAutoFit/>
          </a:bodyPr>
          <a:lstStyle/>
          <a:p>
            <a:pPr algn="r"/>
            <a:r>
              <a:rPr lang="en-US" sz="1400" dirty="0" smtClean="0">
                <a:solidFill>
                  <a:schemeClr val="bg1"/>
                </a:solidFill>
              </a:rPr>
              <a:t>19</a:t>
            </a:r>
            <a:endParaRPr lang="en-US" sz="1400" dirty="0">
              <a:solidFill>
                <a:schemeClr val="bg1"/>
              </a:solidFill>
            </a:endParaRPr>
          </a:p>
        </p:txBody>
      </p:sp>
      <p:sp>
        <p:nvSpPr>
          <p:cNvPr id="11" name="Rectangle 4"/>
          <p:cNvSpPr>
            <a:spLocks noChangeArrowheads="1"/>
          </p:cNvSpPr>
          <p:nvPr/>
        </p:nvSpPr>
        <p:spPr bwMode="auto">
          <a:xfrm>
            <a:off x="228600" y="3416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5"/>
          <p:cNvSpPr>
            <a:spLocks noChangeArrowheads="1"/>
          </p:cNvSpPr>
          <p:nvPr/>
        </p:nvSpPr>
        <p:spPr bwMode="auto">
          <a:xfrm>
            <a:off x="228600" y="5511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Rectangle 2"/>
          <p:cNvSpPr/>
          <p:nvPr/>
        </p:nvSpPr>
        <p:spPr>
          <a:xfrm>
            <a:off x="228600" y="1325126"/>
            <a:ext cx="4597163" cy="4555093"/>
          </a:xfrm>
          <a:prstGeom prst="rect">
            <a:avLst/>
          </a:prstGeom>
        </p:spPr>
        <p:txBody>
          <a:bodyPr wrap="square">
            <a:spAutoFit/>
          </a:bodyPr>
          <a:lstStyle/>
          <a:p>
            <a:pPr marL="285750" indent="-285750">
              <a:buFont typeface="Arial" panose="020B0604020202020204" pitchFamily="34" charset="0"/>
              <a:buChar char="•"/>
            </a:pPr>
            <a:r>
              <a:rPr lang="en-US" sz="1400" b="1" kern="0" dirty="0" smtClean="0">
                <a:latin typeface="Arial Narrow" panose="020B0606020202030204" pitchFamily="34" charset="0"/>
              </a:rPr>
              <a:t>Departmental Support</a:t>
            </a:r>
          </a:p>
          <a:p>
            <a:endParaRPr lang="en-US" b="1" kern="0" dirty="0">
              <a:latin typeface="Arial Narrow" panose="020B0606020202030204" pitchFamily="34" charset="0"/>
            </a:endParaRPr>
          </a:p>
          <a:p>
            <a:pPr lvl="1"/>
            <a:r>
              <a:rPr lang="en-US" sz="1000" kern="0" dirty="0">
                <a:latin typeface="Arial Narrow" panose="020B0606020202030204" pitchFamily="34" charset="0"/>
              </a:rPr>
              <a:t>Be able to answer basic P2P questions from departmental users</a:t>
            </a:r>
          </a:p>
          <a:p>
            <a:pPr lvl="1"/>
            <a:endParaRPr lang="en-US" sz="1000" kern="0" dirty="0">
              <a:latin typeface="Arial Narrow" panose="020B0606020202030204" pitchFamily="34" charset="0"/>
            </a:endParaRPr>
          </a:p>
          <a:p>
            <a:pPr lvl="1"/>
            <a:r>
              <a:rPr lang="en-US" sz="1000" kern="0" dirty="0">
                <a:latin typeface="Arial Narrow" panose="020B0606020202030204" pitchFamily="34" charset="0"/>
              </a:rPr>
              <a:t>Direct department users to P2P Customer Service Center if unable to answer their questions</a:t>
            </a:r>
          </a:p>
          <a:p>
            <a:pPr lvl="1"/>
            <a:endParaRPr lang="en-US" sz="1000" kern="0" dirty="0">
              <a:latin typeface="Arial Narrow" panose="020B0606020202030204" pitchFamily="34" charset="0"/>
            </a:endParaRPr>
          </a:p>
          <a:p>
            <a:pPr lvl="1"/>
            <a:r>
              <a:rPr lang="en-US" sz="1000" kern="0" dirty="0">
                <a:latin typeface="Arial Narrow" panose="020B0606020202030204" pitchFamily="34" charset="0"/>
              </a:rPr>
              <a:t>Provide pertinent information to department users FROM the P2P team</a:t>
            </a:r>
          </a:p>
          <a:p>
            <a:pPr lvl="1"/>
            <a:endParaRPr lang="en-US" sz="1000" kern="0" dirty="0">
              <a:latin typeface="Arial Narrow" panose="020B0606020202030204" pitchFamily="34" charset="0"/>
            </a:endParaRPr>
          </a:p>
          <a:p>
            <a:pPr lvl="1"/>
            <a:r>
              <a:rPr lang="en-US" sz="1000" kern="0" dirty="0">
                <a:latin typeface="Arial Narrow" panose="020B0606020202030204" pitchFamily="34" charset="0"/>
              </a:rPr>
              <a:t>Provide feedback from department users TO the P2P team </a:t>
            </a:r>
            <a:endParaRPr lang="en-US" sz="1000" kern="0" dirty="0" smtClean="0">
              <a:latin typeface="Arial Narrow" panose="020B0606020202030204" pitchFamily="34" charset="0"/>
            </a:endParaRPr>
          </a:p>
          <a:p>
            <a:pPr lvl="1"/>
            <a:endParaRPr lang="en-US" sz="1400" kern="0" dirty="0" smtClean="0">
              <a:latin typeface="Arial Narrow" panose="020B0606020202030204" pitchFamily="34" charset="0"/>
            </a:endParaRPr>
          </a:p>
          <a:p>
            <a:pPr lvl="1"/>
            <a:endParaRPr lang="en-US" sz="1400" kern="0" dirty="0">
              <a:latin typeface="Arial Narrow" panose="020B0606020202030204" pitchFamily="34" charset="0"/>
            </a:endParaRPr>
          </a:p>
          <a:p>
            <a:pPr marL="342900" indent="-342900">
              <a:buFont typeface="Arial" panose="020B0604020202020204" pitchFamily="34" charset="0"/>
              <a:buChar char="•"/>
            </a:pPr>
            <a:r>
              <a:rPr lang="en-US" sz="2400" b="1" kern="0" dirty="0">
                <a:latin typeface="Arial Narrow" panose="020B0606020202030204" pitchFamily="34" charset="0"/>
              </a:rPr>
              <a:t> </a:t>
            </a:r>
            <a:r>
              <a:rPr lang="en-US" sz="1400" b="1" kern="0" dirty="0">
                <a:latin typeface="Arial Narrow" panose="020B0606020202030204" pitchFamily="34" charset="0"/>
              </a:rPr>
              <a:t>Information Sharing</a:t>
            </a:r>
          </a:p>
          <a:p>
            <a:r>
              <a:rPr lang="en-US" sz="1400" b="1" i="1" kern="0" dirty="0" smtClean="0">
                <a:latin typeface="Arial Narrow" panose="020B0606020202030204" pitchFamily="34" charset="0"/>
              </a:rPr>
              <a:t> </a:t>
            </a:r>
            <a:endParaRPr lang="en-US" sz="1400" b="1" i="1" kern="0" dirty="0">
              <a:latin typeface="Arial Narrow" panose="020B0606020202030204" pitchFamily="34" charset="0"/>
            </a:endParaRPr>
          </a:p>
          <a:p>
            <a:pPr lvl="1"/>
            <a:r>
              <a:rPr lang="en-US" sz="1000" kern="0" dirty="0">
                <a:latin typeface="Arial Narrow" panose="020B0606020202030204" pitchFamily="34" charset="0"/>
              </a:rPr>
              <a:t>Sharing best practices from either the P2P team, or from each other</a:t>
            </a:r>
          </a:p>
          <a:p>
            <a:pPr lvl="1"/>
            <a:endParaRPr lang="en-US" sz="1000" kern="0" dirty="0">
              <a:latin typeface="Arial Narrow" panose="020B0606020202030204" pitchFamily="34" charset="0"/>
            </a:endParaRPr>
          </a:p>
          <a:p>
            <a:pPr lvl="1"/>
            <a:r>
              <a:rPr lang="en-US" sz="1000" kern="0" dirty="0">
                <a:latin typeface="Arial Narrow" panose="020B0606020202030204" pitchFamily="34" charset="0"/>
              </a:rPr>
              <a:t>Review new design considerations that will be delivered (and estimated timeline)</a:t>
            </a:r>
          </a:p>
          <a:p>
            <a:pPr lvl="1"/>
            <a:endParaRPr lang="en-US" sz="1000" kern="0" dirty="0">
              <a:latin typeface="Arial Narrow" panose="020B0606020202030204" pitchFamily="34" charset="0"/>
            </a:endParaRPr>
          </a:p>
          <a:p>
            <a:pPr lvl="1"/>
            <a:r>
              <a:rPr lang="en-US" sz="1000" kern="0" dirty="0">
                <a:latin typeface="Arial Narrow" panose="020B0606020202030204" pitchFamily="34" charset="0"/>
              </a:rPr>
              <a:t>New suppliers enabled in P2P Marketplace</a:t>
            </a:r>
          </a:p>
          <a:p>
            <a:pPr lvl="1"/>
            <a:endParaRPr lang="en-US" sz="1000" kern="0" dirty="0">
              <a:latin typeface="Arial Narrow" panose="020B0606020202030204" pitchFamily="34" charset="0"/>
            </a:endParaRPr>
          </a:p>
          <a:p>
            <a:pPr lvl="1"/>
            <a:r>
              <a:rPr lang="en-US" sz="1000" kern="0" dirty="0">
                <a:latin typeface="Arial Narrow" panose="020B0606020202030204" pitchFamily="34" charset="0"/>
              </a:rPr>
              <a:t>New job aids or training opportunities</a:t>
            </a:r>
          </a:p>
          <a:p>
            <a:endParaRPr lang="en-US" sz="2400" kern="0" dirty="0">
              <a:latin typeface="Arial Narrow" panose="020B0606020202030204" pitchFamily="34" charset="0"/>
            </a:endParaRPr>
          </a:p>
          <a:p>
            <a:endParaRPr lang="en-US" dirty="0"/>
          </a:p>
        </p:txBody>
      </p:sp>
      <p:sp>
        <p:nvSpPr>
          <p:cNvPr id="6" name="TextBox 5"/>
          <p:cNvSpPr txBox="1"/>
          <p:nvPr/>
        </p:nvSpPr>
        <p:spPr>
          <a:xfrm>
            <a:off x="404282" y="759925"/>
            <a:ext cx="7391400" cy="338554"/>
          </a:xfrm>
          <a:prstGeom prst="rect">
            <a:avLst/>
          </a:prstGeom>
          <a:noFill/>
        </p:spPr>
        <p:txBody>
          <a:bodyPr wrap="square" rtlCol="0">
            <a:spAutoFit/>
          </a:bodyPr>
          <a:lstStyle/>
          <a:p>
            <a:r>
              <a:rPr lang="en-US" sz="1600" b="1" i="1" dirty="0">
                <a:solidFill>
                  <a:srgbClr val="FF0000"/>
                </a:solidFill>
                <a:latin typeface="Arial Narrow" panose="020B0606020202030204" pitchFamily="34" charset="0"/>
                <a:cs typeface="Arial" panose="020B0604020202020204" pitchFamily="34" charset="0"/>
              </a:rPr>
              <a:t>A Super User Group has been formed to assist departments with transition and adoption.</a:t>
            </a:r>
          </a:p>
        </p:txBody>
      </p:sp>
      <p:sp>
        <p:nvSpPr>
          <p:cNvPr id="7" name="TextBox 6"/>
          <p:cNvSpPr txBox="1"/>
          <p:nvPr/>
        </p:nvSpPr>
        <p:spPr>
          <a:xfrm>
            <a:off x="4648200" y="1364743"/>
            <a:ext cx="4267200" cy="3677930"/>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latin typeface="Arial Narrow" panose="020B0606020202030204" pitchFamily="34" charset="0"/>
              </a:rPr>
              <a:t>What is/is not working well</a:t>
            </a:r>
          </a:p>
          <a:p>
            <a:r>
              <a:rPr lang="en-US" sz="1400" b="1" dirty="0">
                <a:latin typeface="Arial Narrow" panose="020B0606020202030204" pitchFamily="34" charset="0"/>
              </a:rPr>
              <a:t> </a:t>
            </a:r>
            <a:endParaRPr lang="en-US" sz="1400" b="1" dirty="0" smtClean="0">
              <a:latin typeface="Arial Narrow" panose="020B0606020202030204" pitchFamily="34" charset="0"/>
            </a:endParaRPr>
          </a:p>
          <a:p>
            <a:r>
              <a:rPr lang="en-US" sz="1100" dirty="0" smtClean="0">
                <a:latin typeface="Arial Narrow" panose="020B0606020202030204" pitchFamily="34" charset="0"/>
              </a:rPr>
              <a:t>Opportunity to let the P2P Team know where departments are having issues</a:t>
            </a:r>
          </a:p>
          <a:p>
            <a:endParaRPr lang="en-US" sz="1100" dirty="0" smtClean="0">
              <a:latin typeface="Arial Narrow" panose="020B0606020202030204" pitchFamily="34" charset="0"/>
            </a:endParaRPr>
          </a:p>
          <a:p>
            <a:r>
              <a:rPr lang="en-US" sz="1100" dirty="0" smtClean="0">
                <a:latin typeface="Arial Narrow" panose="020B0606020202030204" pitchFamily="34" charset="0"/>
              </a:rPr>
              <a:t>Opportunity to let the P2P team know IS working well</a:t>
            </a:r>
          </a:p>
          <a:p>
            <a:endParaRPr lang="en-US" sz="1100" dirty="0" smtClean="0">
              <a:latin typeface="Arial Narrow" panose="020B0606020202030204" pitchFamily="34" charset="0"/>
            </a:endParaRPr>
          </a:p>
          <a:p>
            <a:r>
              <a:rPr lang="en-US" sz="1100" dirty="0" smtClean="0">
                <a:latin typeface="Arial Narrow" panose="020B0606020202030204" pitchFamily="34" charset="0"/>
              </a:rPr>
              <a:t>P2p team sharing the rationale for why certain design components work the way they were designed.</a:t>
            </a:r>
          </a:p>
          <a:p>
            <a:endParaRPr lang="en-US" sz="1400" b="1" dirty="0" smtClean="0">
              <a:latin typeface="Arial Narrow" panose="020B0606020202030204" pitchFamily="34" charset="0"/>
            </a:endParaRPr>
          </a:p>
          <a:p>
            <a:endParaRPr lang="en-US" sz="1400" b="1" dirty="0">
              <a:latin typeface="Arial Narrow" panose="020B0606020202030204" pitchFamily="34" charset="0"/>
            </a:endParaRPr>
          </a:p>
          <a:p>
            <a:endParaRPr lang="en-US" sz="1400" b="1" dirty="0">
              <a:latin typeface="Arial Narrow" panose="020B0606020202030204" pitchFamily="34" charset="0"/>
            </a:endParaRPr>
          </a:p>
          <a:p>
            <a:endParaRPr lang="en-US" sz="1400" b="1" dirty="0" smtClean="0">
              <a:latin typeface="Arial Narrow" panose="020B0606020202030204" pitchFamily="34" charset="0"/>
            </a:endParaRPr>
          </a:p>
          <a:p>
            <a:pPr marL="285750" indent="-285750">
              <a:buFont typeface="Arial" panose="020B0604020202020204" pitchFamily="34" charset="0"/>
              <a:buChar char="•"/>
            </a:pPr>
            <a:r>
              <a:rPr lang="en-US" sz="1400" b="1" dirty="0" smtClean="0">
                <a:latin typeface="Arial Narrow" panose="020B0606020202030204" pitchFamily="34" charset="0"/>
              </a:rPr>
              <a:t>Enhancement Priorities</a:t>
            </a:r>
          </a:p>
          <a:p>
            <a:pPr marL="285750" indent="-285750">
              <a:buFont typeface="Arial" panose="020B0604020202020204" pitchFamily="34" charset="0"/>
              <a:buChar char="•"/>
            </a:pPr>
            <a:endParaRPr lang="en-US" sz="1400" b="1" dirty="0" smtClean="0">
              <a:latin typeface="Arial Narrow" panose="020B0606020202030204" pitchFamily="34" charset="0"/>
            </a:endParaRPr>
          </a:p>
          <a:p>
            <a:endParaRPr lang="en-US" sz="1100" dirty="0" smtClean="0">
              <a:latin typeface="Arial Narrow" panose="020B0606020202030204" pitchFamily="34" charset="0"/>
            </a:endParaRPr>
          </a:p>
          <a:p>
            <a:r>
              <a:rPr lang="en-US" sz="1100" dirty="0" smtClean="0">
                <a:latin typeface="Arial Narrow" panose="020B0606020202030204" pitchFamily="34" charset="0"/>
              </a:rPr>
              <a:t>Opportunity to review enhancement requests and provide recommendations for prioritizing them</a:t>
            </a:r>
          </a:p>
          <a:p>
            <a:endParaRPr lang="en-US" sz="1100" dirty="0" smtClean="0">
              <a:latin typeface="Arial Narrow" panose="020B0606020202030204" pitchFamily="34" charset="0"/>
            </a:endParaRPr>
          </a:p>
          <a:p>
            <a:r>
              <a:rPr lang="en-US" sz="1100" dirty="0" smtClean="0">
                <a:latin typeface="Arial Narrow" panose="020B0606020202030204" pitchFamily="34" charset="0"/>
              </a:rPr>
              <a:t>Discuss options for enhancements and provide feedback.</a:t>
            </a:r>
            <a:endParaRPr lang="en-US" sz="1100" dirty="0">
              <a:latin typeface="Arial Narrow" panose="020B0606020202030204" pitchFamily="34" charset="0"/>
            </a:endParaRPr>
          </a:p>
        </p:txBody>
      </p:sp>
    </p:spTree>
    <p:extLst>
      <p:ext uri="{BB962C8B-B14F-4D97-AF65-F5344CB8AC3E}">
        <p14:creationId xmlns:p14="http://schemas.microsoft.com/office/powerpoint/2010/main" val="8216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3600" dirty="0">
                <a:latin typeface="Arial Narrow" panose="020B0606020202030204" pitchFamily="34" charset="0"/>
              </a:rPr>
              <a:t>Are You On the Zoom?</a:t>
            </a: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291860" y="1192539"/>
            <a:ext cx="8229600" cy="815322"/>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marL="117475"/>
            <a:r>
              <a:rPr lang="en-US" kern="0" dirty="0">
                <a:latin typeface="Arial Narrow" panose="020B0606020202030204" pitchFamily="34" charset="0"/>
              </a:rPr>
              <a:t>Information for Zoom Participants</a:t>
            </a:r>
          </a:p>
        </p:txBody>
      </p:sp>
      <p:sp>
        <p:nvSpPr>
          <p:cNvPr id="10" name="TextBox 9"/>
          <p:cNvSpPr txBox="1"/>
          <p:nvPr/>
        </p:nvSpPr>
        <p:spPr bwMode="auto">
          <a:xfrm>
            <a:off x="159058" y="2667000"/>
            <a:ext cx="8229600" cy="2400657"/>
          </a:xfrm>
          <a:prstGeom prst="rect">
            <a:avLst/>
          </a:prstGeom>
          <a:solidFill>
            <a:schemeClr val="bg1"/>
          </a:solidFill>
          <a:ln w="12700">
            <a:noFill/>
            <a:miter lim="800000"/>
            <a:headEnd/>
            <a:tailEnd/>
          </a:ln>
        </p:spPr>
        <p:txBody>
          <a:bodyPr wrap="square" rtlCol="0" anchor="ctr">
            <a:spAutoFit/>
          </a:bodyPr>
          <a:lstStyle/>
          <a:p>
            <a:r>
              <a:rPr lang="en-US" b="1" i="1" dirty="0">
                <a:latin typeface="Arial Narrow" panose="020B0606020202030204" pitchFamily="34" charset="0"/>
              </a:rPr>
              <a:t>For those joining the Zoom:</a:t>
            </a:r>
          </a:p>
          <a:p>
            <a:endParaRPr lang="en-US" dirty="0">
              <a:latin typeface="Arial Narrow" panose="020B0606020202030204" pitchFamily="34" charset="0"/>
            </a:endParaRPr>
          </a:p>
          <a:p>
            <a:r>
              <a:rPr lang="en-US" sz="1600" dirty="0">
                <a:latin typeface="Arial Narrow" panose="020B0606020202030204" pitchFamily="34" charset="0"/>
              </a:rPr>
              <a:t>1)    Phones will be muted.  Due to the volume of content to be shared, we may not have time for questions.</a:t>
            </a:r>
          </a:p>
          <a:p>
            <a:endParaRPr lang="en-US" sz="1600" dirty="0">
              <a:latin typeface="Arial Narrow" panose="020B0606020202030204" pitchFamily="34" charset="0"/>
            </a:endParaRPr>
          </a:p>
          <a:p>
            <a:pPr marL="342900" indent="-342900">
              <a:buAutoNum type="arabicParenR" startAt="2"/>
            </a:pPr>
            <a:r>
              <a:rPr lang="en-US" sz="1600" dirty="0">
                <a:latin typeface="Arial Narrow" panose="020B0606020202030204" pitchFamily="34" charset="0"/>
              </a:rPr>
              <a:t>Send your questions to URProcurement@Rochester.edu   They will be summarized and posted to the UR Procurement Website</a:t>
            </a:r>
          </a:p>
          <a:p>
            <a:endParaRPr lang="en-US" sz="1600" dirty="0">
              <a:latin typeface="Arial Narrow" panose="020B0606020202030204" pitchFamily="34" charset="0"/>
            </a:endParaRPr>
          </a:p>
          <a:p>
            <a:r>
              <a:rPr lang="en-US" sz="1600" dirty="0">
                <a:latin typeface="Arial Narrow" panose="020B0606020202030204" pitchFamily="34" charset="0"/>
              </a:rPr>
              <a:t>3)    P2P Frequently Asked Questions can also be found on the </a:t>
            </a:r>
            <a:r>
              <a:rPr lang="en-US" sz="1600" dirty="0">
                <a:latin typeface="Arial Narrow" panose="020B0606020202030204" pitchFamily="34" charset="0"/>
                <a:hlinkClick r:id="rId3"/>
              </a:rPr>
              <a:t>UR Procurement Website</a:t>
            </a:r>
            <a:r>
              <a:rPr lang="en-US" sz="1600" dirty="0">
                <a:latin typeface="Arial Narrow" panose="020B0606020202030204" pitchFamily="34" charset="0"/>
              </a:rPr>
              <a:t>.</a:t>
            </a:r>
          </a:p>
          <a:p>
            <a:r>
              <a:rPr lang="en-US" dirty="0">
                <a:latin typeface="+mn-lt"/>
              </a:rPr>
              <a:t> </a:t>
            </a:r>
          </a:p>
        </p:txBody>
      </p:sp>
      <p:sp>
        <p:nvSpPr>
          <p:cNvPr id="3" name="TextBox 2"/>
          <p:cNvSpPr txBox="1"/>
          <p:nvPr/>
        </p:nvSpPr>
        <p:spPr>
          <a:xfrm>
            <a:off x="8709851" y="6400800"/>
            <a:ext cx="269626" cy="276999"/>
          </a:xfrm>
          <a:prstGeom prst="rect">
            <a:avLst/>
          </a:prstGeom>
          <a:noFill/>
        </p:spPr>
        <p:txBody>
          <a:bodyPr wrap="none" rtlCol="0">
            <a:spAutoFit/>
          </a:bodyPr>
          <a:lstStyle/>
          <a:p>
            <a:r>
              <a:rPr lang="en-US" sz="1200" dirty="0">
                <a:solidFill>
                  <a:schemeClr val="bg1"/>
                </a:solidFill>
              </a:rPr>
              <a:t>2</a:t>
            </a:r>
          </a:p>
        </p:txBody>
      </p:sp>
    </p:spTree>
    <p:extLst>
      <p:ext uri="{BB962C8B-B14F-4D97-AF65-F5344CB8AC3E}">
        <p14:creationId xmlns:p14="http://schemas.microsoft.com/office/powerpoint/2010/main" val="252353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630"/>
            <a:ext cx="7645161" cy="613305"/>
          </a:xfrm>
        </p:spPr>
        <p:txBody>
          <a:bodyPr>
            <a:noAutofit/>
          </a:bodyPr>
          <a:lstStyle/>
          <a:p>
            <a:pPr algn="l"/>
            <a:r>
              <a:rPr lang="en-US" sz="3200" dirty="0">
                <a:latin typeface="Arial Narrow" panose="020B0606020202030204" pitchFamily="34" charset="0"/>
              </a:rPr>
              <a:t>P2P </a:t>
            </a:r>
            <a:r>
              <a:rPr lang="en-US" sz="3200" dirty="0" smtClean="0">
                <a:latin typeface="Arial Narrow" panose="020B0606020202030204" pitchFamily="34" charset="0"/>
              </a:rPr>
              <a:t>Training after Final Deployment</a:t>
            </a:r>
            <a:r>
              <a:rPr lang="en-US" sz="3200" dirty="0">
                <a:latin typeface="Arial Narrow" panose="020B0606020202030204" pitchFamily="34" charset="0"/>
              </a:rPr>
              <a:t>	</a:t>
            </a:r>
            <a:endParaRPr lang="en-US" sz="32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432040" y="685800"/>
            <a:ext cx="8153402" cy="5477925"/>
          </a:xfrm>
        </p:spPr>
        <p:txBody>
          <a:bodyPr>
            <a:noAutofit/>
          </a:bodyPr>
          <a:lstStyle/>
          <a:p>
            <a:pPr marL="57150" indent="0">
              <a:buNone/>
            </a:pPr>
            <a:r>
              <a:rPr lang="en-US" sz="1600" b="1" dirty="0" smtClean="0">
                <a:latin typeface="Arial Narrow" panose="020B0606020202030204" pitchFamily="34" charset="0"/>
              </a:rPr>
              <a:t>Instructor Led Training Sessions:</a:t>
            </a:r>
          </a:p>
          <a:p>
            <a:pPr marL="57150" indent="0">
              <a:buNone/>
            </a:pPr>
            <a:r>
              <a:rPr lang="en-US" sz="1000" dirty="0" smtClean="0">
                <a:latin typeface="Arial Narrow" panose="020B0606020202030204" pitchFamily="34" charset="0"/>
              </a:rPr>
              <a:t>Create Requisition and Supplier Invoice Request sessions</a:t>
            </a:r>
          </a:p>
          <a:p>
            <a:pPr lvl="1"/>
            <a:endParaRPr lang="en-US" sz="1050" dirty="0">
              <a:latin typeface="Arial Narrow" panose="020B0606020202030204" pitchFamily="34" charset="0"/>
            </a:endParaRPr>
          </a:p>
          <a:p>
            <a:r>
              <a:rPr lang="en-US" sz="1200" dirty="0">
                <a:latin typeface="Arial Narrow" panose="020B0606020202030204" pitchFamily="34" charset="0"/>
              </a:rPr>
              <a:t>February 27, 2020      </a:t>
            </a:r>
            <a:r>
              <a:rPr lang="en-US" sz="1200" dirty="0" smtClean="0">
                <a:latin typeface="Arial Narrow" panose="020B0606020202030204" pitchFamily="34" charset="0"/>
              </a:rPr>
              <a:t>Saunders </a:t>
            </a:r>
            <a:r>
              <a:rPr lang="en-US" sz="1200" dirty="0">
                <a:latin typeface="Arial Narrow" panose="020B0606020202030204" pitchFamily="34" charset="0"/>
              </a:rPr>
              <a:t>Research Building Rm 1301</a:t>
            </a:r>
          </a:p>
          <a:p>
            <a:r>
              <a:rPr lang="en-US" sz="1200" dirty="0">
                <a:latin typeface="Arial Narrow" panose="020B0606020202030204" pitchFamily="34" charset="0"/>
              </a:rPr>
              <a:t>March 4, 2020           </a:t>
            </a:r>
            <a:r>
              <a:rPr lang="en-US" sz="1200" dirty="0" smtClean="0">
                <a:latin typeface="Arial Narrow" panose="020B0606020202030204" pitchFamily="34" charset="0"/>
              </a:rPr>
              <a:t> Saunders </a:t>
            </a:r>
            <a:r>
              <a:rPr lang="en-US" sz="1200" dirty="0">
                <a:latin typeface="Arial Narrow" panose="020B0606020202030204" pitchFamily="34" charset="0"/>
              </a:rPr>
              <a:t>Research Building Rm 1301</a:t>
            </a:r>
          </a:p>
          <a:p>
            <a:r>
              <a:rPr lang="en-US" sz="1200" dirty="0">
                <a:latin typeface="Arial Narrow" panose="020B0606020202030204" pitchFamily="34" charset="0"/>
              </a:rPr>
              <a:t>March, 12, 2020        </a:t>
            </a:r>
            <a:r>
              <a:rPr lang="en-US" sz="1200" dirty="0" smtClean="0">
                <a:latin typeface="Arial Narrow" panose="020B0606020202030204" pitchFamily="34" charset="0"/>
              </a:rPr>
              <a:t> </a:t>
            </a:r>
            <a:r>
              <a:rPr lang="en-US" sz="1200" dirty="0">
                <a:latin typeface="Arial Narrow" panose="020B0606020202030204" pitchFamily="34" charset="0"/>
              </a:rPr>
              <a:t>Saunders Research Building Rm </a:t>
            </a:r>
            <a:r>
              <a:rPr lang="en-US" sz="1200" dirty="0" smtClean="0">
                <a:latin typeface="Arial Narrow" panose="020B0606020202030204" pitchFamily="34" charset="0"/>
              </a:rPr>
              <a:t>1301</a:t>
            </a:r>
          </a:p>
          <a:p>
            <a:r>
              <a:rPr lang="en-US" sz="1200" dirty="0" smtClean="0">
                <a:latin typeface="Arial Narrow" panose="020B0606020202030204" pitchFamily="34" charset="0"/>
              </a:rPr>
              <a:t>March </a:t>
            </a:r>
            <a:r>
              <a:rPr lang="en-US" sz="1200" dirty="0">
                <a:latin typeface="Arial Narrow" panose="020B0606020202030204" pitchFamily="34" charset="0"/>
              </a:rPr>
              <a:t>25, 2020          </a:t>
            </a:r>
            <a:r>
              <a:rPr lang="en-US" sz="1200" dirty="0" smtClean="0">
                <a:latin typeface="Arial Narrow" panose="020B0606020202030204" pitchFamily="34" charset="0"/>
              </a:rPr>
              <a:t>Saunders </a:t>
            </a:r>
            <a:r>
              <a:rPr lang="en-US" sz="1200" dirty="0">
                <a:latin typeface="Arial Narrow" panose="020B0606020202030204" pitchFamily="34" charset="0"/>
              </a:rPr>
              <a:t>Research Building Rm </a:t>
            </a:r>
            <a:r>
              <a:rPr lang="en-US" sz="1200" dirty="0" smtClean="0">
                <a:latin typeface="Arial Narrow" panose="020B0606020202030204" pitchFamily="34" charset="0"/>
              </a:rPr>
              <a:t>1301</a:t>
            </a:r>
          </a:p>
          <a:p>
            <a:r>
              <a:rPr lang="en-US" sz="1200" dirty="0" smtClean="0">
                <a:latin typeface="Arial Narrow" panose="020B0606020202030204" pitchFamily="34" charset="0"/>
              </a:rPr>
              <a:t>Ongoing monthly training based on demands</a:t>
            </a:r>
            <a:endParaRPr lang="en-US" sz="1200" dirty="0">
              <a:latin typeface="Arial Narrow" panose="020B0606020202030204" pitchFamily="34" charset="0"/>
            </a:endParaRPr>
          </a:p>
          <a:p>
            <a:pPr marL="0" indent="0">
              <a:buNone/>
            </a:pPr>
            <a:endParaRPr lang="en-US" sz="1100" b="1" u="sng" dirty="0" smtClean="0">
              <a:latin typeface="Arial Narrow" panose="020B0606020202030204" pitchFamily="34" charset="0"/>
            </a:endParaRPr>
          </a:p>
          <a:p>
            <a:pPr marL="0" indent="0">
              <a:buNone/>
            </a:pPr>
            <a:r>
              <a:rPr lang="en-US" sz="1600" b="1" dirty="0" smtClean="0">
                <a:latin typeface="Arial Narrow" panose="020B0606020202030204" pitchFamily="34" charset="0"/>
              </a:rPr>
              <a:t>Weekly Workshops</a:t>
            </a:r>
            <a:r>
              <a:rPr lang="en-US" sz="1600" b="1" dirty="0">
                <a:latin typeface="Arial Narrow" panose="020B0606020202030204" pitchFamily="34" charset="0"/>
              </a:rPr>
              <a:t>:</a:t>
            </a:r>
          </a:p>
          <a:p>
            <a:pPr marL="0" indent="0">
              <a:buNone/>
            </a:pPr>
            <a:r>
              <a:rPr lang="en-US" sz="1000" dirty="0" smtClean="0">
                <a:latin typeface="Arial Narrow" panose="020B0606020202030204" pitchFamily="34" charset="0"/>
                <a:cs typeface="Arial" panose="020B0604020202020204" pitchFamily="34" charset="0"/>
              </a:rPr>
              <a:t>Customized to </a:t>
            </a:r>
            <a:r>
              <a:rPr lang="en-US" sz="1000" dirty="0">
                <a:latin typeface="Arial Narrow" panose="020B0606020202030204" pitchFamily="34" charset="0"/>
                <a:cs typeface="Arial" panose="020B0604020202020204" pitchFamily="34" charset="0"/>
              </a:rPr>
              <a:t>your individual needs. Bring in your questions, concerns, requisitions and invoices and we will walk-through the solutions together. </a:t>
            </a:r>
          </a:p>
          <a:p>
            <a:pPr marL="0" indent="0">
              <a:buNone/>
            </a:pPr>
            <a:endParaRPr lang="en-US" sz="1600" b="1" dirty="0">
              <a:latin typeface="Arial Narrow" panose="020B0606020202030204" pitchFamily="34" charset="0"/>
            </a:endParaRPr>
          </a:p>
          <a:p>
            <a:r>
              <a:rPr lang="en-US" sz="1200" dirty="0">
                <a:latin typeface="Arial Narrow" panose="020B0606020202030204" pitchFamily="34" charset="0"/>
              </a:rPr>
              <a:t>Wednesday, February 26                       8:30 – 10:30am College Town Rm 3102</a:t>
            </a:r>
          </a:p>
          <a:p>
            <a:r>
              <a:rPr lang="en-US" sz="1200" dirty="0">
                <a:latin typeface="Arial Narrow" panose="020B0606020202030204" pitchFamily="34" charset="0"/>
              </a:rPr>
              <a:t>Thursday, March 5                                  1:00 – 3:00pm   College Town Rm 3102</a:t>
            </a:r>
          </a:p>
          <a:p>
            <a:r>
              <a:rPr lang="en-US" sz="1200" dirty="0">
                <a:latin typeface="Arial Narrow" panose="020B0606020202030204" pitchFamily="34" charset="0"/>
              </a:rPr>
              <a:t>Wednesday, March 11                            9:00 – 11:00am  College Town Rm 3102</a:t>
            </a:r>
          </a:p>
          <a:p>
            <a:r>
              <a:rPr lang="en-US" sz="1200" dirty="0">
                <a:latin typeface="Arial Narrow" panose="020B0606020202030204" pitchFamily="34" charset="0"/>
              </a:rPr>
              <a:t>Monday, March 16                                  9:00 – 11:00am  College Town Rm 3102</a:t>
            </a:r>
          </a:p>
          <a:p>
            <a:r>
              <a:rPr lang="en-US" sz="1200" dirty="0">
                <a:latin typeface="Arial Narrow" panose="020B0606020202030204" pitchFamily="34" charset="0"/>
              </a:rPr>
              <a:t>Thursday, March 26                                9:00 – 11:00am  College Town Rm 3102</a:t>
            </a:r>
          </a:p>
          <a:p>
            <a:pPr marL="0" indent="0">
              <a:buNone/>
            </a:pPr>
            <a:endParaRPr lang="en-US" sz="1600" b="1" dirty="0">
              <a:latin typeface="Arial Narrow" panose="020B0606020202030204" pitchFamily="34" charset="0"/>
            </a:endParaRPr>
          </a:p>
          <a:p>
            <a:pPr marL="0" indent="0">
              <a:buNone/>
            </a:pPr>
            <a:r>
              <a:rPr lang="en-US" sz="1600" b="1" dirty="0">
                <a:latin typeface="Arial Narrow" panose="020B0606020202030204" pitchFamily="34" charset="0"/>
              </a:rPr>
              <a:t>Other Training/Support</a:t>
            </a:r>
            <a:r>
              <a:rPr lang="en-US" sz="1600" b="1" dirty="0" smtClean="0">
                <a:latin typeface="Arial Narrow" panose="020B0606020202030204" pitchFamily="34" charset="0"/>
              </a:rPr>
              <a:t>:</a:t>
            </a:r>
          </a:p>
          <a:p>
            <a:pPr marL="0" indent="0">
              <a:buNone/>
            </a:pPr>
            <a:endParaRPr lang="en-US" sz="1600" b="1" dirty="0">
              <a:latin typeface="Arial Narrow" panose="020B0606020202030204" pitchFamily="34" charset="0"/>
            </a:endParaRPr>
          </a:p>
          <a:p>
            <a:r>
              <a:rPr lang="en-US" sz="1050" dirty="0" smtClean="0">
                <a:latin typeface="Arial Narrow" panose="020B0606020202030204" pitchFamily="34" charset="0"/>
              </a:rPr>
              <a:t>Quick </a:t>
            </a:r>
            <a:r>
              <a:rPr lang="en-US" sz="1050" dirty="0">
                <a:latin typeface="Arial Narrow" panose="020B0606020202030204" pitchFamily="34" charset="0"/>
              </a:rPr>
              <a:t>Reference </a:t>
            </a:r>
            <a:r>
              <a:rPr lang="en-US" sz="1050" dirty="0" smtClean="0">
                <a:latin typeface="Arial Narrow" panose="020B0606020202030204" pitchFamily="34" charset="0"/>
              </a:rPr>
              <a:t>Guides</a:t>
            </a:r>
          </a:p>
          <a:p>
            <a:r>
              <a:rPr lang="en-US" sz="1050" dirty="0" smtClean="0">
                <a:latin typeface="Arial Narrow" panose="020B0606020202030204" pitchFamily="34" charset="0"/>
              </a:rPr>
              <a:t>Video Snippets</a:t>
            </a:r>
          </a:p>
          <a:p>
            <a:r>
              <a:rPr lang="en-US" sz="1050" dirty="0" smtClean="0">
                <a:latin typeface="Arial Narrow" panose="020B0606020202030204" pitchFamily="34" charset="0"/>
              </a:rPr>
              <a:t>Monthly Newsletters</a:t>
            </a:r>
            <a:endParaRPr lang="en-US" sz="1050" dirty="0">
              <a:latin typeface="Arial Narrow" panose="020B0606020202030204" pitchFamily="34" charset="0"/>
            </a:endParaRPr>
          </a:p>
          <a:p>
            <a:endParaRPr lang="en-US" sz="1050" dirty="0">
              <a:latin typeface="Arial Narrow" panose="020B0606020202030204" pitchFamily="34" charset="0"/>
            </a:endParaRPr>
          </a:p>
          <a:p>
            <a:pPr marL="457200" lvl="1" indent="0">
              <a:buNone/>
            </a:pPr>
            <a:endParaRPr lang="en-US" sz="1050" dirty="0">
              <a:latin typeface="Arial Narrow" panose="020B0606020202030204" pitchFamily="34" charset="0"/>
            </a:endParaRPr>
          </a:p>
          <a:p>
            <a:pPr lvl="1"/>
            <a:endParaRPr lang="en-US" sz="1050" dirty="0">
              <a:latin typeface="Arial Narrow" panose="020B0606020202030204" pitchFamily="34" charset="0"/>
            </a:endParaRPr>
          </a:p>
          <a:p>
            <a:pPr marL="457200" lvl="1" indent="0">
              <a:buNone/>
            </a:pPr>
            <a:endParaRPr 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156516" y="6400800"/>
            <a:ext cx="857852" cy="288925"/>
          </a:xfrm>
          <a:prstGeom prst="rect">
            <a:avLst/>
          </a:prstGeom>
        </p:spPr>
        <p:txBody>
          <a:bodyPr/>
          <a:lstStyle/>
          <a:p>
            <a:pPr algn="r"/>
            <a:r>
              <a:rPr lang="en-US" sz="1200" dirty="0" smtClean="0">
                <a:solidFill>
                  <a:schemeClr val="bg1"/>
                </a:solidFill>
              </a:rPr>
              <a:t>20</a:t>
            </a:r>
            <a:endParaRPr lang="en-US" sz="1200" dirty="0">
              <a:solidFill>
                <a:schemeClr val="bg1"/>
              </a:solidFill>
            </a:endParaRPr>
          </a:p>
        </p:txBody>
      </p:sp>
      <p:cxnSp>
        <p:nvCxnSpPr>
          <p:cNvPr id="5" name="Straight Connector 4">
            <a:extLst>
              <a:ext uri="{FF2B5EF4-FFF2-40B4-BE49-F238E27FC236}">
                <a16:creationId xmlns:a16="http://schemas.microsoft.com/office/drawing/2014/main" id="{AD4BFD92-2BCD-4E55-867A-D491DC1D8650}"/>
              </a:ext>
            </a:extLst>
          </p:cNvPr>
          <p:cNvCxnSpPr/>
          <p:nvPr/>
        </p:nvCxnSpPr>
        <p:spPr>
          <a:xfrm flipV="1">
            <a:off x="432040" y="635433"/>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6172200" y="1524000"/>
            <a:ext cx="1371600" cy="932890"/>
          </a:xfrm>
          <a:prstGeom prst="rect">
            <a:avLst/>
          </a:prstGeom>
        </p:spPr>
      </p:pic>
    </p:spTree>
    <p:extLst>
      <p:ext uri="{BB962C8B-B14F-4D97-AF65-F5344CB8AC3E}">
        <p14:creationId xmlns:p14="http://schemas.microsoft.com/office/powerpoint/2010/main" val="1483617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39" y="377295"/>
            <a:ext cx="7645161" cy="613305"/>
          </a:xfrm>
        </p:spPr>
        <p:txBody>
          <a:bodyPr>
            <a:noAutofit/>
          </a:bodyPr>
          <a:lstStyle/>
          <a:p>
            <a:pPr algn="l"/>
            <a:r>
              <a:rPr lang="en-US" sz="3200" dirty="0">
                <a:latin typeface="Arial Narrow" panose="020B0606020202030204" pitchFamily="34" charset="0"/>
              </a:rPr>
              <a:t>P2P Training Options	</a:t>
            </a:r>
            <a:endParaRPr lang="en-US" sz="32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a:xfrm>
            <a:off x="619608" y="1295400"/>
            <a:ext cx="8153402" cy="5029200"/>
          </a:xfrm>
        </p:spPr>
        <p:txBody>
          <a:bodyPr>
            <a:normAutofit/>
          </a:bodyPr>
          <a:lstStyle/>
          <a:p>
            <a:pPr marL="57150" indent="0">
              <a:buNone/>
            </a:pPr>
            <a:r>
              <a:rPr lang="en-US" sz="1600" dirty="0">
                <a:latin typeface="Arial Narrow" panose="020B0606020202030204" pitchFamily="34" charset="0"/>
                <a:cs typeface="Calibri" panose="020F0502020204030204" pitchFamily="34" charset="0"/>
              </a:rPr>
              <a:t>To learn more about P2P Training options, go to the UR Procurement Website</a:t>
            </a:r>
            <a:endParaRPr lang="en-US" sz="1600" dirty="0">
              <a:solidFill>
                <a:schemeClr val="tx2">
                  <a:lumMod val="75000"/>
                </a:schemeClr>
              </a:solidFill>
              <a:latin typeface="Arial Narrow" panose="020B0606020202030204" pitchFamily="34" charset="0"/>
              <a:cs typeface="Calibri" panose="020F0502020204030204" pitchFamily="34" charset="0"/>
            </a:endParaRPr>
          </a:p>
        </p:txBody>
      </p:sp>
      <p:sp>
        <p:nvSpPr>
          <p:cNvPr id="4" name="Slide Number Placeholder 3"/>
          <p:cNvSpPr>
            <a:spLocks noGrp="1"/>
          </p:cNvSpPr>
          <p:nvPr>
            <p:ph type="sldNum" sz="quarter" idx="4294967295"/>
          </p:nvPr>
        </p:nvSpPr>
        <p:spPr>
          <a:xfrm>
            <a:off x="8267700" y="6477000"/>
            <a:ext cx="857852" cy="288925"/>
          </a:xfrm>
          <a:prstGeom prst="rect">
            <a:avLst/>
          </a:prstGeom>
        </p:spPr>
        <p:txBody>
          <a:bodyPr/>
          <a:lstStyle/>
          <a:p>
            <a:pPr algn="r"/>
            <a:r>
              <a:rPr lang="en-US" sz="1200" dirty="0" smtClean="0">
                <a:solidFill>
                  <a:schemeClr val="bg1"/>
                </a:solidFill>
              </a:rPr>
              <a:t>21</a:t>
            </a:r>
            <a:endParaRPr lang="en-US" sz="1200" dirty="0">
              <a:solidFill>
                <a:schemeClr val="bg1"/>
              </a:solidFill>
            </a:endParaRPr>
          </a:p>
        </p:txBody>
      </p:sp>
      <p:cxnSp>
        <p:nvCxnSpPr>
          <p:cNvPr id="5" name="Straight Connector 4">
            <a:extLst>
              <a:ext uri="{FF2B5EF4-FFF2-40B4-BE49-F238E27FC236}">
                <a16:creationId xmlns:a16="http://schemas.microsoft.com/office/drawing/2014/main" id="{AD4BFD92-2BCD-4E55-867A-D491DC1D8650}"/>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196368" y="1852957"/>
            <a:ext cx="1524000" cy="1036544"/>
          </a:xfrm>
          <a:prstGeom prst="rect">
            <a:avLst/>
          </a:prstGeom>
        </p:spPr>
      </p:pic>
      <p:pic>
        <p:nvPicPr>
          <p:cNvPr id="8" name="Picture 7"/>
          <p:cNvPicPr>
            <a:picLocks noChangeAspect="1"/>
          </p:cNvPicPr>
          <p:nvPr/>
        </p:nvPicPr>
        <p:blipFill>
          <a:blip r:embed="rId4"/>
          <a:stretch>
            <a:fillRect/>
          </a:stretch>
        </p:blipFill>
        <p:spPr>
          <a:xfrm>
            <a:off x="762000" y="1743571"/>
            <a:ext cx="3623003" cy="3072781"/>
          </a:xfrm>
          <a:prstGeom prst="rect">
            <a:avLst/>
          </a:prstGeom>
        </p:spPr>
      </p:pic>
      <p:pic>
        <p:nvPicPr>
          <p:cNvPr id="9" name="Picture 8"/>
          <p:cNvPicPr>
            <a:picLocks noChangeAspect="1"/>
          </p:cNvPicPr>
          <p:nvPr/>
        </p:nvPicPr>
        <p:blipFill>
          <a:blip r:embed="rId5"/>
          <a:stretch>
            <a:fillRect/>
          </a:stretch>
        </p:blipFill>
        <p:spPr>
          <a:xfrm>
            <a:off x="4267200" y="3124200"/>
            <a:ext cx="3382337" cy="3087133"/>
          </a:xfrm>
          <a:prstGeom prst="rect">
            <a:avLst/>
          </a:prstGeom>
        </p:spPr>
      </p:pic>
    </p:spTree>
    <p:extLst>
      <p:ext uri="{BB962C8B-B14F-4D97-AF65-F5344CB8AC3E}">
        <p14:creationId xmlns:p14="http://schemas.microsoft.com/office/powerpoint/2010/main" val="324384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2272" y="363666"/>
            <a:ext cx="8178325" cy="495300"/>
          </a:xfrm>
        </p:spPr>
        <p:txBody>
          <a:bodyPr>
            <a:noAutofit/>
          </a:bodyPr>
          <a:lstStyle/>
          <a:p>
            <a:pPr algn="l"/>
            <a:r>
              <a:rPr lang="en-US" sz="3600" dirty="0">
                <a:latin typeface="Arial Narrow" panose="020B0606020202030204" pitchFamily="34" charset="0"/>
                <a:cs typeface="Arial" panose="020B0604020202020204" pitchFamily="34" charset="0"/>
              </a:rPr>
              <a:t>P2P Communications</a:t>
            </a:r>
          </a:p>
        </p:txBody>
      </p:sp>
      <p:sp>
        <p:nvSpPr>
          <p:cNvPr id="3" name="Content Placeholder 2"/>
          <p:cNvSpPr>
            <a:spLocks noGrp="1"/>
          </p:cNvSpPr>
          <p:nvPr>
            <p:ph idx="4294967295"/>
          </p:nvPr>
        </p:nvSpPr>
        <p:spPr>
          <a:xfrm>
            <a:off x="449179" y="1245268"/>
            <a:ext cx="8305800" cy="4953000"/>
          </a:xfrm>
        </p:spPr>
        <p:txBody>
          <a:bodyPr>
            <a:noAutofit/>
          </a:bodyPr>
          <a:lstStyle/>
          <a:p>
            <a:pPr hangingPunct="0"/>
            <a:endParaRPr lang="en-US" sz="1100" b="1" u="sng" dirty="0"/>
          </a:p>
          <a:p>
            <a:pPr hangingPunct="0"/>
            <a:endParaRPr lang="en-US" sz="1100" b="1" u="sng" dirty="0"/>
          </a:p>
          <a:p>
            <a:pPr hangingPunct="0"/>
            <a:endParaRPr lang="en-US" sz="1100" b="1" u="sng" dirty="0"/>
          </a:p>
        </p:txBody>
      </p:sp>
      <p:sp>
        <p:nvSpPr>
          <p:cNvPr id="4" name="Line 9"/>
          <p:cNvSpPr>
            <a:spLocks noChangeShapeType="1"/>
          </p:cNvSpPr>
          <p:nvPr/>
        </p:nvSpPr>
        <p:spPr bwMode="auto">
          <a:xfrm>
            <a:off x="457200"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48600" y="6400800"/>
            <a:ext cx="1066800" cy="261610"/>
          </a:xfrm>
          <a:prstGeom prst="rect">
            <a:avLst/>
          </a:prstGeom>
          <a:noFill/>
        </p:spPr>
        <p:txBody>
          <a:bodyPr wrap="square" rtlCol="0">
            <a:spAutoFit/>
          </a:bodyPr>
          <a:lstStyle/>
          <a:p>
            <a:pPr algn="r"/>
            <a:r>
              <a:rPr lang="en-US" sz="1100" dirty="0" smtClean="0">
                <a:solidFill>
                  <a:schemeClr val="bg1"/>
                </a:solidFill>
              </a:rPr>
              <a:t>22</a:t>
            </a:r>
            <a:endParaRPr lang="en-US" sz="1100" dirty="0">
              <a:solidFill>
                <a:schemeClr val="bg1"/>
              </a:solidFill>
            </a:endParaRPr>
          </a:p>
        </p:txBody>
      </p:sp>
      <p:sp>
        <p:nvSpPr>
          <p:cNvPr id="7" name="TextBox 6"/>
          <p:cNvSpPr txBox="1"/>
          <p:nvPr/>
        </p:nvSpPr>
        <p:spPr>
          <a:xfrm>
            <a:off x="449179" y="1476738"/>
            <a:ext cx="8000999" cy="3816429"/>
          </a:xfrm>
          <a:prstGeom prst="rect">
            <a:avLst/>
          </a:prstGeom>
          <a:noFill/>
        </p:spPr>
        <p:txBody>
          <a:bodyPr wrap="square" rtlCol="0">
            <a:spAutoFit/>
          </a:bodyPr>
          <a:lstStyle/>
          <a:p>
            <a:r>
              <a:rPr lang="en-US" b="1" dirty="0">
                <a:latin typeface="Arial Narrow" panose="020B0606020202030204" pitchFamily="34" charset="0"/>
              </a:rPr>
              <a:t>Procure to Pay Website </a:t>
            </a:r>
            <a:r>
              <a:rPr lang="en-US" sz="1400" dirty="0">
                <a:latin typeface="Arial Narrow" panose="020B0606020202030204" pitchFamily="34" charset="0"/>
                <a:cs typeface="Arial" panose="020B0604020202020204" pitchFamily="34" charset="0"/>
              </a:rPr>
              <a:t>www</a:t>
            </a:r>
            <a:r>
              <a:rPr lang="en-US" b="1" dirty="0">
                <a:latin typeface="Arial Narrow" panose="020B0606020202030204" pitchFamily="34" charset="0"/>
              </a:rPr>
              <a:t>.</a:t>
            </a:r>
            <a:r>
              <a:rPr lang="en-US" sz="1400" dirty="0">
                <a:latin typeface="Arial Narrow" panose="020B0606020202030204" pitchFamily="34" charset="0"/>
                <a:cs typeface="Arial" panose="020B0604020202020204" pitchFamily="34" charset="0"/>
              </a:rPr>
              <a:t>rochester.edu/adminfinance/urprocurement</a:t>
            </a:r>
          </a:p>
          <a:p>
            <a:endParaRPr lang="en-US" sz="1400" dirty="0">
              <a:latin typeface="Arial Narrow" panose="020B0606020202030204" pitchFamily="34" charset="0"/>
              <a:cs typeface="Arial" panose="020B0604020202020204" pitchFamily="34" charset="0"/>
            </a:endParaRPr>
          </a:p>
          <a:p>
            <a:r>
              <a:rPr lang="en-US" sz="1400" dirty="0">
                <a:latin typeface="Arial Narrow" panose="020B0606020202030204" pitchFamily="34" charset="0"/>
                <a:cs typeface="Arial" panose="020B0604020202020204" pitchFamily="34" charset="0"/>
              </a:rPr>
              <a:t> </a:t>
            </a:r>
          </a:p>
          <a:p>
            <a:pPr lvl="1"/>
            <a:r>
              <a:rPr lang="en-US" sz="1400" b="1" dirty="0">
                <a:latin typeface="Arial Narrow" panose="020B0606020202030204" pitchFamily="34" charset="0"/>
                <a:cs typeface="Arial" panose="020B0604020202020204" pitchFamily="34" charset="0"/>
              </a:rPr>
              <a:t>P2P Self Help</a:t>
            </a:r>
          </a:p>
          <a:p>
            <a:pPr lvl="1"/>
            <a:endParaRPr lang="en-US" sz="1400" b="1" dirty="0">
              <a:latin typeface="Arial Narrow" panose="020B0606020202030204" pitchFamily="34" charset="0"/>
              <a:cs typeface="Arial" panose="020B0604020202020204" pitchFamily="34" charset="0"/>
            </a:endParaRPr>
          </a:p>
          <a:p>
            <a:pPr lvl="1"/>
            <a:r>
              <a:rPr lang="en-US" sz="1400" b="1" dirty="0">
                <a:latin typeface="Arial Narrow" panose="020B0606020202030204" pitchFamily="34" charset="0"/>
                <a:cs typeface="Arial" panose="020B0604020202020204" pitchFamily="34" charset="0"/>
              </a:rPr>
              <a:t>   Reference Guides</a:t>
            </a:r>
          </a:p>
          <a:p>
            <a:pPr lvl="1"/>
            <a:r>
              <a:rPr lang="en-US" sz="1400" b="1" dirty="0">
                <a:latin typeface="Arial Narrow" panose="020B0606020202030204" pitchFamily="34" charset="0"/>
                <a:cs typeface="Arial" panose="020B0604020202020204" pitchFamily="34" charset="0"/>
              </a:rPr>
              <a:t>   Tips and Tricks</a:t>
            </a:r>
          </a:p>
          <a:p>
            <a:pPr lvl="1"/>
            <a:r>
              <a:rPr lang="en-US" sz="1400" b="1" dirty="0">
                <a:latin typeface="Arial Narrow" panose="020B0606020202030204" pitchFamily="34" charset="0"/>
                <a:cs typeface="Arial" panose="020B0604020202020204" pitchFamily="34" charset="0"/>
              </a:rPr>
              <a:t>   Videos</a:t>
            </a:r>
          </a:p>
          <a:p>
            <a:pPr lvl="1"/>
            <a:endParaRPr lang="en-US" sz="1400" b="1" dirty="0">
              <a:latin typeface="Arial Narrow" panose="020B0606020202030204" pitchFamily="34" charset="0"/>
              <a:cs typeface="Arial" panose="020B0604020202020204" pitchFamily="34" charset="0"/>
            </a:endParaRPr>
          </a:p>
          <a:p>
            <a:pPr lvl="1"/>
            <a:r>
              <a:rPr lang="en-US" sz="1400" b="1" dirty="0">
                <a:latin typeface="Arial Narrow" panose="020B0606020202030204" pitchFamily="34" charset="0"/>
                <a:cs typeface="Arial" panose="020B0604020202020204" pitchFamily="34" charset="0"/>
              </a:rPr>
              <a:t>FAQs</a:t>
            </a:r>
          </a:p>
          <a:p>
            <a:pPr lvl="1"/>
            <a:endParaRPr lang="en-US" sz="1400" b="1" dirty="0">
              <a:latin typeface="Arial Narrow" panose="020B0606020202030204" pitchFamily="34" charset="0"/>
              <a:cs typeface="Arial" panose="020B0604020202020204" pitchFamily="34" charset="0"/>
            </a:endParaRPr>
          </a:p>
          <a:p>
            <a:pPr lvl="1"/>
            <a:r>
              <a:rPr lang="en-US" sz="1400" b="1" dirty="0">
                <a:latin typeface="Arial Narrow" panose="020B0606020202030204" pitchFamily="34" charset="0"/>
                <a:cs typeface="Arial" panose="020B0604020202020204" pitchFamily="34" charset="0"/>
              </a:rPr>
              <a:t>P2P schedule</a:t>
            </a:r>
          </a:p>
          <a:p>
            <a:pPr lvl="1"/>
            <a:endParaRPr lang="en-US" sz="1400" b="1" dirty="0">
              <a:latin typeface="Arial Narrow" panose="020B0606020202030204" pitchFamily="34" charset="0"/>
              <a:cs typeface="Arial" panose="020B0604020202020204" pitchFamily="34" charset="0"/>
            </a:endParaRPr>
          </a:p>
          <a:p>
            <a:pPr lvl="1"/>
            <a:r>
              <a:rPr lang="en-US" sz="1400" b="1" dirty="0">
                <a:latin typeface="Arial Narrow" panose="020B0606020202030204" pitchFamily="34" charset="0"/>
                <a:cs typeface="Arial" panose="020B0604020202020204" pitchFamily="34" charset="0"/>
              </a:rPr>
              <a:t>P2P Training</a:t>
            </a:r>
          </a:p>
          <a:p>
            <a:r>
              <a:rPr lang="en-US" sz="1400" b="1" dirty="0">
                <a:latin typeface="Arial Narrow" panose="020B0606020202030204" pitchFamily="34" charset="0"/>
                <a:cs typeface="Arial" panose="020B0604020202020204" pitchFamily="34" charset="0"/>
              </a:rPr>
              <a:t>         </a:t>
            </a:r>
          </a:p>
          <a:p>
            <a:endParaRPr lang="en-US" sz="1400" b="1" dirty="0">
              <a:latin typeface="Arial Narrow" panose="020B0606020202030204" pitchFamily="34" charset="0"/>
            </a:endParaRPr>
          </a:p>
          <a:p>
            <a:r>
              <a:rPr lang="en-US" sz="1400" b="1" dirty="0" smtClean="0">
                <a:solidFill>
                  <a:srgbClr val="C00000"/>
                </a:solidFill>
              </a:rPr>
              <a:t>New:  P2P Tips of the Week</a:t>
            </a:r>
            <a:endParaRPr lang="en-US" sz="1400" b="1" dirty="0">
              <a:solidFill>
                <a:srgbClr val="C00000"/>
              </a:solidFill>
            </a:endParaRPr>
          </a:p>
        </p:txBody>
      </p:sp>
      <p:sp>
        <p:nvSpPr>
          <p:cNvPr id="8" name="Rectangle 7"/>
          <p:cNvSpPr/>
          <p:nvPr/>
        </p:nvSpPr>
        <p:spPr>
          <a:xfrm>
            <a:off x="432274" y="3380593"/>
            <a:ext cx="4572000" cy="1615827"/>
          </a:xfrm>
          <a:prstGeom prst="rect">
            <a:avLst/>
          </a:prstGeom>
        </p:spPr>
        <p:txBody>
          <a:bodyPr>
            <a:spAutoFit/>
          </a:bodyPr>
          <a:lstStyle/>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a:p>
            <a:pPr hangingPunct="0"/>
            <a:endParaRPr lang="en-US" sz="1100" b="1" u="sng" dirty="0"/>
          </a:p>
        </p:txBody>
      </p:sp>
      <p:pic>
        <p:nvPicPr>
          <p:cNvPr id="12" name="Picture 11"/>
          <p:cNvPicPr>
            <a:picLocks noChangeAspect="1"/>
          </p:cNvPicPr>
          <p:nvPr/>
        </p:nvPicPr>
        <p:blipFill>
          <a:blip r:embed="rId3"/>
          <a:stretch>
            <a:fillRect/>
          </a:stretch>
        </p:blipFill>
        <p:spPr>
          <a:xfrm>
            <a:off x="6307692" y="161215"/>
            <a:ext cx="2286000" cy="2000250"/>
          </a:xfrm>
          <a:prstGeom prst="rect">
            <a:avLst/>
          </a:prstGeom>
        </p:spPr>
      </p:pic>
      <p:pic>
        <p:nvPicPr>
          <p:cNvPr id="6" name="Picture 5"/>
          <p:cNvPicPr>
            <a:picLocks noChangeAspect="1"/>
          </p:cNvPicPr>
          <p:nvPr/>
        </p:nvPicPr>
        <p:blipFill>
          <a:blip r:embed="rId4"/>
          <a:stretch>
            <a:fillRect/>
          </a:stretch>
        </p:blipFill>
        <p:spPr>
          <a:xfrm>
            <a:off x="3674093" y="2209269"/>
            <a:ext cx="5152643" cy="3302668"/>
          </a:xfrm>
          <a:prstGeom prst="rect">
            <a:avLst/>
          </a:prstGeom>
        </p:spPr>
      </p:pic>
    </p:spTree>
    <p:extLst>
      <p:ext uri="{BB962C8B-B14F-4D97-AF65-F5344CB8AC3E}">
        <p14:creationId xmlns:p14="http://schemas.microsoft.com/office/powerpoint/2010/main" val="3093431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2274" y="419101"/>
            <a:ext cx="8178325" cy="495300"/>
          </a:xfrm>
        </p:spPr>
        <p:txBody>
          <a:bodyPr>
            <a:noAutofit/>
          </a:bodyPr>
          <a:lstStyle/>
          <a:p>
            <a:pPr algn="l"/>
            <a:r>
              <a:rPr lang="en-US" sz="3200" dirty="0">
                <a:latin typeface="Arial Narrow" panose="020B0606020202030204" pitchFamily="34" charset="0"/>
                <a:cs typeface="Arial" panose="020B0604020202020204" pitchFamily="34" charset="0"/>
              </a:rPr>
              <a:t>P2P Support</a:t>
            </a:r>
          </a:p>
        </p:txBody>
      </p:sp>
      <p:sp>
        <p:nvSpPr>
          <p:cNvPr id="3" name="Content Placeholder 2"/>
          <p:cNvSpPr>
            <a:spLocks noGrp="1"/>
          </p:cNvSpPr>
          <p:nvPr>
            <p:ph idx="4294967295"/>
          </p:nvPr>
        </p:nvSpPr>
        <p:spPr>
          <a:xfrm>
            <a:off x="450668" y="1371600"/>
            <a:ext cx="8540931" cy="4953000"/>
          </a:xfrm>
        </p:spPr>
        <p:txBody>
          <a:bodyPr>
            <a:noAutofit/>
          </a:bodyPr>
          <a:lstStyle/>
          <a:p>
            <a:pPr marL="0" indent="0">
              <a:buNone/>
            </a:pPr>
            <a:r>
              <a:rPr lang="en-US" sz="2000" b="1" dirty="0">
                <a:latin typeface="Calibri" panose="020F0502020204030204" pitchFamily="34" charset="0"/>
              </a:rPr>
              <a:t>Procure to Pay Customer Service Center</a:t>
            </a:r>
          </a:p>
          <a:p>
            <a:endParaRPr lang="en-US" sz="1400" dirty="0">
              <a:latin typeface="Calibri" panose="020F0502020204030204" pitchFamily="34" charset="0"/>
              <a:cs typeface="Arial" panose="020B0604020202020204" pitchFamily="34" charset="0"/>
            </a:endParaRPr>
          </a:p>
          <a:p>
            <a:pPr marL="457200" lvl="1" indent="0">
              <a:buNone/>
            </a:pPr>
            <a:r>
              <a:rPr lang="en-US" sz="1800" dirty="0">
                <a:latin typeface="Calibri" panose="020F0502020204030204" pitchFamily="34" charset="0"/>
                <a:cs typeface="Arial" panose="020B0604020202020204" pitchFamily="34" charset="0"/>
              </a:rPr>
              <a:t>Service Desk Portal : </a:t>
            </a:r>
            <a:r>
              <a:rPr lang="en-US" sz="1800" dirty="0">
                <a:latin typeface="Calibri" panose="020F0502020204030204" pitchFamily="34" charset="0"/>
                <a:cs typeface="Arial" panose="020B0604020202020204" pitchFamily="34" charset="0"/>
                <a:hlinkClick r:id="rId3"/>
              </a:rPr>
              <a:t>service.rochester.edu/procurement</a:t>
            </a:r>
            <a:endParaRPr lang="en-US" sz="1800" dirty="0">
              <a:latin typeface="Calibri" panose="020F0502020204030204" pitchFamily="34" charset="0"/>
              <a:cs typeface="Arial" panose="020B0604020202020204" pitchFamily="34" charset="0"/>
            </a:endParaRPr>
          </a:p>
          <a:p>
            <a:pPr marL="457200" lvl="1" indent="0">
              <a:buNone/>
            </a:pPr>
            <a:r>
              <a:rPr lang="en-US" sz="1800" dirty="0">
                <a:latin typeface="Calibri" panose="020F0502020204030204" pitchFamily="34" charset="0"/>
                <a:cs typeface="Arial" panose="020B0604020202020204" pitchFamily="34" charset="0"/>
              </a:rPr>
              <a:t>P2P Service Center: 275-2012</a:t>
            </a:r>
          </a:p>
          <a:p>
            <a:pPr marL="457200" lvl="1" indent="0">
              <a:buNone/>
            </a:pPr>
            <a:r>
              <a:rPr lang="en-US" sz="1800" dirty="0">
                <a:latin typeface="Calibri" panose="020F0502020204030204" pitchFamily="34" charset="0"/>
                <a:cs typeface="Arial" panose="020B0604020202020204" pitchFamily="34" charset="0"/>
              </a:rPr>
              <a:t>Email: </a:t>
            </a:r>
            <a:r>
              <a:rPr lang="en-US" sz="1800" dirty="0">
                <a:latin typeface="Calibri" panose="020F0502020204030204" pitchFamily="34" charset="0"/>
                <a:cs typeface="Arial" panose="020B0604020202020204" pitchFamily="34" charset="0"/>
                <a:hlinkClick r:id="rId4"/>
              </a:rPr>
              <a:t>Procurement_service_center@ur.rochester.edu</a:t>
            </a:r>
            <a:endParaRPr lang="en-US" sz="1800" dirty="0">
              <a:latin typeface="Calibri" panose="020F0502020204030204" pitchFamily="34" charset="0"/>
              <a:cs typeface="Arial" panose="020B0604020202020204" pitchFamily="34" charset="0"/>
            </a:endParaRPr>
          </a:p>
          <a:p>
            <a:pPr marL="457200" lvl="1" indent="0">
              <a:buNone/>
            </a:pPr>
            <a:r>
              <a:rPr lang="en-US" sz="1800" dirty="0">
                <a:latin typeface="Calibri" panose="020F0502020204030204" pitchFamily="34" charset="0"/>
                <a:cs typeface="Arial" panose="020B0604020202020204" pitchFamily="34" charset="0"/>
              </a:rPr>
              <a:t>For System Access &amp; Issues</a:t>
            </a:r>
          </a:p>
          <a:p>
            <a:pPr lvl="2"/>
            <a:r>
              <a:rPr lang="en-US" sz="1800" dirty="0">
                <a:latin typeface="Calibri" panose="020F0502020204030204" pitchFamily="34" charset="0"/>
                <a:cs typeface="Arial" panose="020B0604020202020204" pitchFamily="34" charset="0"/>
              </a:rPr>
              <a:t>Help Desk: UnivIT: 275-2000, UnivITHelp@ rochester.edu</a:t>
            </a:r>
          </a:p>
          <a:p>
            <a:pPr lvl="2"/>
            <a:r>
              <a:rPr lang="en-US" sz="1800" dirty="0">
                <a:latin typeface="Calibri" panose="020F0502020204030204" pitchFamily="34" charset="0"/>
                <a:cs typeface="Arial" panose="020B0604020202020204" pitchFamily="34" charset="0"/>
              </a:rPr>
              <a:t>Help Desk URMC: 275-3200, helpdesk_ISD@ urmc.rochester.edu</a:t>
            </a:r>
          </a:p>
          <a:p>
            <a:pPr>
              <a:spcBef>
                <a:spcPts val="600"/>
              </a:spcBef>
              <a:spcAft>
                <a:spcPts val="0"/>
              </a:spcAft>
            </a:pPr>
            <a:endParaRPr lang="en-US" sz="1200" dirty="0">
              <a:latin typeface="Calibri" panose="020F0502020204030204" pitchFamily="34" charset="0"/>
            </a:endParaRPr>
          </a:p>
          <a:p>
            <a:pPr>
              <a:spcBef>
                <a:spcPts val="600"/>
              </a:spcBef>
              <a:spcAft>
                <a:spcPts val="0"/>
              </a:spcAft>
            </a:pPr>
            <a:r>
              <a:rPr lang="en-US" sz="1600" dirty="0">
                <a:latin typeface="Calibri" panose="020F0502020204030204" pitchFamily="34" charset="0"/>
              </a:rPr>
              <a:t>Quick Reference Guides</a:t>
            </a:r>
          </a:p>
          <a:p>
            <a:pPr>
              <a:spcBef>
                <a:spcPts val="600"/>
              </a:spcBef>
              <a:spcAft>
                <a:spcPts val="0"/>
              </a:spcAft>
            </a:pPr>
            <a:endParaRPr lang="en-US" sz="1600" dirty="0">
              <a:latin typeface="Calibri" panose="020F0502020204030204" pitchFamily="34" charset="0"/>
            </a:endParaRPr>
          </a:p>
          <a:p>
            <a:pPr>
              <a:spcBef>
                <a:spcPts val="600"/>
              </a:spcBef>
              <a:spcAft>
                <a:spcPts val="0"/>
              </a:spcAft>
            </a:pPr>
            <a:r>
              <a:rPr lang="en-US" sz="1600" dirty="0">
                <a:latin typeface="Calibri" panose="020F0502020204030204" pitchFamily="34" charset="0"/>
              </a:rPr>
              <a:t>Quick Reference Videos</a:t>
            </a:r>
          </a:p>
          <a:p>
            <a:pPr>
              <a:spcBef>
                <a:spcPts val="600"/>
              </a:spcBef>
              <a:spcAft>
                <a:spcPts val="0"/>
              </a:spcAft>
            </a:pPr>
            <a:endParaRPr lang="en-US" sz="1600" dirty="0">
              <a:latin typeface="Calibri" panose="020F0502020204030204" pitchFamily="34" charset="0"/>
            </a:endParaRPr>
          </a:p>
          <a:p>
            <a:pPr>
              <a:spcBef>
                <a:spcPts val="600"/>
              </a:spcBef>
              <a:spcAft>
                <a:spcPts val="0"/>
              </a:spcAft>
            </a:pPr>
            <a:r>
              <a:rPr lang="en-US" sz="1600" dirty="0">
                <a:latin typeface="Calibri" panose="020F0502020204030204" pitchFamily="34" charset="0"/>
              </a:rPr>
              <a:t>Walkme </a:t>
            </a:r>
          </a:p>
        </p:txBody>
      </p:sp>
      <p:sp>
        <p:nvSpPr>
          <p:cNvPr id="4" name="Line 9"/>
          <p:cNvSpPr>
            <a:spLocks noChangeShapeType="1"/>
          </p:cNvSpPr>
          <p:nvPr/>
        </p:nvSpPr>
        <p:spPr bwMode="auto">
          <a:xfrm>
            <a:off x="457200"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39099" y="6397307"/>
            <a:ext cx="1066800" cy="492443"/>
          </a:xfrm>
          <a:prstGeom prst="rect">
            <a:avLst/>
          </a:prstGeom>
          <a:noFill/>
        </p:spPr>
        <p:txBody>
          <a:bodyPr wrap="square" rtlCol="0">
            <a:spAutoFit/>
          </a:bodyPr>
          <a:lstStyle/>
          <a:p>
            <a:pPr algn="r"/>
            <a:r>
              <a:rPr lang="en-US" sz="1200" dirty="0" smtClean="0">
                <a:solidFill>
                  <a:schemeClr val="bg1"/>
                </a:solidFill>
              </a:rPr>
              <a:t>23</a:t>
            </a:r>
            <a:endParaRPr lang="en-US" sz="1200" dirty="0">
              <a:solidFill>
                <a:schemeClr val="bg1"/>
              </a:solidFill>
            </a:endParaRPr>
          </a:p>
          <a:p>
            <a:pPr algn="r"/>
            <a:endParaRPr lang="en-US" sz="1400" dirty="0">
              <a:solidFill>
                <a:schemeClr val="bg1"/>
              </a:solidFill>
            </a:endParaRPr>
          </a:p>
        </p:txBody>
      </p:sp>
      <p:pic>
        <p:nvPicPr>
          <p:cNvPr id="6" name="Picture 5"/>
          <p:cNvPicPr>
            <a:picLocks noChangeAspect="1"/>
          </p:cNvPicPr>
          <p:nvPr/>
        </p:nvPicPr>
        <p:blipFill>
          <a:blip r:embed="rId5"/>
          <a:stretch>
            <a:fillRect/>
          </a:stretch>
        </p:blipFill>
        <p:spPr>
          <a:xfrm>
            <a:off x="6657241" y="342900"/>
            <a:ext cx="2305050" cy="1981200"/>
          </a:xfrm>
          <a:prstGeom prst="rect">
            <a:avLst/>
          </a:prstGeom>
        </p:spPr>
      </p:pic>
    </p:spTree>
    <p:extLst>
      <p:ext uri="{BB962C8B-B14F-4D97-AF65-F5344CB8AC3E}">
        <p14:creationId xmlns:p14="http://schemas.microsoft.com/office/powerpoint/2010/main" val="2470624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7516" y="1246508"/>
            <a:ext cx="4060493" cy="1154162"/>
          </a:xfrm>
          <a:prstGeom prst="rect">
            <a:avLst/>
          </a:prstGeom>
        </p:spPr>
        <p:txBody>
          <a:bodyPr wrap="square">
            <a:spAutoFit/>
          </a:bodyPr>
          <a:lstStyle/>
          <a:p>
            <a:r>
              <a:rPr lang="en-US" sz="1500" b="1" dirty="0">
                <a:solidFill>
                  <a:srgbClr val="FFC000"/>
                </a:solidFill>
                <a:latin typeface="Arial Narrow" panose="020B0606020202030204" pitchFamily="34" charset="0"/>
                <a:cs typeface="Arial" panose="020B0604020202020204" pitchFamily="34" charset="0"/>
              </a:rPr>
              <a:t>P2P Service Center </a:t>
            </a:r>
          </a:p>
          <a:p>
            <a:r>
              <a:rPr lang="en-US" dirty="0">
                <a:latin typeface="Arial Narrow" panose="020B0606020202030204" pitchFamily="34" charset="0"/>
                <a:hlinkClick r:id="rId3"/>
              </a:rPr>
              <a:t>https://service.rochester.edu/procuement</a:t>
            </a:r>
            <a:endParaRPr lang="en-US" dirty="0">
              <a:latin typeface="Arial Narrow" panose="020B0606020202030204" pitchFamily="34" charset="0"/>
            </a:endParaRPr>
          </a:p>
          <a:p>
            <a:r>
              <a:rPr lang="en-US" dirty="0">
                <a:latin typeface="Arial Narrow" panose="020B0606020202030204" pitchFamily="34" charset="0"/>
              </a:rPr>
              <a:t>Log in with your Domain Name, </a:t>
            </a:r>
            <a:r>
              <a:rPr lang="en-US" dirty="0"/>
              <a:t>choose domain.</a:t>
            </a:r>
          </a:p>
        </p:txBody>
      </p:sp>
      <p:pic>
        <p:nvPicPr>
          <p:cNvPr id="6" name="Picture 5"/>
          <p:cNvPicPr>
            <a:picLocks noChangeAspect="1"/>
          </p:cNvPicPr>
          <p:nvPr/>
        </p:nvPicPr>
        <p:blipFill>
          <a:blip r:embed="rId4"/>
          <a:stretch>
            <a:fillRect/>
          </a:stretch>
        </p:blipFill>
        <p:spPr>
          <a:xfrm>
            <a:off x="552507" y="2544869"/>
            <a:ext cx="2772086" cy="3286012"/>
          </a:xfrm>
          <a:prstGeom prst="rect">
            <a:avLst/>
          </a:prstGeom>
        </p:spPr>
      </p:pic>
      <p:sp>
        <p:nvSpPr>
          <p:cNvPr id="8" name="Rectangle 7"/>
          <p:cNvSpPr/>
          <p:nvPr/>
        </p:nvSpPr>
        <p:spPr>
          <a:xfrm>
            <a:off x="451763" y="332868"/>
            <a:ext cx="6137339" cy="769441"/>
          </a:xfrm>
          <a:prstGeom prst="rect">
            <a:avLst/>
          </a:prstGeom>
        </p:spPr>
        <p:txBody>
          <a:bodyPr wrap="square">
            <a:spAutoFit/>
          </a:bodyPr>
          <a:lstStyle/>
          <a:p>
            <a:r>
              <a:rPr lang="en-US" sz="4400" dirty="0">
                <a:solidFill>
                  <a:schemeClr val="accent1">
                    <a:lumMod val="75000"/>
                  </a:schemeClr>
                </a:solidFill>
                <a:cs typeface="Arial" panose="020B0604020202020204" pitchFamily="34" charset="0"/>
              </a:rPr>
              <a:t>Resources cont’d</a:t>
            </a:r>
          </a:p>
        </p:txBody>
      </p:sp>
      <p:sp>
        <p:nvSpPr>
          <p:cNvPr id="9" name="Line 9"/>
          <p:cNvSpPr>
            <a:spLocks noChangeShapeType="1"/>
          </p:cNvSpPr>
          <p:nvPr/>
        </p:nvSpPr>
        <p:spPr bwMode="auto">
          <a:xfrm flipV="1">
            <a:off x="576949" y="1054148"/>
            <a:ext cx="6012153" cy="11119"/>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12" name="Rectangle 11"/>
          <p:cNvSpPr/>
          <p:nvPr/>
        </p:nvSpPr>
        <p:spPr>
          <a:xfrm>
            <a:off x="4681071" y="1712848"/>
            <a:ext cx="3834279" cy="1154162"/>
          </a:xfrm>
          <a:prstGeom prst="rect">
            <a:avLst/>
          </a:prstGeom>
        </p:spPr>
        <p:txBody>
          <a:bodyPr wrap="square">
            <a:spAutoFit/>
          </a:bodyPr>
          <a:lstStyle/>
          <a:p>
            <a:r>
              <a:rPr lang="en-US" sz="1500" b="1" dirty="0">
                <a:solidFill>
                  <a:srgbClr val="FFC000"/>
                </a:solidFill>
                <a:cs typeface="Arial" panose="020B0604020202020204" pitchFamily="34" charset="0"/>
              </a:rPr>
              <a:t>WalkMe</a:t>
            </a:r>
          </a:p>
          <a:p>
            <a:r>
              <a:rPr lang="en-US" dirty="0"/>
              <a:t>Select </a:t>
            </a:r>
            <a:r>
              <a:rPr lang="en-US" b="1" dirty="0"/>
              <a:t>Need Help? </a:t>
            </a:r>
            <a:r>
              <a:rPr lang="en-US" dirty="0"/>
              <a:t>for step-by-step on-screen help.</a:t>
            </a:r>
          </a:p>
          <a:p>
            <a:r>
              <a:rPr lang="en-US" i="1" dirty="0"/>
              <a:t>Smart Tips </a:t>
            </a:r>
            <a:r>
              <a:rPr lang="en-US" dirty="0"/>
              <a:t>are also available</a:t>
            </a:r>
          </a:p>
        </p:txBody>
      </p:sp>
      <p:pic>
        <p:nvPicPr>
          <p:cNvPr id="13" name="Picture 12"/>
          <p:cNvPicPr>
            <a:picLocks noChangeAspect="1"/>
          </p:cNvPicPr>
          <p:nvPr/>
        </p:nvPicPr>
        <p:blipFill>
          <a:blip r:embed="rId5"/>
          <a:stretch>
            <a:fillRect/>
          </a:stretch>
        </p:blipFill>
        <p:spPr>
          <a:xfrm>
            <a:off x="4591339" y="2920179"/>
            <a:ext cx="4389777" cy="896105"/>
          </a:xfrm>
          <a:prstGeom prst="rect">
            <a:avLst/>
          </a:prstGeom>
        </p:spPr>
      </p:pic>
      <p:pic>
        <p:nvPicPr>
          <p:cNvPr id="14" name="Picture 13"/>
          <p:cNvPicPr>
            <a:picLocks noChangeAspect="1"/>
          </p:cNvPicPr>
          <p:nvPr/>
        </p:nvPicPr>
        <p:blipFill>
          <a:blip r:embed="rId6"/>
          <a:stretch>
            <a:fillRect/>
          </a:stretch>
        </p:blipFill>
        <p:spPr>
          <a:xfrm>
            <a:off x="5741134" y="3923275"/>
            <a:ext cx="2461445" cy="2239568"/>
          </a:xfrm>
          <a:prstGeom prst="rect">
            <a:avLst/>
          </a:prstGeom>
        </p:spPr>
      </p:pic>
      <p:pic>
        <p:nvPicPr>
          <p:cNvPr id="15" name="Picture 14"/>
          <p:cNvPicPr>
            <a:picLocks noChangeAspect="1"/>
          </p:cNvPicPr>
          <p:nvPr/>
        </p:nvPicPr>
        <p:blipFill>
          <a:blip r:embed="rId7"/>
          <a:stretch>
            <a:fillRect/>
          </a:stretch>
        </p:blipFill>
        <p:spPr>
          <a:xfrm>
            <a:off x="6613544" y="308770"/>
            <a:ext cx="2367572" cy="1297087"/>
          </a:xfrm>
          <a:prstGeom prst="rect">
            <a:avLst/>
          </a:prstGeom>
        </p:spPr>
      </p:pic>
      <p:pic>
        <p:nvPicPr>
          <p:cNvPr id="17" name="Picture 16"/>
          <p:cNvPicPr>
            <a:picLocks noChangeAspect="1"/>
          </p:cNvPicPr>
          <p:nvPr/>
        </p:nvPicPr>
        <p:blipFill>
          <a:blip r:embed="rId8"/>
          <a:stretch>
            <a:fillRect/>
          </a:stretch>
        </p:blipFill>
        <p:spPr>
          <a:xfrm>
            <a:off x="6786228" y="2219706"/>
            <a:ext cx="185629" cy="152870"/>
          </a:xfrm>
          <a:prstGeom prst="rect">
            <a:avLst/>
          </a:prstGeom>
        </p:spPr>
      </p:pic>
      <p:sp>
        <p:nvSpPr>
          <p:cNvPr id="16" name="TextBox 15"/>
          <p:cNvSpPr txBox="1"/>
          <p:nvPr/>
        </p:nvSpPr>
        <p:spPr>
          <a:xfrm>
            <a:off x="8697162" y="6400800"/>
            <a:ext cx="354584" cy="276999"/>
          </a:xfrm>
          <a:prstGeom prst="rect">
            <a:avLst/>
          </a:prstGeom>
          <a:noFill/>
        </p:spPr>
        <p:txBody>
          <a:bodyPr wrap="none" rtlCol="0">
            <a:spAutoFit/>
          </a:bodyPr>
          <a:lstStyle/>
          <a:p>
            <a:pPr algn="r"/>
            <a:r>
              <a:rPr lang="en-US" sz="1200" dirty="0" smtClean="0">
                <a:solidFill>
                  <a:schemeClr val="bg1"/>
                </a:solidFill>
              </a:rPr>
              <a:t>24</a:t>
            </a:r>
            <a:endParaRPr lang="en-US" sz="1200" dirty="0">
              <a:solidFill>
                <a:schemeClr val="bg1"/>
              </a:solidFill>
            </a:endParaRPr>
          </a:p>
        </p:txBody>
      </p:sp>
    </p:spTree>
    <p:extLst>
      <p:ext uri="{BB962C8B-B14F-4D97-AF65-F5344CB8AC3E}">
        <p14:creationId xmlns:p14="http://schemas.microsoft.com/office/powerpoint/2010/main" val="1135917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4000" dirty="0">
                <a:latin typeface="Arial Narrow" panose="020B0606020202030204" pitchFamily="34" charset="0"/>
              </a:rPr>
              <a:t>Next Steps</a:t>
            </a:r>
          </a:p>
        </p:txBody>
      </p:sp>
      <p:sp>
        <p:nvSpPr>
          <p:cNvPr id="8" name="Content Placeholder 4"/>
          <p:cNvSpPr>
            <a:spLocks noGrp="1"/>
          </p:cNvSpPr>
          <p:nvPr>
            <p:ph idx="1"/>
          </p:nvPr>
        </p:nvSpPr>
        <p:spPr>
          <a:xfrm>
            <a:off x="457200" y="1143000"/>
            <a:ext cx="8229600" cy="5105400"/>
          </a:xfrm>
        </p:spPr>
        <p:txBody>
          <a:bodyPr>
            <a:noAutofit/>
          </a:bodyPr>
          <a:lstStyle/>
          <a:p>
            <a:pPr>
              <a:buFont typeface="Wingdings" panose="05000000000000000000" pitchFamily="2" charset="2"/>
              <a:buChar char="§"/>
            </a:pPr>
            <a:r>
              <a:rPr lang="en-US" sz="1800" b="1" dirty="0" smtClean="0">
                <a:latin typeface="Arial Narrow" panose="020B0606020202030204" pitchFamily="34" charset="0"/>
              </a:rPr>
              <a:t>Transition Transactions to P2P System</a:t>
            </a:r>
            <a:endParaRPr lang="en-US" sz="1800" b="1" dirty="0">
              <a:latin typeface="Arial Narrow" panose="020B0606020202030204" pitchFamily="34" charset="0"/>
            </a:endParaRPr>
          </a:p>
          <a:p>
            <a:pPr lvl="1">
              <a:buFont typeface="Wingdings" panose="05000000000000000000" pitchFamily="2" charset="2"/>
              <a:buChar char="§"/>
            </a:pPr>
            <a:r>
              <a:rPr lang="en-US" sz="1400" dirty="0" smtClean="0">
                <a:latin typeface="Arial Narrow" panose="020B0606020202030204" pitchFamily="34" charset="0"/>
              </a:rPr>
              <a:t>312 Requisitions</a:t>
            </a:r>
          </a:p>
          <a:p>
            <a:pPr lvl="1">
              <a:buFont typeface="Wingdings" panose="05000000000000000000" pitchFamily="2" charset="2"/>
              <a:buChar char="§"/>
            </a:pPr>
            <a:r>
              <a:rPr lang="en-US" sz="1400" dirty="0" smtClean="0">
                <a:latin typeface="Arial Narrow" panose="020B0606020202030204" pitchFamily="34" charset="0"/>
              </a:rPr>
              <a:t>SOLO Orders</a:t>
            </a:r>
          </a:p>
          <a:p>
            <a:pPr lvl="1">
              <a:buFont typeface="Wingdings" panose="05000000000000000000" pitchFamily="2" charset="2"/>
              <a:buChar char="§"/>
            </a:pPr>
            <a:r>
              <a:rPr lang="en-US" sz="1400" dirty="0" smtClean="0">
                <a:latin typeface="Arial Narrow" panose="020B0606020202030204" pitchFamily="34" charset="0"/>
              </a:rPr>
              <a:t>Blanket Purchase Orders</a:t>
            </a:r>
          </a:p>
          <a:p>
            <a:pPr lvl="1">
              <a:buFont typeface="Wingdings" panose="05000000000000000000" pitchFamily="2" charset="2"/>
              <a:buChar char="§"/>
            </a:pPr>
            <a:r>
              <a:rPr lang="en-US" sz="1400" dirty="0" smtClean="0">
                <a:latin typeface="Arial Narrow" panose="020B0606020202030204" pitchFamily="34" charset="0"/>
              </a:rPr>
              <a:t>F4 Forms</a:t>
            </a:r>
            <a:endParaRPr lang="en-US" sz="1400" dirty="0">
              <a:latin typeface="Arial Narrow" panose="020B0606020202030204" pitchFamily="34" charset="0"/>
            </a:endParaRPr>
          </a:p>
          <a:p>
            <a:endParaRPr lang="en-US" sz="1800" dirty="0">
              <a:latin typeface="Arial Narrow" panose="020B0606020202030204" pitchFamily="34" charset="0"/>
            </a:endParaRPr>
          </a:p>
          <a:p>
            <a:r>
              <a:rPr lang="en-US" sz="1800" b="1" dirty="0" smtClean="0">
                <a:latin typeface="Arial Narrow" panose="020B0606020202030204" pitchFamily="34" charset="0"/>
              </a:rPr>
              <a:t>Request Security Access or Changes</a:t>
            </a:r>
          </a:p>
          <a:p>
            <a:pPr lvl="1"/>
            <a:r>
              <a:rPr lang="en-US" sz="1400" dirty="0">
                <a:latin typeface="Arial Narrow" panose="020B0606020202030204" pitchFamily="34" charset="0"/>
                <a:hlinkClick r:id="rId3"/>
              </a:rPr>
              <a:t>https://www.rochester.edu/adminfinance/urfinancials_permission_form/?app=procurement</a:t>
            </a:r>
            <a:endParaRPr lang="en-US" sz="1400" dirty="0">
              <a:latin typeface="Arial Narrow" panose="020B0606020202030204" pitchFamily="34" charset="0"/>
            </a:endParaRPr>
          </a:p>
          <a:p>
            <a:endParaRPr lang="en-US" sz="2000" dirty="0">
              <a:latin typeface="Arial Narrow" panose="020B0606020202030204" pitchFamily="34" charset="0"/>
            </a:endParaRPr>
          </a:p>
          <a:p>
            <a:r>
              <a:rPr lang="en-US" sz="1800" b="1" dirty="0">
                <a:latin typeface="Arial Narrow" panose="020B0606020202030204" pitchFamily="34" charset="0"/>
              </a:rPr>
              <a:t>Visit </a:t>
            </a:r>
            <a:r>
              <a:rPr lang="en-US" sz="1800" b="1" dirty="0" smtClean="0">
                <a:latin typeface="Arial Narrow" panose="020B0606020202030204" pitchFamily="34" charset="0"/>
              </a:rPr>
              <a:t>the </a:t>
            </a:r>
            <a:r>
              <a:rPr lang="en-US" sz="1800" dirty="0" smtClean="0">
                <a:latin typeface="Arial Narrow" panose="020B0606020202030204" pitchFamily="34" charset="0"/>
                <a:hlinkClick r:id="rId4"/>
              </a:rPr>
              <a:t>UR </a:t>
            </a:r>
            <a:r>
              <a:rPr lang="en-US" sz="1800" dirty="0">
                <a:latin typeface="Arial Narrow" panose="020B0606020202030204" pitchFamily="34" charset="0"/>
                <a:hlinkClick r:id="rId4"/>
              </a:rPr>
              <a:t>Procurement </a:t>
            </a:r>
            <a:r>
              <a:rPr lang="en-US" sz="1800" dirty="0" smtClean="0">
                <a:latin typeface="Arial Narrow" panose="020B0606020202030204" pitchFamily="34" charset="0"/>
                <a:hlinkClick r:id="rId4"/>
              </a:rPr>
              <a:t>Website</a:t>
            </a:r>
            <a:endParaRPr lang="en-US" sz="1800" dirty="0" smtClean="0">
              <a:latin typeface="Arial Narrow" panose="020B0606020202030204" pitchFamily="34" charset="0"/>
            </a:endParaRPr>
          </a:p>
          <a:p>
            <a:pPr lvl="1"/>
            <a:r>
              <a:rPr lang="en-US" sz="1400" dirty="0" smtClean="0">
                <a:latin typeface="Arial Narrow" panose="020B0606020202030204" pitchFamily="34" charset="0"/>
              </a:rPr>
              <a:t>P2P Tips of the Week</a:t>
            </a:r>
          </a:p>
          <a:p>
            <a:pPr lvl="1"/>
            <a:r>
              <a:rPr lang="en-US" sz="1400" dirty="0" smtClean="0">
                <a:latin typeface="Arial Narrow" panose="020B0606020202030204" pitchFamily="34" charset="0"/>
              </a:rPr>
              <a:t>P2P Self Help</a:t>
            </a:r>
            <a:endParaRPr lang="en-US" sz="1400" dirty="0">
              <a:latin typeface="Arial Narrow" panose="020B0606020202030204" pitchFamily="34" charset="0"/>
            </a:endParaRPr>
          </a:p>
          <a:p>
            <a:endParaRPr lang="en-US" sz="2000" dirty="0">
              <a:latin typeface="Arial Narrow" panose="020B0606020202030204" pitchFamily="34" charset="0"/>
            </a:endParaRPr>
          </a:p>
          <a:p>
            <a:r>
              <a:rPr lang="en-US" sz="1800" dirty="0">
                <a:latin typeface="Arial Narrow" panose="020B0606020202030204" pitchFamily="34" charset="0"/>
              </a:rPr>
              <a:t>Questions? Please reach out to:</a:t>
            </a:r>
          </a:p>
          <a:p>
            <a:pPr lvl="1"/>
            <a:r>
              <a:rPr lang="en-US" sz="1800" dirty="0">
                <a:latin typeface="Arial Narrow" panose="020B0606020202030204" pitchFamily="34" charset="0"/>
                <a:cs typeface="+mn-cs"/>
                <a:hlinkClick r:id="rId5"/>
              </a:rPr>
              <a:t>URProcurement@Rochester.edu</a:t>
            </a:r>
            <a:endParaRPr lang="en-US" sz="1800" dirty="0">
              <a:latin typeface="Arial Narrow" panose="020B0606020202030204" pitchFamily="34" charset="0"/>
              <a:cs typeface="+mn-cs"/>
            </a:endParaRPr>
          </a:p>
          <a:p>
            <a:pPr lvl="1"/>
            <a:endParaRPr lang="en-US" sz="2000" dirty="0">
              <a:latin typeface="Arial Narrow" panose="020B0606020202030204" pitchFamily="34" charset="0"/>
              <a:cs typeface="+mn-cs"/>
            </a:endParaRPr>
          </a:p>
        </p:txBody>
      </p:sp>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46045" y="6398401"/>
            <a:ext cx="354584" cy="276999"/>
          </a:xfrm>
          <a:prstGeom prst="rect">
            <a:avLst/>
          </a:prstGeom>
          <a:noFill/>
        </p:spPr>
        <p:txBody>
          <a:bodyPr wrap="none" rtlCol="0">
            <a:spAutoFit/>
          </a:bodyPr>
          <a:lstStyle/>
          <a:p>
            <a:pPr algn="r"/>
            <a:r>
              <a:rPr lang="en-US" sz="1200" dirty="0" smtClean="0">
                <a:solidFill>
                  <a:schemeClr val="bg1"/>
                </a:solidFill>
              </a:rPr>
              <a:t>25</a:t>
            </a:r>
            <a:endParaRPr lang="en-US" sz="1200" dirty="0">
              <a:solidFill>
                <a:schemeClr val="bg1"/>
              </a:solidFill>
            </a:endParaRPr>
          </a:p>
        </p:txBody>
      </p:sp>
      <p:pic>
        <p:nvPicPr>
          <p:cNvPr id="1026" name="Picture 2" descr="Image result for next st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1381" y="173247"/>
            <a:ext cx="1746196" cy="196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42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CADC5E-A4DC-4428-AC5D-2BEE41724F4B}"/>
              </a:ext>
            </a:extLst>
          </p:cNvPr>
          <p:cNvSpPr txBox="1">
            <a:spLocks/>
          </p:cNvSpPr>
          <p:nvPr/>
        </p:nvSpPr>
        <p:spPr bwMode="auto">
          <a:xfrm>
            <a:off x="457200" y="381000"/>
            <a:ext cx="8610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4000" kern="0" dirty="0">
                <a:latin typeface="Arial Narrow" panose="020B0606020202030204" pitchFamily="34" charset="0"/>
              </a:rPr>
              <a:t>P2P </a:t>
            </a:r>
            <a:r>
              <a:rPr lang="en-US" sz="4000" kern="0" dirty="0" smtClean="0">
                <a:latin typeface="Arial Narrow" panose="020B0606020202030204" pitchFamily="34" charset="0"/>
              </a:rPr>
              <a:t>Demonstration</a:t>
            </a:r>
            <a:endParaRPr lang="en-US" sz="4000" kern="0"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id="{1EE62595-EA44-4019-AA11-137355828CF8}"/>
              </a:ext>
            </a:extLst>
          </p:cNvPr>
          <p:cNvCxnSpPr/>
          <p:nvPr/>
        </p:nvCxnSpPr>
        <p:spPr>
          <a:xfrm flipV="1">
            <a:off x="55927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6678067" y="2559836"/>
            <a:ext cx="1421252" cy="1466270"/>
          </a:xfrm>
          <a:prstGeom prst="rect">
            <a:avLst/>
          </a:prstGeom>
        </p:spPr>
      </p:pic>
      <p:sp>
        <p:nvSpPr>
          <p:cNvPr id="8" name="TextBox 7"/>
          <p:cNvSpPr txBox="1"/>
          <p:nvPr/>
        </p:nvSpPr>
        <p:spPr>
          <a:xfrm>
            <a:off x="8635069" y="6400800"/>
            <a:ext cx="354584" cy="276999"/>
          </a:xfrm>
          <a:prstGeom prst="rect">
            <a:avLst/>
          </a:prstGeom>
          <a:noFill/>
        </p:spPr>
        <p:txBody>
          <a:bodyPr wrap="none" rtlCol="0">
            <a:spAutoFit/>
          </a:bodyPr>
          <a:lstStyle/>
          <a:p>
            <a:pPr algn="r"/>
            <a:r>
              <a:rPr lang="en-US" sz="1200" dirty="0" smtClean="0">
                <a:solidFill>
                  <a:schemeClr val="bg1"/>
                </a:solidFill>
              </a:rPr>
              <a:t>26</a:t>
            </a:r>
            <a:endParaRPr lang="en-US" sz="1200" dirty="0">
              <a:solidFill>
                <a:schemeClr val="bg1"/>
              </a:solidFill>
            </a:endParaRPr>
          </a:p>
        </p:txBody>
      </p:sp>
      <p:sp>
        <p:nvSpPr>
          <p:cNvPr id="3" name="Rectangle 2"/>
          <p:cNvSpPr/>
          <p:nvPr/>
        </p:nvSpPr>
        <p:spPr>
          <a:xfrm>
            <a:off x="579407" y="2049470"/>
            <a:ext cx="7010400" cy="1754326"/>
          </a:xfrm>
          <a:prstGeom prst="rect">
            <a:avLst/>
          </a:prstGeom>
        </p:spPr>
        <p:txBody>
          <a:bodyPr wrap="square">
            <a:spAutoFit/>
          </a:bodyPr>
          <a:lstStyle/>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endParaRPr lang="en-US" dirty="0">
              <a:latin typeface="Arial Narrow" panose="020B0606020202030204" pitchFamily="34" charset="0"/>
            </a:endParaRPr>
          </a:p>
          <a:p>
            <a:pPr marL="285750" indent="-285750">
              <a:buFont typeface="Wingdings" panose="05000000000000000000" pitchFamily="2" charset="2"/>
              <a:buChar char="q"/>
            </a:pPr>
            <a:endParaRPr lang="en-US" dirty="0">
              <a:latin typeface="Arial Narrow" panose="020B0606020202030204" pitchFamily="34" charset="0"/>
            </a:endParaRPr>
          </a:p>
        </p:txBody>
      </p:sp>
      <p:sp>
        <p:nvSpPr>
          <p:cNvPr id="4" name="TextBox 3"/>
          <p:cNvSpPr txBox="1"/>
          <p:nvPr/>
        </p:nvSpPr>
        <p:spPr>
          <a:xfrm>
            <a:off x="559279" y="1600200"/>
            <a:ext cx="6527322" cy="2954655"/>
          </a:xfrm>
          <a:prstGeom prst="rect">
            <a:avLst/>
          </a:prstGeom>
          <a:noFill/>
        </p:spPr>
        <p:txBody>
          <a:bodyPr wrap="square" rtlCol="0">
            <a:spAutoFit/>
          </a:bodyPr>
          <a:lstStyle/>
          <a:p>
            <a:pPr marL="457200" indent="-457200">
              <a:buFont typeface="Wingdings" panose="05000000000000000000" pitchFamily="2" charset="2"/>
              <a:buChar char="q"/>
            </a:pPr>
            <a:r>
              <a:rPr lang="en-US" sz="2800" dirty="0" smtClean="0">
                <a:latin typeface="Arial Narrow" panose="020B0606020202030204" pitchFamily="34" charset="0"/>
              </a:rPr>
              <a:t>Supplier Price Justification Questionnaire</a:t>
            </a:r>
          </a:p>
          <a:p>
            <a:pPr marL="457200" indent="-457200">
              <a:buFont typeface="Wingdings" panose="05000000000000000000" pitchFamily="2" charset="2"/>
              <a:buChar char="q"/>
            </a:pPr>
            <a:endParaRPr lang="en-US" sz="2800" dirty="0" smtClean="0">
              <a:latin typeface="Arial Narrow" panose="020B0606020202030204" pitchFamily="34" charset="0"/>
            </a:endParaRPr>
          </a:p>
          <a:p>
            <a:pPr marL="457200" indent="-457200">
              <a:buFont typeface="Wingdings" panose="05000000000000000000" pitchFamily="2" charset="2"/>
              <a:buChar char="q"/>
            </a:pPr>
            <a:endParaRPr lang="en-US" sz="2800" dirty="0" smtClean="0">
              <a:latin typeface="Arial Narrow" panose="020B0606020202030204" pitchFamily="34" charset="0"/>
            </a:endParaRPr>
          </a:p>
          <a:p>
            <a:pPr marL="457200" indent="-457200">
              <a:buFont typeface="Wingdings" panose="05000000000000000000" pitchFamily="2" charset="2"/>
              <a:buChar char="q"/>
            </a:pPr>
            <a:r>
              <a:rPr lang="en-US" sz="2800" dirty="0" smtClean="0">
                <a:latin typeface="Arial Narrow" panose="020B0606020202030204" pitchFamily="34" charset="0"/>
              </a:rPr>
              <a:t>Workday 2020R1 Features</a:t>
            </a:r>
          </a:p>
          <a:p>
            <a:pPr marL="457200" indent="-457200">
              <a:buFont typeface="Wingdings" panose="05000000000000000000" pitchFamily="2" charset="2"/>
              <a:buChar char="q"/>
            </a:pPr>
            <a:endParaRPr lang="en-US" sz="2800" dirty="0" smtClean="0">
              <a:latin typeface="Arial Narrow" panose="020B0606020202030204" pitchFamily="34" charset="0"/>
            </a:endParaRPr>
          </a:p>
          <a:p>
            <a:pPr marL="457200" indent="-457200">
              <a:buFont typeface="Wingdings" panose="05000000000000000000" pitchFamily="2" charset="2"/>
              <a:buChar char="q"/>
            </a:pPr>
            <a:endParaRPr lang="en-US" sz="2800" dirty="0" smtClean="0">
              <a:latin typeface="Arial Narrow" panose="020B0606020202030204" pitchFamily="34" charset="0"/>
            </a:endParaRPr>
          </a:p>
          <a:p>
            <a:endParaRPr lang="en-US" dirty="0"/>
          </a:p>
        </p:txBody>
      </p:sp>
    </p:spTree>
    <p:extLst>
      <p:ext uri="{BB962C8B-B14F-4D97-AF65-F5344CB8AC3E}">
        <p14:creationId xmlns:p14="http://schemas.microsoft.com/office/powerpoint/2010/main" val="1681127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938" y="381000"/>
            <a:ext cx="8229600" cy="609600"/>
          </a:xfrm>
        </p:spPr>
        <p:txBody>
          <a:bodyPr>
            <a:noAutofit/>
          </a:bodyPr>
          <a:lstStyle/>
          <a:p>
            <a:pPr algn="l"/>
            <a:r>
              <a:rPr lang="en-US" sz="4000" dirty="0" smtClean="0">
                <a:latin typeface="Arial Narrow" panose="020B0606020202030204" pitchFamily="34" charset="0"/>
              </a:rPr>
              <a:t>P2P Demo Days</a:t>
            </a:r>
            <a:endParaRPr lang="en-US" sz="4000" dirty="0">
              <a:latin typeface="Arial Narrow" panose="020B0606020202030204" pitchFamily="34" charset="0"/>
            </a:endParaRPr>
          </a:p>
        </p:txBody>
      </p:sp>
      <p:pic>
        <p:nvPicPr>
          <p:cNvPr id="3" name="Content Placeholder 2"/>
          <p:cNvPicPr>
            <a:picLocks noGrp="1" noChangeAspect="1"/>
          </p:cNvPicPr>
          <p:nvPr>
            <p:ph idx="1"/>
          </p:nvPr>
        </p:nvPicPr>
        <p:blipFill>
          <a:blip r:embed="rId3"/>
          <a:stretch>
            <a:fillRect/>
          </a:stretch>
        </p:blipFill>
        <p:spPr>
          <a:xfrm>
            <a:off x="2057400" y="2057400"/>
            <a:ext cx="4743450" cy="3145114"/>
          </a:xfrm>
          <a:prstGeom prst="rect">
            <a:avLst/>
          </a:prstGeom>
        </p:spPr>
      </p:pic>
      <p:cxnSp>
        <p:nvCxnSpPr>
          <p:cNvPr id="5" name="Straight Connector 4"/>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46045" y="6398401"/>
            <a:ext cx="354584" cy="276999"/>
          </a:xfrm>
          <a:prstGeom prst="rect">
            <a:avLst/>
          </a:prstGeom>
          <a:noFill/>
        </p:spPr>
        <p:txBody>
          <a:bodyPr wrap="none" rtlCol="0">
            <a:spAutoFit/>
          </a:bodyPr>
          <a:lstStyle/>
          <a:p>
            <a:pPr algn="r"/>
            <a:r>
              <a:rPr lang="en-US" sz="1200" dirty="0" smtClean="0">
                <a:solidFill>
                  <a:schemeClr val="bg1"/>
                </a:solidFill>
              </a:rPr>
              <a:t>27</a:t>
            </a:r>
            <a:endParaRPr lang="en-US" sz="1200" dirty="0">
              <a:solidFill>
                <a:schemeClr val="bg1"/>
              </a:solidFill>
            </a:endParaRPr>
          </a:p>
        </p:txBody>
      </p:sp>
    </p:spTree>
    <p:extLst>
      <p:ext uri="{BB962C8B-B14F-4D97-AF65-F5344CB8AC3E}">
        <p14:creationId xmlns:p14="http://schemas.microsoft.com/office/powerpoint/2010/main" val="1573689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016"/>
            <a:ext cx="8229600" cy="609600"/>
          </a:xfrm>
        </p:spPr>
        <p:txBody>
          <a:bodyPr>
            <a:noAutofit/>
          </a:bodyPr>
          <a:lstStyle/>
          <a:p>
            <a:pPr algn="l"/>
            <a:r>
              <a:rPr lang="en-US" sz="3600" dirty="0">
                <a:latin typeface="Arial Narrow" panose="020B0606020202030204" pitchFamily="34" charset="0"/>
              </a:rPr>
              <a:t>Topics</a:t>
            </a:r>
          </a:p>
        </p:txBody>
      </p:sp>
      <p:sp>
        <p:nvSpPr>
          <p:cNvPr id="8" name="Content Placeholder 4"/>
          <p:cNvSpPr>
            <a:spLocks noGrp="1"/>
          </p:cNvSpPr>
          <p:nvPr>
            <p:ph idx="1"/>
          </p:nvPr>
        </p:nvSpPr>
        <p:spPr>
          <a:xfrm>
            <a:off x="533400" y="1002247"/>
            <a:ext cx="8381084" cy="5374784"/>
          </a:xfrm>
        </p:spPr>
        <p:txBody>
          <a:bodyPr>
            <a:noAutofit/>
          </a:bodyPr>
          <a:lstStyle/>
          <a:p>
            <a:r>
              <a:rPr lang="en-US" sz="2000" dirty="0">
                <a:latin typeface="Arial Narrow" panose="020B0606020202030204" pitchFamily="34" charset="0"/>
              </a:rPr>
              <a:t>Project </a:t>
            </a:r>
            <a:r>
              <a:rPr lang="en-US" sz="2000" dirty="0" smtClean="0">
                <a:latin typeface="Arial Narrow" panose="020B0606020202030204" pitchFamily="34" charset="0"/>
              </a:rPr>
              <a:t>Review &amp; Scope</a:t>
            </a:r>
          </a:p>
          <a:p>
            <a:r>
              <a:rPr lang="en-US" sz="2000" dirty="0" smtClean="0">
                <a:latin typeface="Arial Narrow" panose="020B0606020202030204" pitchFamily="34" charset="0"/>
              </a:rPr>
              <a:t>Buying and Paying Guide</a:t>
            </a:r>
            <a:endParaRPr lang="en-US" sz="2000" dirty="0">
              <a:latin typeface="Arial Narrow" panose="020B0606020202030204" pitchFamily="34" charset="0"/>
            </a:endParaRPr>
          </a:p>
          <a:p>
            <a:pPr>
              <a:buFont typeface="Wingdings" panose="05000000000000000000" pitchFamily="2" charset="2"/>
              <a:buChar char="§"/>
            </a:pPr>
            <a:r>
              <a:rPr lang="en-US" sz="2000" dirty="0">
                <a:latin typeface="Arial Narrow" panose="020B0606020202030204" pitchFamily="34" charset="0"/>
              </a:rPr>
              <a:t>P2P Status Report</a:t>
            </a:r>
          </a:p>
          <a:p>
            <a:pPr>
              <a:buFont typeface="Wingdings" panose="05000000000000000000" pitchFamily="2" charset="2"/>
              <a:buChar char="§"/>
            </a:pPr>
            <a:r>
              <a:rPr lang="en-US" sz="2000" dirty="0">
                <a:latin typeface="Arial Narrow" panose="020B0606020202030204" pitchFamily="34" charset="0"/>
              </a:rPr>
              <a:t>Workday Upgrade </a:t>
            </a:r>
            <a:r>
              <a:rPr lang="en-US" sz="2000" dirty="0" smtClean="0">
                <a:latin typeface="Arial Narrow" panose="020B0606020202030204" pitchFamily="34" charset="0"/>
              </a:rPr>
              <a:t>Changes</a:t>
            </a:r>
            <a:endParaRPr lang="en-US" sz="2000" dirty="0">
              <a:latin typeface="Arial Narrow" panose="020B0606020202030204" pitchFamily="34" charset="0"/>
            </a:endParaRPr>
          </a:p>
          <a:p>
            <a:pPr>
              <a:buFont typeface="Wingdings" panose="05000000000000000000" pitchFamily="2" charset="2"/>
              <a:buChar char="§"/>
            </a:pPr>
            <a:r>
              <a:rPr lang="en-US" sz="2000" dirty="0" smtClean="0">
                <a:latin typeface="Arial Narrow" panose="020B0606020202030204" pitchFamily="34" charset="0"/>
              </a:rPr>
              <a:t>Project Updates</a:t>
            </a:r>
            <a:endParaRPr lang="en-US" sz="2000" dirty="0">
              <a:latin typeface="Arial Narrow" panose="020B0606020202030204" pitchFamily="34" charset="0"/>
            </a:endParaRPr>
          </a:p>
          <a:p>
            <a:pPr>
              <a:buFont typeface="Wingdings" panose="05000000000000000000" pitchFamily="2" charset="2"/>
              <a:buChar char="§"/>
            </a:pPr>
            <a:r>
              <a:rPr lang="en-US" sz="2000" dirty="0" smtClean="0">
                <a:latin typeface="Arial Narrow" panose="020B0606020202030204" pitchFamily="34" charset="0"/>
              </a:rPr>
              <a:t>Demonstration: Design Changes</a:t>
            </a:r>
          </a:p>
          <a:p>
            <a:pPr>
              <a:buFont typeface="Wingdings" panose="05000000000000000000" pitchFamily="2" charset="2"/>
              <a:buChar char="§"/>
            </a:pPr>
            <a:r>
              <a:rPr lang="en-US" sz="2000" dirty="0" smtClean="0">
                <a:latin typeface="Arial Narrow" panose="020B0606020202030204" pitchFamily="34" charset="0"/>
              </a:rPr>
              <a:t>P2P Transition and Adoption</a:t>
            </a:r>
          </a:p>
          <a:p>
            <a:pPr>
              <a:buFont typeface="Wingdings" panose="05000000000000000000" pitchFamily="2" charset="2"/>
              <a:buChar char="§"/>
            </a:pPr>
            <a:r>
              <a:rPr lang="en-US" sz="2000" dirty="0" smtClean="0">
                <a:latin typeface="Arial Narrow" panose="020B0606020202030204" pitchFamily="34" charset="0"/>
              </a:rPr>
              <a:t>Super User Meetings</a:t>
            </a:r>
          </a:p>
          <a:p>
            <a:pPr>
              <a:buFont typeface="Wingdings" panose="05000000000000000000" pitchFamily="2" charset="2"/>
              <a:buChar char="§"/>
            </a:pPr>
            <a:r>
              <a:rPr lang="en-US" sz="2000" dirty="0" smtClean="0">
                <a:latin typeface="Arial Narrow" panose="020B0606020202030204" pitchFamily="34" charset="0"/>
              </a:rPr>
              <a:t>Resources</a:t>
            </a:r>
            <a:endParaRPr lang="en-US" sz="2000" dirty="0">
              <a:latin typeface="Arial Narrow" panose="020B0606020202030204" pitchFamily="34" charset="0"/>
            </a:endParaRPr>
          </a:p>
          <a:p>
            <a:r>
              <a:rPr lang="en-US" sz="2000" dirty="0">
                <a:latin typeface="Arial Narrow" panose="020B0606020202030204" pitchFamily="34" charset="0"/>
              </a:rPr>
              <a:t>Training</a:t>
            </a:r>
          </a:p>
          <a:p>
            <a:r>
              <a:rPr lang="en-US" sz="2000" dirty="0">
                <a:latin typeface="Arial Narrow" panose="020B0606020202030204" pitchFamily="34" charset="0"/>
              </a:rPr>
              <a:t>Support Organization</a:t>
            </a:r>
          </a:p>
          <a:p>
            <a:r>
              <a:rPr lang="en-US" sz="2000" dirty="0">
                <a:latin typeface="Arial Narrow" panose="020B0606020202030204" pitchFamily="34" charset="0"/>
              </a:rPr>
              <a:t>Next Steps</a:t>
            </a:r>
          </a:p>
          <a:p>
            <a:pPr>
              <a:lnSpc>
                <a:spcPct val="200000"/>
              </a:lnSpc>
            </a:pPr>
            <a:endParaRPr lang="en-US" sz="2800" dirty="0">
              <a:latin typeface="Arial Narrow" panose="020B0606020202030204" pitchFamily="34" charset="0"/>
            </a:endParaRPr>
          </a:p>
        </p:txBody>
      </p:sp>
      <p:cxnSp>
        <p:nvCxnSpPr>
          <p:cNvPr id="5" name="Straight Connector 4"/>
          <p:cNvCxnSpPr/>
          <p:nvPr/>
        </p:nvCxnSpPr>
        <p:spPr>
          <a:xfrm flipV="1">
            <a:off x="622539" y="798616"/>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7162799" y="493816"/>
            <a:ext cx="1524000" cy="1524000"/>
          </a:xfrm>
          <a:prstGeom prst="rect">
            <a:avLst/>
          </a:prstGeom>
        </p:spPr>
      </p:pic>
      <p:sp>
        <p:nvSpPr>
          <p:cNvPr id="7" name="TextBox 6"/>
          <p:cNvSpPr txBox="1"/>
          <p:nvPr/>
        </p:nvSpPr>
        <p:spPr>
          <a:xfrm>
            <a:off x="8719867" y="6395722"/>
            <a:ext cx="269626" cy="276999"/>
          </a:xfrm>
          <a:prstGeom prst="rect">
            <a:avLst/>
          </a:prstGeom>
          <a:noFill/>
        </p:spPr>
        <p:txBody>
          <a:bodyPr wrap="none" rtlCol="0">
            <a:spAutoFit/>
          </a:bodyPr>
          <a:lstStyle/>
          <a:p>
            <a:r>
              <a:rPr lang="en-US" sz="1200" dirty="0">
                <a:solidFill>
                  <a:schemeClr val="bg1"/>
                </a:solidFill>
              </a:rPr>
              <a:t>3</a:t>
            </a:r>
          </a:p>
        </p:txBody>
      </p:sp>
    </p:spTree>
    <p:extLst>
      <p:ext uri="{BB962C8B-B14F-4D97-AF65-F5344CB8AC3E}">
        <p14:creationId xmlns:p14="http://schemas.microsoft.com/office/powerpoint/2010/main" val="731761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74452" y="2438400"/>
            <a:ext cx="8292861" cy="3657600"/>
          </a:xfrm>
        </p:spPr>
        <p:txBody>
          <a:bodyPr>
            <a:noAutofit/>
          </a:bodyPr>
          <a:lstStyle/>
          <a:p>
            <a:pPr marL="0" indent="0">
              <a:spcBef>
                <a:spcPts val="600"/>
              </a:spcBef>
              <a:spcAft>
                <a:spcPts val="0"/>
              </a:spcAft>
              <a:buNone/>
            </a:pPr>
            <a:endParaRPr lang="en-US" sz="500" dirty="0">
              <a:latin typeface="Arial Narrow" panose="020B0606020202030204" pitchFamily="34" charset="0"/>
              <a:cs typeface="Arial" panose="020B0604020202020204" pitchFamily="34" charset="0"/>
            </a:endParaRPr>
          </a:p>
          <a:p>
            <a:pPr>
              <a:spcBef>
                <a:spcPts val="600"/>
              </a:spcBef>
              <a:spcAft>
                <a:spcPts val="0"/>
              </a:spcAft>
            </a:pPr>
            <a:r>
              <a:rPr lang="en-US" sz="2400" dirty="0">
                <a:latin typeface="Arial Narrow" panose="020B0606020202030204" pitchFamily="34" charset="0"/>
                <a:cs typeface="Arial" panose="020B0604020202020204" pitchFamily="34" charset="0"/>
              </a:rPr>
              <a:t>Transition from paper-based to electronic transactions</a:t>
            </a:r>
          </a:p>
          <a:p>
            <a:pPr>
              <a:spcBef>
                <a:spcPts val="600"/>
              </a:spcBef>
              <a:spcAft>
                <a:spcPts val="0"/>
              </a:spcAft>
            </a:pPr>
            <a:r>
              <a:rPr lang="en-US" sz="2400" dirty="0">
                <a:latin typeface="Arial Narrow" panose="020B0606020202030204" pitchFamily="34" charset="0"/>
                <a:cs typeface="Arial" panose="020B0604020202020204" pitchFamily="34" charset="0"/>
              </a:rPr>
              <a:t>Provide full transparency and visibility into all P2P transactions from entry to payment (procure-to-pay!)</a:t>
            </a:r>
          </a:p>
          <a:p>
            <a:pPr>
              <a:spcBef>
                <a:spcPts val="600"/>
              </a:spcBef>
              <a:spcAft>
                <a:spcPts val="0"/>
              </a:spcAft>
            </a:pPr>
            <a:r>
              <a:rPr lang="en-US" sz="2400" dirty="0">
                <a:latin typeface="Arial Narrow" panose="020B0606020202030204" pitchFamily="34" charset="0"/>
                <a:cs typeface="Arial" panose="020B0604020202020204" pitchFamily="34" charset="0"/>
              </a:rPr>
              <a:t>Streamline entry and approval activities to enable better internal controls</a:t>
            </a:r>
          </a:p>
          <a:p>
            <a:pPr>
              <a:spcBef>
                <a:spcPts val="600"/>
              </a:spcBef>
              <a:spcAft>
                <a:spcPts val="0"/>
              </a:spcAft>
            </a:pPr>
            <a:r>
              <a:rPr lang="en-US" sz="2400" dirty="0">
                <a:latin typeface="Arial Narrow" panose="020B0606020202030204" pitchFamily="34" charset="0"/>
                <a:cs typeface="Arial" panose="020B0604020202020204" pitchFamily="34" charset="0"/>
              </a:rPr>
              <a:t>Standardize purchasing activity</a:t>
            </a:r>
          </a:p>
          <a:p>
            <a:pPr>
              <a:spcBef>
                <a:spcPts val="600"/>
              </a:spcBef>
              <a:spcAft>
                <a:spcPts val="0"/>
              </a:spcAft>
            </a:pPr>
            <a:r>
              <a:rPr lang="en-US" sz="2400" dirty="0">
                <a:latin typeface="Arial Narrow" panose="020B0606020202030204" pitchFamily="34" charset="0"/>
                <a:cs typeface="Arial" panose="020B0604020202020204" pitchFamily="34" charset="0"/>
              </a:rPr>
              <a:t>Improve cycle and approval times</a:t>
            </a:r>
          </a:p>
          <a:p>
            <a:pPr>
              <a:spcBef>
                <a:spcPts val="600"/>
              </a:spcBef>
              <a:spcAft>
                <a:spcPts val="0"/>
              </a:spcAft>
            </a:pPr>
            <a:r>
              <a:rPr lang="en-US" sz="2400" dirty="0">
                <a:latin typeface="Arial Narrow" panose="020B0606020202030204" pitchFamily="34" charset="0"/>
                <a:cs typeface="Arial" panose="020B0604020202020204" pitchFamily="34" charset="0"/>
              </a:rPr>
              <a:t>Enable data driven price negotiations and strategic sourcing</a:t>
            </a:r>
          </a:p>
        </p:txBody>
      </p:sp>
      <p:sp>
        <p:nvSpPr>
          <p:cNvPr id="7" name="Title 1">
            <a:extLst>
              <a:ext uri="{FF2B5EF4-FFF2-40B4-BE49-F238E27FC236}">
                <a16:creationId xmlns:a16="http://schemas.microsoft.com/office/drawing/2014/main" id="{C281A16F-83CA-4969-8869-DBC85572D055}"/>
              </a:ext>
            </a:extLst>
          </p:cNvPr>
          <p:cNvSpPr txBox="1">
            <a:spLocks/>
          </p:cNvSpPr>
          <p:nvPr/>
        </p:nvSpPr>
        <p:spPr bwMode="auto">
          <a:xfrm>
            <a:off x="475938" y="381000"/>
            <a:ext cx="8229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Procure to Pay Objectives</a:t>
            </a:r>
          </a:p>
        </p:txBody>
      </p:sp>
      <p:cxnSp>
        <p:nvCxnSpPr>
          <p:cNvPr id="9" name="Straight Connector 8">
            <a:extLst>
              <a:ext uri="{FF2B5EF4-FFF2-40B4-BE49-F238E27FC236}">
                <a16:creationId xmlns:a16="http://schemas.microsoft.com/office/drawing/2014/main" id="{B7721B49-C320-4D13-9DD7-387DF8878553}"/>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904960" y="416404"/>
            <a:ext cx="2619375" cy="1743075"/>
          </a:xfrm>
          <a:prstGeom prst="rect">
            <a:avLst/>
          </a:prstGeom>
        </p:spPr>
      </p:pic>
      <p:sp>
        <p:nvSpPr>
          <p:cNvPr id="10" name="TextBox 9"/>
          <p:cNvSpPr txBox="1"/>
          <p:nvPr/>
        </p:nvSpPr>
        <p:spPr>
          <a:xfrm>
            <a:off x="8771626" y="6400800"/>
            <a:ext cx="269626" cy="276999"/>
          </a:xfrm>
          <a:prstGeom prst="rect">
            <a:avLst/>
          </a:prstGeom>
          <a:noFill/>
        </p:spPr>
        <p:txBody>
          <a:bodyPr wrap="none" rtlCol="0">
            <a:spAutoFit/>
          </a:bodyPr>
          <a:lstStyle/>
          <a:p>
            <a:r>
              <a:rPr lang="en-US" sz="1200" dirty="0">
                <a:solidFill>
                  <a:schemeClr val="bg1"/>
                </a:solidFill>
              </a:rPr>
              <a:t>4</a:t>
            </a:r>
          </a:p>
        </p:txBody>
      </p:sp>
    </p:spTree>
    <p:extLst>
      <p:ext uri="{BB962C8B-B14F-4D97-AF65-F5344CB8AC3E}">
        <p14:creationId xmlns:p14="http://schemas.microsoft.com/office/powerpoint/2010/main" val="3228606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81951175"/>
              </p:ext>
            </p:extLst>
          </p:nvPr>
        </p:nvGraphicFramePr>
        <p:xfrm>
          <a:off x="546339" y="-558801"/>
          <a:ext cx="8216661" cy="4597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425615" y="2784717"/>
            <a:ext cx="8489785" cy="3387484"/>
          </a:xfrm>
        </p:spPr>
        <p:txBody>
          <a:bodyPr>
            <a:noAutofit/>
          </a:bodyPr>
          <a:lstStyle/>
          <a:p>
            <a:r>
              <a:rPr lang="en-US" sz="1800" dirty="0">
                <a:latin typeface="Arial Narrow" panose="020B0606020202030204" pitchFamily="34" charset="0"/>
                <a:cs typeface="Arial" panose="020B0604020202020204" pitchFamily="34" charset="0"/>
              </a:rPr>
              <a:t>June 11, 2018: Early Users - Workday for non-catalogue goods and services</a:t>
            </a:r>
          </a:p>
          <a:p>
            <a:pPr>
              <a:spcBef>
                <a:spcPts val="400"/>
              </a:spcBef>
            </a:pPr>
            <a:endParaRPr lang="en-US" sz="1800" dirty="0" smtClean="0">
              <a:latin typeface="Arial Narrow" panose="020B0606020202030204" pitchFamily="34" charset="0"/>
              <a:cs typeface="Arial" panose="020B0604020202020204" pitchFamily="34" charset="0"/>
            </a:endParaRPr>
          </a:p>
          <a:p>
            <a:pPr>
              <a:spcBef>
                <a:spcPts val="400"/>
              </a:spcBef>
            </a:pPr>
            <a:r>
              <a:rPr lang="en-US" sz="1800" dirty="0" smtClean="0">
                <a:latin typeface="Arial Narrow" panose="020B0606020202030204" pitchFamily="34" charset="0"/>
                <a:cs typeface="Arial" panose="020B0604020202020204" pitchFamily="34" charset="0"/>
              </a:rPr>
              <a:t>November </a:t>
            </a:r>
            <a:r>
              <a:rPr lang="en-US" sz="1800" dirty="0">
                <a:latin typeface="Arial Narrow" panose="020B0606020202030204" pitchFamily="34" charset="0"/>
                <a:cs typeface="Arial" panose="020B0604020202020204" pitchFamily="34" charset="0"/>
              </a:rPr>
              <a:t>19, 2018: Adds Marketplace (Jaggaer) for creating shopping carts for catalogue items and purchase order distribution </a:t>
            </a:r>
            <a:endParaRPr lang="en-US" sz="1800" dirty="0" smtClean="0">
              <a:latin typeface="Arial Narrow" panose="020B0606020202030204" pitchFamily="34" charset="0"/>
              <a:cs typeface="Arial" panose="020B0604020202020204" pitchFamily="34" charset="0"/>
            </a:endParaRPr>
          </a:p>
          <a:p>
            <a:pPr>
              <a:spcBef>
                <a:spcPts val="400"/>
              </a:spcBef>
            </a:pPr>
            <a:endParaRPr lang="en-US" sz="1800" dirty="0" smtClean="0">
              <a:latin typeface="Arial Narrow" panose="020B0606020202030204" pitchFamily="34" charset="0"/>
              <a:cs typeface="Arial" panose="020B0604020202020204" pitchFamily="34" charset="0"/>
            </a:endParaRPr>
          </a:p>
          <a:p>
            <a:pPr>
              <a:spcBef>
                <a:spcPts val="400"/>
              </a:spcBef>
            </a:pPr>
            <a:r>
              <a:rPr lang="en-US" sz="1800" dirty="0" smtClean="0">
                <a:latin typeface="Arial Narrow" panose="020B0606020202030204" pitchFamily="34" charset="0"/>
                <a:cs typeface="Arial" panose="020B0604020202020204" pitchFamily="34" charset="0"/>
              </a:rPr>
              <a:t>February – April 2019</a:t>
            </a:r>
            <a:r>
              <a:rPr lang="en-US" sz="1800" dirty="0">
                <a:latin typeface="Arial Narrow" panose="020B0606020202030204" pitchFamily="34" charset="0"/>
                <a:cs typeface="Arial" panose="020B0604020202020204" pitchFamily="34" charset="0"/>
              </a:rPr>
              <a:t>: Pilot 1 </a:t>
            </a:r>
            <a:r>
              <a:rPr lang="en-US" sz="1800" dirty="0" smtClean="0">
                <a:latin typeface="Arial Narrow" panose="020B0606020202030204" pitchFamily="34" charset="0"/>
                <a:cs typeface="Arial" panose="020B0604020202020204" pitchFamily="34" charset="0"/>
              </a:rPr>
              <a:t>&amp;2 – </a:t>
            </a:r>
            <a:r>
              <a:rPr lang="en-US" sz="1800" dirty="0">
                <a:latin typeface="Arial Narrow" panose="020B0606020202030204" pitchFamily="34" charset="0"/>
                <a:cs typeface="Arial" panose="020B0604020202020204" pitchFamily="34" charset="0"/>
              </a:rPr>
              <a:t>Add additional departments/users, refine P2P design</a:t>
            </a:r>
          </a:p>
          <a:p>
            <a:endParaRPr lang="en-US" sz="1800" dirty="0" smtClean="0">
              <a:latin typeface="Arial Narrow" panose="020B0606020202030204" pitchFamily="34" charset="0"/>
              <a:cs typeface="Arial" panose="020B0604020202020204" pitchFamily="34" charset="0"/>
            </a:endParaRPr>
          </a:p>
          <a:p>
            <a:r>
              <a:rPr lang="en-US" sz="1800" dirty="0" smtClean="0">
                <a:latin typeface="Arial Narrow" panose="020B0606020202030204" pitchFamily="34" charset="0"/>
                <a:cs typeface="Arial" panose="020B0604020202020204" pitchFamily="34" charset="0"/>
              </a:rPr>
              <a:t>July 2019 – February 2020: Phased </a:t>
            </a:r>
            <a:r>
              <a:rPr lang="en-US" sz="1800" dirty="0">
                <a:latin typeface="Arial Narrow" panose="020B0606020202030204" pitchFamily="34" charset="0"/>
                <a:cs typeface="Arial" panose="020B0604020202020204" pitchFamily="34" charset="0"/>
              </a:rPr>
              <a:t>roll out to remaining departments and </a:t>
            </a:r>
            <a:r>
              <a:rPr lang="en-US" sz="1800" dirty="0" smtClean="0">
                <a:latin typeface="Arial Narrow" panose="020B0606020202030204" pitchFamily="34" charset="0"/>
                <a:cs typeface="Arial" panose="020B0604020202020204" pitchFamily="34" charset="0"/>
              </a:rPr>
              <a:t>users</a:t>
            </a:r>
          </a:p>
          <a:p>
            <a:endParaRPr lang="en-US" sz="1800" dirty="0" smtClean="0">
              <a:latin typeface="Arial Narrow" panose="020B0606020202030204" pitchFamily="34" charset="0"/>
              <a:cs typeface="Arial" panose="020B0604020202020204" pitchFamily="34" charset="0"/>
            </a:endParaRPr>
          </a:p>
          <a:p>
            <a:r>
              <a:rPr lang="en-US" sz="1800" dirty="0" smtClean="0">
                <a:latin typeface="Arial Narrow" panose="020B0606020202030204" pitchFamily="34" charset="0"/>
                <a:cs typeface="Arial" panose="020B0604020202020204" pitchFamily="34" charset="0"/>
              </a:rPr>
              <a:t>March 2020 – June 2020 Stabilization and Adoption</a:t>
            </a:r>
            <a:endParaRPr lang="en-US" sz="1800" dirty="0">
              <a:latin typeface="Arial Narrow" panose="020B0606020202030204" pitchFamily="34" charset="0"/>
              <a:cs typeface="Arial" panose="020B0604020202020204" pitchFamily="34" charset="0"/>
            </a:endParaRPr>
          </a:p>
        </p:txBody>
      </p:sp>
      <p:sp>
        <p:nvSpPr>
          <p:cNvPr id="9" name="TextBox 8"/>
          <p:cNvSpPr txBox="1"/>
          <p:nvPr/>
        </p:nvSpPr>
        <p:spPr>
          <a:xfrm>
            <a:off x="466512" y="2174846"/>
            <a:ext cx="7810471" cy="338554"/>
          </a:xfrm>
          <a:prstGeom prst="rect">
            <a:avLst/>
          </a:prstGeom>
          <a:noFill/>
        </p:spPr>
        <p:txBody>
          <a:bodyPr wrap="none" rtlCol="0">
            <a:spAutoFit/>
          </a:bodyPr>
          <a:lstStyle/>
          <a:p>
            <a:pPr>
              <a:tabLst>
                <a:tab pos="2233613" algn="l"/>
                <a:tab pos="4119563" algn="l"/>
                <a:tab pos="5891213" algn="l"/>
              </a:tabLst>
            </a:pPr>
            <a:r>
              <a:rPr lang="en-US" sz="1600" dirty="0"/>
              <a:t>Nov 2017 - May 2018	June - Dec 2018	Feb - June 2019	July – March 2020</a:t>
            </a:r>
          </a:p>
        </p:txBody>
      </p:sp>
      <p:sp>
        <p:nvSpPr>
          <p:cNvPr id="10" name="Title 1">
            <a:extLst>
              <a:ext uri="{FF2B5EF4-FFF2-40B4-BE49-F238E27FC236}">
                <a16:creationId xmlns:a16="http://schemas.microsoft.com/office/drawing/2014/main" id="{EE8EBB80-72B5-468D-9B85-9D3E7D0F1C1C}"/>
              </a:ext>
            </a:extLst>
          </p:cNvPr>
          <p:cNvSpPr txBox="1">
            <a:spLocks/>
          </p:cNvSpPr>
          <p:nvPr/>
        </p:nvSpPr>
        <p:spPr bwMode="auto">
          <a:xfrm>
            <a:off x="475938" y="381000"/>
            <a:ext cx="8229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P2P Project Phases</a:t>
            </a:r>
          </a:p>
        </p:txBody>
      </p:sp>
      <p:cxnSp>
        <p:nvCxnSpPr>
          <p:cNvPr id="11" name="Straight Connector 10">
            <a:extLst>
              <a:ext uri="{FF2B5EF4-FFF2-40B4-BE49-F238E27FC236}">
                <a16:creationId xmlns:a16="http://schemas.microsoft.com/office/drawing/2014/main" id="{67919815-7523-42EE-BACB-7178139DC1CA}"/>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63000" y="6400800"/>
            <a:ext cx="269626" cy="276999"/>
          </a:xfrm>
          <a:prstGeom prst="rect">
            <a:avLst/>
          </a:prstGeom>
          <a:noFill/>
        </p:spPr>
        <p:txBody>
          <a:bodyPr wrap="none" rtlCol="0">
            <a:spAutoFit/>
          </a:bodyPr>
          <a:lstStyle/>
          <a:p>
            <a:r>
              <a:rPr lang="en-US" sz="1200" dirty="0">
                <a:solidFill>
                  <a:schemeClr val="bg1"/>
                </a:solidFill>
              </a:rPr>
              <a:t>5</a:t>
            </a:r>
          </a:p>
        </p:txBody>
      </p:sp>
    </p:spTree>
    <p:extLst>
      <p:ext uri="{BB962C8B-B14F-4D97-AF65-F5344CB8AC3E}">
        <p14:creationId xmlns:p14="http://schemas.microsoft.com/office/powerpoint/2010/main" val="54718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47700"/>
            <a:ext cx="7772400" cy="685800"/>
          </a:xfrm>
        </p:spPr>
        <p:txBody>
          <a:bodyPr/>
          <a:lstStyle/>
          <a:p>
            <a:pPr algn="l"/>
            <a:r>
              <a:rPr lang="en-US" dirty="0">
                <a:latin typeface="Arial Narrow" panose="020B0606020202030204" pitchFamily="34" charset="0"/>
              </a:rPr>
              <a:t>P2P Scope</a:t>
            </a:r>
            <a:br>
              <a:rPr lang="en-US" dirty="0">
                <a:latin typeface="Arial Narrow" panose="020B0606020202030204" pitchFamily="34" charset="0"/>
              </a:rPr>
            </a:br>
            <a:endParaRPr lang="en-US" dirty="0"/>
          </a:p>
        </p:txBody>
      </p:sp>
      <p:sp>
        <p:nvSpPr>
          <p:cNvPr id="3" name="Content Placeholder 2"/>
          <p:cNvSpPr>
            <a:spLocks noGrp="1"/>
          </p:cNvSpPr>
          <p:nvPr>
            <p:ph sz="half" idx="1"/>
          </p:nvPr>
        </p:nvSpPr>
        <p:spPr>
          <a:xfrm>
            <a:off x="627021" y="1804462"/>
            <a:ext cx="3810000" cy="4291537"/>
          </a:xfrm>
        </p:spPr>
        <p:txBody>
          <a:bodyPr/>
          <a:lstStyle/>
          <a:p>
            <a:r>
              <a:rPr lang="en-US" sz="1800" dirty="0" smtClean="0">
                <a:latin typeface="Arial Narrow" panose="020B0606020202030204" pitchFamily="34" charset="0"/>
              </a:rPr>
              <a:t>Blue Requisitions</a:t>
            </a:r>
          </a:p>
          <a:p>
            <a:endParaRPr lang="en-US" sz="1800" dirty="0" smtClean="0">
              <a:latin typeface="Arial Narrow" panose="020B0606020202030204" pitchFamily="34" charset="0"/>
            </a:endParaRPr>
          </a:p>
          <a:p>
            <a:r>
              <a:rPr lang="en-US" sz="1800" dirty="0" smtClean="0">
                <a:latin typeface="Arial Narrow" panose="020B0606020202030204" pitchFamily="34" charset="0"/>
              </a:rPr>
              <a:t>Ordering (currently in PMM): Administrative/Non-catalog </a:t>
            </a:r>
            <a:r>
              <a:rPr lang="en-US" sz="1800" dirty="0" smtClean="0">
                <a:latin typeface="Arial Narrow" panose="020B0606020202030204" pitchFamily="34" charset="0"/>
              </a:rPr>
              <a:t>requisitioning</a:t>
            </a:r>
          </a:p>
          <a:p>
            <a:endParaRPr lang="en-US" sz="1800" dirty="0" smtClean="0">
              <a:latin typeface="Arial Narrow" panose="020B0606020202030204" pitchFamily="34" charset="0"/>
            </a:endParaRPr>
          </a:p>
          <a:p>
            <a:r>
              <a:rPr lang="en-US" sz="1800" dirty="0" smtClean="0">
                <a:latin typeface="Arial Narrow" panose="020B0606020202030204" pitchFamily="34" charset="0"/>
              </a:rPr>
              <a:t>Catalog and Non-catalog items</a:t>
            </a:r>
          </a:p>
          <a:p>
            <a:endParaRPr lang="en-US" sz="1800" dirty="0" smtClean="0">
              <a:latin typeface="Arial Narrow" panose="020B0606020202030204" pitchFamily="34" charset="0"/>
            </a:endParaRPr>
          </a:p>
          <a:p>
            <a:r>
              <a:rPr lang="en-US" sz="1800" dirty="0" smtClean="0">
                <a:latin typeface="Arial Narrow" panose="020B0606020202030204" pitchFamily="34" charset="0"/>
              </a:rPr>
              <a:t>Goods and Services</a:t>
            </a:r>
          </a:p>
          <a:p>
            <a:endParaRPr lang="en-US" sz="1800" dirty="0" smtClean="0">
              <a:latin typeface="Arial Narrow" panose="020B0606020202030204" pitchFamily="34" charset="0"/>
            </a:endParaRPr>
          </a:p>
          <a:p>
            <a:r>
              <a:rPr lang="en-US" sz="1800" dirty="0" smtClean="0">
                <a:latin typeface="Arial Narrow" panose="020B0606020202030204" pitchFamily="34" charset="0"/>
              </a:rPr>
              <a:t>University Divisions 10 through 92</a:t>
            </a:r>
          </a:p>
          <a:p>
            <a:endParaRPr lang="en-US" sz="1800" dirty="0" smtClean="0">
              <a:latin typeface="Arial Narrow" panose="020B0606020202030204" pitchFamily="34" charset="0"/>
            </a:endParaRPr>
          </a:p>
          <a:p>
            <a:r>
              <a:rPr lang="en-US" sz="1800" dirty="0" smtClean="0">
                <a:latin typeface="Arial Narrow" panose="020B0606020202030204" pitchFamily="34" charset="0"/>
              </a:rPr>
              <a:t>Supplier Online Ordering (SOLO)</a:t>
            </a:r>
            <a:endParaRPr lang="en-US" sz="1800" dirty="0">
              <a:latin typeface="Arial Narrow" panose="020B0606020202030204" pitchFamily="34" charset="0"/>
            </a:endParaRPr>
          </a:p>
        </p:txBody>
      </p:sp>
      <p:sp>
        <p:nvSpPr>
          <p:cNvPr id="4" name="Content Placeholder 3"/>
          <p:cNvSpPr>
            <a:spLocks noGrp="1"/>
          </p:cNvSpPr>
          <p:nvPr>
            <p:ph sz="half" idx="2"/>
          </p:nvPr>
        </p:nvSpPr>
        <p:spPr>
          <a:xfrm>
            <a:off x="4711460" y="1981200"/>
            <a:ext cx="4051540" cy="4114800"/>
          </a:xfrm>
        </p:spPr>
        <p:txBody>
          <a:bodyPr/>
          <a:lstStyle/>
          <a:p>
            <a:r>
              <a:rPr lang="en-US" sz="1800" dirty="0" smtClean="0">
                <a:latin typeface="Arial Narrow" panose="020B0606020202030204" pitchFamily="34" charset="0"/>
              </a:rPr>
              <a:t>Highland Hospital and Affiliates</a:t>
            </a:r>
          </a:p>
          <a:p>
            <a:endParaRPr lang="en-US" sz="1800" dirty="0" smtClean="0">
              <a:latin typeface="Arial Narrow" panose="020B0606020202030204" pitchFamily="34" charset="0"/>
            </a:endParaRPr>
          </a:p>
          <a:p>
            <a:r>
              <a:rPr lang="en-US" sz="1800" dirty="0" smtClean="0">
                <a:latin typeface="Arial Narrow" panose="020B0606020202030204" pitchFamily="34" charset="0"/>
              </a:rPr>
              <a:t>PMM Inventory Locations, Par Forms, Custom </a:t>
            </a:r>
            <a:r>
              <a:rPr lang="en-US" sz="1800" dirty="0" smtClean="0">
                <a:latin typeface="Arial Narrow" panose="020B0606020202030204" pitchFamily="34" charset="0"/>
              </a:rPr>
              <a:t>Requisitions, item file </a:t>
            </a:r>
            <a:r>
              <a:rPr lang="en-US" sz="1800" dirty="0" smtClean="0">
                <a:latin typeface="Arial Narrow" panose="020B0606020202030204" pitchFamily="34" charset="0"/>
              </a:rPr>
              <a:t>requisitions</a:t>
            </a:r>
          </a:p>
          <a:p>
            <a:endParaRPr lang="en-US" sz="1800" dirty="0" smtClean="0">
              <a:latin typeface="Arial Narrow" panose="020B0606020202030204" pitchFamily="34" charset="0"/>
            </a:endParaRPr>
          </a:p>
          <a:p>
            <a:r>
              <a:rPr lang="en-US" sz="1800" dirty="0" smtClean="0">
                <a:latin typeface="Arial Narrow" panose="020B0606020202030204" pitchFamily="34" charset="0"/>
              </a:rPr>
              <a:t>Internal Transfers (i.e. UR Tech Store, internal catering, Barnes and Noble, Biological Supply Center)</a:t>
            </a:r>
          </a:p>
          <a:p>
            <a:endParaRPr lang="en-US" sz="1800" dirty="0">
              <a:latin typeface="Arial Narrow" panose="020B0606020202030204" pitchFamily="34" charset="0"/>
            </a:endParaRPr>
          </a:p>
          <a:p>
            <a:r>
              <a:rPr lang="en-US" sz="1800" dirty="0" smtClean="0">
                <a:latin typeface="Arial Narrow" panose="020B0606020202030204" pitchFamily="34" charset="0"/>
              </a:rPr>
              <a:t>Patient Care Supplies</a:t>
            </a:r>
            <a:endParaRPr lang="en-US" sz="1800" dirty="0">
              <a:latin typeface="Arial Narrow" panose="020B0606020202030204" pitchFamily="34" charset="0"/>
            </a:endParaRPr>
          </a:p>
        </p:txBody>
      </p:sp>
      <p:cxnSp>
        <p:nvCxnSpPr>
          <p:cNvPr id="5" name="Straight Connector 4">
            <a:extLst>
              <a:ext uri="{FF2B5EF4-FFF2-40B4-BE49-F238E27FC236}">
                <a16:creationId xmlns:a16="http://schemas.microsoft.com/office/drawing/2014/main" id="{67919815-7523-42EE-BACB-7178139DC1CA}"/>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2539" y="1205567"/>
            <a:ext cx="3200400" cy="400110"/>
          </a:xfrm>
          <a:prstGeom prst="rect">
            <a:avLst/>
          </a:prstGeom>
          <a:noFill/>
        </p:spPr>
        <p:txBody>
          <a:bodyPr wrap="square" rtlCol="0">
            <a:spAutoFit/>
          </a:bodyPr>
          <a:lstStyle/>
          <a:p>
            <a:r>
              <a:rPr lang="en-US" sz="2000" b="1" dirty="0" smtClean="0">
                <a:latin typeface="Arial Narrow" panose="020B0606020202030204" pitchFamily="34" charset="0"/>
              </a:rPr>
              <a:t>Included in This Project</a:t>
            </a:r>
            <a:endParaRPr lang="en-US" sz="2000" b="1" dirty="0">
              <a:latin typeface="Arial Narrow" panose="020B0606020202030204" pitchFamily="34" charset="0"/>
            </a:endParaRPr>
          </a:p>
        </p:txBody>
      </p:sp>
      <p:sp>
        <p:nvSpPr>
          <p:cNvPr id="8" name="TextBox 7"/>
          <p:cNvSpPr txBox="1"/>
          <p:nvPr/>
        </p:nvSpPr>
        <p:spPr>
          <a:xfrm>
            <a:off x="5016260" y="1228950"/>
            <a:ext cx="3505200" cy="400110"/>
          </a:xfrm>
          <a:prstGeom prst="rect">
            <a:avLst/>
          </a:prstGeom>
          <a:noFill/>
        </p:spPr>
        <p:txBody>
          <a:bodyPr wrap="square" rtlCol="0">
            <a:spAutoFit/>
          </a:bodyPr>
          <a:lstStyle/>
          <a:p>
            <a:r>
              <a:rPr lang="en-US" sz="2000" b="1" dirty="0" smtClean="0">
                <a:latin typeface="Arial Narrow" panose="020B0606020202030204" pitchFamily="34" charset="0"/>
              </a:rPr>
              <a:t>Excluded from This Project</a:t>
            </a:r>
            <a:endParaRPr lang="en-US" sz="2000" b="1" dirty="0">
              <a:latin typeface="Arial Narrow" panose="020B0606020202030204" pitchFamily="34" charset="0"/>
            </a:endParaRPr>
          </a:p>
        </p:txBody>
      </p:sp>
      <p:cxnSp>
        <p:nvCxnSpPr>
          <p:cNvPr id="9" name="Straight Connector 8">
            <a:extLst>
              <a:ext uri="{FF2B5EF4-FFF2-40B4-BE49-F238E27FC236}">
                <a16:creationId xmlns:a16="http://schemas.microsoft.com/office/drawing/2014/main" id="{67919815-7523-42EE-BACB-7178139DC1CA}"/>
              </a:ext>
            </a:extLst>
          </p:cNvPr>
          <p:cNvCxnSpPr/>
          <p:nvPr/>
        </p:nvCxnSpPr>
        <p:spPr>
          <a:xfrm>
            <a:off x="685800" y="1699685"/>
            <a:ext cx="2362200" cy="3590"/>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919815-7523-42EE-BACB-7178139DC1CA}"/>
              </a:ext>
            </a:extLst>
          </p:cNvPr>
          <p:cNvCxnSpPr/>
          <p:nvPr/>
        </p:nvCxnSpPr>
        <p:spPr>
          <a:xfrm>
            <a:off x="5105400" y="1799745"/>
            <a:ext cx="2895600" cy="3590"/>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763000" y="6400800"/>
            <a:ext cx="269626" cy="276999"/>
          </a:xfrm>
          <a:prstGeom prst="rect">
            <a:avLst/>
          </a:prstGeom>
          <a:noFill/>
        </p:spPr>
        <p:txBody>
          <a:bodyPr wrap="none" rtlCol="0">
            <a:spAutoFit/>
          </a:bodyPr>
          <a:lstStyle/>
          <a:p>
            <a:r>
              <a:rPr lang="en-US" sz="1200" dirty="0" smtClean="0">
                <a:solidFill>
                  <a:schemeClr val="bg1"/>
                </a:solidFill>
              </a:rPr>
              <a:t>6</a:t>
            </a:r>
            <a:endParaRPr lang="en-US" sz="1200" dirty="0">
              <a:solidFill>
                <a:schemeClr val="bg1"/>
              </a:solidFill>
            </a:endParaRPr>
          </a:p>
        </p:txBody>
      </p:sp>
    </p:spTree>
    <p:extLst>
      <p:ext uri="{BB962C8B-B14F-4D97-AF65-F5344CB8AC3E}">
        <p14:creationId xmlns:p14="http://schemas.microsoft.com/office/powerpoint/2010/main" val="276954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8EBB80-72B5-468D-9B85-9D3E7D0F1C1C}"/>
              </a:ext>
            </a:extLst>
          </p:cNvPr>
          <p:cNvSpPr txBox="1">
            <a:spLocks/>
          </p:cNvSpPr>
          <p:nvPr/>
        </p:nvSpPr>
        <p:spPr bwMode="auto">
          <a:xfrm>
            <a:off x="533400" y="116490"/>
            <a:ext cx="8229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P2P </a:t>
            </a:r>
            <a:r>
              <a:rPr lang="en-US" sz="3600" kern="0" dirty="0" smtClean="0">
                <a:latin typeface="Arial Narrow" panose="020B0606020202030204" pitchFamily="34" charset="0"/>
              </a:rPr>
              <a:t>Buying and Paying Guide</a:t>
            </a:r>
            <a:endParaRPr lang="en-US" sz="3600" kern="0" dirty="0">
              <a:latin typeface="Arial Narrow" panose="020B0606020202030204" pitchFamily="34" charset="0"/>
            </a:endParaRPr>
          </a:p>
        </p:txBody>
      </p:sp>
      <p:cxnSp>
        <p:nvCxnSpPr>
          <p:cNvPr id="11" name="Straight Connector 10">
            <a:extLst>
              <a:ext uri="{FF2B5EF4-FFF2-40B4-BE49-F238E27FC236}">
                <a16:creationId xmlns:a16="http://schemas.microsoft.com/office/drawing/2014/main" id="{67919815-7523-42EE-BACB-7178139DC1CA}"/>
              </a:ext>
            </a:extLst>
          </p:cNvPr>
          <p:cNvCxnSpPr/>
          <p:nvPr/>
        </p:nvCxnSpPr>
        <p:spPr>
          <a:xfrm flipV="1">
            <a:off x="599180" y="816713"/>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63000" y="6400800"/>
            <a:ext cx="269626" cy="276999"/>
          </a:xfrm>
          <a:prstGeom prst="rect">
            <a:avLst/>
          </a:prstGeom>
          <a:noFill/>
        </p:spPr>
        <p:txBody>
          <a:bodyPr wrap="none" rtlCol="0">
            <a:spAutoFit/>
          </a:bodyPr>
          <a:lstStyle/>
          <a:p>
            <a:r>
              <a:rPr lang="en-US" sz="1200" dirty="0" smtClean="0">
                <a:solidFill>
                  <a:schemeClr val="bg1"/>
                </a:solidFill>
              </a:rPr>
              <a:t>7</a:t>
            </a:r>
            <a:endParaRPr lang="en-US" sz="1200" dirty="0">
              <a:solidFill>
                <a:schemeClr val="bg1"/>
              </a:solidFill>
            </a:endParaRPr>
          </a:p>
        </p:txBody>
      </p:sp>
      <p:sp>
        <p:nvSpPr>
          <p:cNvPr id="3" name="TextBox 2"/>
          <p:cNvSpPr txBox="1"/>
          <p:nvPr/>
        </p:nvSpPr>
        <p:spPr>
          <a:xfrm>
            <a:off x="599180" y="990600"/>
            <a:ext cx="8087620" cy="4955203"/>
          </a:xfrm>
          <a:prstGeom prst="rect">
            <a:avLst/>
          </a:prstGeom>
          <a:noFill/>
        </p:spPr>
        <p:txBody>
          <a:bodyPr wrap="square" rtlCol="0">
            <a:spAutoFit/>
          </a:bodyPr>
          <a:lstStyle/>
          <a:p>
            <a:r>
              <a:rPr lang="en-US" sz="1600" b="1" dirty="0" smtClean="0">
                <a:latin typeface="Arial Narrow" panose="020B0606020202030204" pitchFamily="34" charset="0"/>
              </a:rPr>
              <a:t>The Buying and Paying Guide will assist with……</a:t>
            </a:r>
          </a:p>
          <a:p>
            <a:endParaRPr lang="en-US" sz="1600" b="1" dirty="0">
              <a:latin typeface="Arial Narrow" panose="020B0606020202030204" pitchFamily="34" charset="0"/>
            </a:endParaRPr>
          </a:p>
          <a:p>
            <a:pPr marL="285750" indent="-285750">
              <a:buFont typeface="Wingdings" panose="05000000000000000000" pitchFamily="2" charset="2"/>
              <a:buChar char="q"/>
            </a:pPr>
            <a:r>
              <a:rPr lang="en-US" sz="1600" b="1" dirty="0" smtClean="0">
                <a:latin typeface="Arial Narrow" panose="020B0606020202030204" pitchFamily="34" charset="0"/>
              </a:rPr>
              <a:t>Determining the Preferred </a:t>
            </a:r>
            <a:r>
              <a:rPr lang="en-US" sz="1600" b="1" dirty="0">
                <a:latin typeface="Arial Narrow" panose="020B0606020202030204" pitchFamily="34" charset="0"/>
              </a:rPr>
              <a:t>P</a:t>
            </a:r>
            <a:r>
              <a:rPr lang="en-US" sz="1600" b="1" dirty="0" smtClean="0">
                <a:latin typeface="Arial Narrow" panose="020B0606020202030204" pitchFamily="34" charset="0"/>
              </a:rPr>
              <a:t>rocurement </a:t>
            </a:r>
            <a:r>
              <a:rPr lang="en-US" sz="1600" b="1" dirty="0">
                <a:latin typeface="Arial Narrow" panose="020B0606020202030204" pitchFamily="34" charset="0"/>
              </a:rPr>
              <a:t>M</a:t>
            </a:r>
            <a:r>
              <a:rPr lang="en-US" sz="1600" b="1" dirty="0" smtClean="0">
                <a:latin typeface="Arial Narrow" panose="020B0606020202030204" pitchFamily="34" charset="0"/>
              </a:rPr>
              <a:t>ethod</a:t>
            </a:r>
          </a:p>
          <a:p>
            <a:endParaRPr lang="en-US" sz="1600" b="1" dirty="0">
              <a:latin typeface="Arial Narrow" panose="020B0606020202030204" pitchFamily="34" charset="0"/>
            </a:endParaRPr>
          </a:p>
          <a:p>
            <a:pPr marL="742950" lvl="1" indent="-285750">
              <a:buFont typeface="Arial" panose="020B0604020202020204" pitchFamily="34" charset="0"/>
              <a:buChar char="•"/>
            </a:pPr>
            <a:r>
              <a:rPr lang="en-US" sz="1600" dirty="0" smtClean="0">
                <a:latin typeface="Arial Narrow" panose="020B0606020202030204" pitchFamily="34" charset="0"/>
              </a:rPr>
              <a:t>UR Procurement Non-Catalog (Workday) Requisition </a:t>
            </a:r>
            <a:r>
              <a:rPr lang="en-US" sz="1200" dirty="0">
                <a:latin typeface="Arial Narrow" panose="020B0606020202030204" pitchFamily="34" charset="0"/>
              </a:rPr>
              <a:t>(Formerly 312 Requisition)</a:t>
            </a:r>
            <a:endParaRPr lang="en-US" sz="1200" dirty="0" smtClean="0">
              <a:latin typeface="Arial Narrow" panose="020B0606020202030204" pitchFamily="34" charset="0"/>
            </a:endParaRPr>
          </a:p>
          <a:p>
            <a:pPr marL="742950" lvl="1" indent="-285750">
              <a:buFont typeface="Arial" panose="020B0604020202020204" pitchFamily="34" charset="0"/>
              <a:buChar char="•"/>
            </a:pPr>
            <a:r>
              <a:rPr lang="en-US" sz="1600" dirty="0" smtClean="0">
                <a:latin typeface="Arial Narrow" panose="020B0606020202030204" pitchFamily="34" charset="0"/>
              </a:rPr>
              <a:t>UR Procurement Marketplace Catalog (Workday/Jaggaer) Requisition </a:t>
            </a:r>
            <a:r>
              <a:rPr lang="en-US" sz="1200" dirty="0">
                <a:latin typeface="Arial Narrow" panose="020B0606020202030204" pitchFamily="34" charset="0"/>
              </a:rPr>
              <a:t>(</a:t>
            </a:r>
            <a:r>
              <a:rPr lang="en-US" sz="1000" dirty="0">
                <a:latin typeface="Arial Narrow" panose="020B0606020202030204" pitchFamily="34" charset="0"/>
              </a:rPr>
              <a:t>Formerly 312 </a:t>
            </a:r>
            <a:r>
              <a:rPr lang="en-US" sz="1000" dirty="0" smtClean="0">
                <a:latin typeface="Arial Narrow" panose="020B0606020202030204" pitchFamily="34" charset="0"/>
              </a:rPr>
              <a:t>Requisition or SOLO Order)</a:t>
            </a:r>
            <a:endParaRPr lang="en-US" sz="1000" dirty="0">
              <a:latin typeface="Arial Narrow" panose="020B0606020202030204" pitchFamily="34" charset="0"/>
            </a:endParaRPr>
          </a:p>
          <a:p>
            <a:pPr marL="742950" lvl="1" indent="-285750">
              <a:buFont typeface="Arial" panose="020B0604020202020204" pitchFamily="34" charset="0"/>
              <a:buChar char="•"/>
            </a:pPr>
            <a:r>
              <a:rPr lang="en-US" sz="1600" dirty="0" smtClean="0">
                <a:latin typeface="Arial Narrow" panose="020B0606020202030204" pitchFamily="34" charset="0"/>
              </a:rPr>
              <a:t>Pcard</a:t>
            </a:r>
            <a:endParaRPr lang="en-US" sz="1600" dirty="0" smtClean="0">
              <a:latin typeface="Arial Narrow" panose="020B0606020202030204" pitchFamily="34" charset="0"/>
            </a:endParaRPr>
          </a:p>
          <a:p>
            <a:pPr marL="742950" lvl="1" indent="-285750">
              <a:buFont typeface="Arial" panose="020B0604020202020204" pitchFamily="34" charset="0"/>
              <a:buChar char="•"/>
            </a:pPr>
            <a:r>
              <a:rPr lang="en-US" sz="1600" dirty="0" smtClean="0">
                <a:latin typeface="Arial Narrow" panose="020B0606020202030204" pitchFamily="34" charset="0"/>
              </a:rPr>
              <a:t>Payroll</a:t>
            </a:r>
          </a:p>
          <a:p>
            <a:pPr marL="742950" lvl="1" indent="-285750">
              <a:buFont typeface="Arial" panose="020B0604020202020204" pitchFamily="34" charset="0"/>
              <a:buChar char="•"/>
            </a:pPr>
            <a:r>
              <a:rPr lang="en-US" sz="1600" dirty="0" smtClean="0">
                <a:latin typeface="Arial Narrow" panose="020B0606020202030204" pitchFamily="34" charset="0"/>
              </a:rPr>
              <a:t>Supplier Invoice Request (SIR) – Formerly F4 Payment</a:t>
            </a:r>
          </a:p>
          <a:p>
            <a:pPr marL="742950" lvl="1" indent="-285750">
              <a:buFont typeface="Arial" panose="020B0604020202020204" pitchFamily="34" charset="0"/>
              <a:buChar char="•"/>
            </a:pPr>
            <a:r>
              <a:rPr lang="en-US" sz="1600" dirty="0" smtClean="0">
                <a:latin typeface="Arial Narrow" panose="020B0606020202030204" pitchFamily="34" charset="0"/>
              </a:rPr>
              <a:t>Travel</a:t>
            </a:r>
          </a:p>
          <a:p>
            <a:pPr marL="742950" lvl="1" indent="-285750">
              <a:buFont typeface="Arial" panose="020B0604020202020204" pitchFamily="34" charset="0"/>
              <a:buChar char="•"/>
            </a:pPr>
            <a:endParaRPr lang="en-US" sz="1600" dirty="0" smtClean="0">
              <a:latin typeface="Arial Narrow" panose="020B0606020202030204" pitchFamily="34" charset="0"/>
            </a:endParaRPr>
          </a:p>
          <a:p>
            <a:pPr marL="285750" indent="-285750">
              <a:buFont typeface="Wingdings" panose="05000000000000000000" pitchFamily="2" charset="2"/>
              <a:buChar char="q"/>
            </a:pPr>
            <a:r>
              <a:rPr lang="en-US" sz="1600" b="1" dirty="0" smtClean="0">
                <a:latin typeface="Arial Narrow" panose="020B0606020202030204" pitchFamily="34" charset="0"/>
              </a:rPr>
              <a:t>Identifying Marketplace Supplier Catalogs</a:t>
            </a:r>
          </a:p>
          <a:p>
            <a:pPr marL="285750" indent="-285750">
              <a:buFont typeface="Wingdings" panose="05000000000000000000" pitchFamily="2" charset="2"/>
              <a:buChar char="q"/>
            </a:pPr>
            <a:endParaRPr lang="en-US" sz="1600" b="1" dirty="0">
              <a:latin typeface="Arial Narrow" panose="020B0606020202030204" pitchFamily="34" charset="0"/>
            </a:endParaRPr>
          </a:p>
          <a:p>
            <a:pPr marL="285750" indent="-285750">
              <a:buFont typeface="Wingdings" panose="05000000000000000000" pitchFamily="2" charset="2"/>
              <a:buChar char="q"/>
            </a:pPr>
            <a:r>
              <a:rPr lang="en-US" sz="1600" b="1" dirty="0" smtClean="0">
                <a:latin typeface="Arial Narrow" panose="020B0606020202030204" pitchFamily="34" charset="0"/>
              </a:rPr>
              <a:t>Identifying Suppliers Not Acceptable on a SIR</a:t>
            </a:r>
          </a:p>
          <a:p>
            <a:pPr marL="285750" indent="-285750">
              <a:buFont typeface="Wingdings" panose="05000000000000000000" pitchFamily="2" charset="2"/>
              <a:buChar char="q"/>
            </a:pPr>
            <a:endParaRPr lang="en-US" sz="1600" b="1" dirty="0">
              <a:latin typeface="Arial Narrow" panose="020B0606020202030204" pitchFamily="34" charset="0"/>
            </a:endParaRPr>
          </a:p>
          <a:p>
            <a:pPr marL="285750" indent="-285750">
              <a:buFont typeface="Wingdings" panose="05000000000000000000" pitchFamily="2" charset="2"/>
              <a:buChar char="q"/>
            </a:pPr>
            <a:r>
              <a:rPr lang="en-US" sz="1600" b="1" dirty="0" smtClean="0">
                <a:latin typeface="Arial Narrow" panose="020B0606020202030204" pitchFamily="34" charset="0"/>
              </a:rPr>
              <a:t>Definitions of Supplier Groups</a:t>
            </a:r>
          </a:p>
          <a:p>
            <a:pPr marL="285750" indent="-285750">
              <a:buFont typeface="Wingdings" panose="05000000000000000000" pitchFamily="2" charset="2"/>
              <a:buChar char="q"/>
            </a:pPr>
            <a:endParaRPr lang="en-US" sz="1600" b="1" dirty="0">
              <a:latin typeface="Arial Narrow" panose="020B0606020202030204" pitchFamily="34" charset="0"/>
            </a:endParaRPr>
          </a:p>
          <a:p>
            <a:pPr marL="285750" indent="-285750">
              <a:buFont typeface="Wingdings" panose="05000000000000000000" pitchFamily="2" charset="2"/>
              <a:buChar char="q"/>
            </a:pPr>
            <a:r>
              <a:rPr lang="en-US" sz="1600" b="1" dirty="0" smtClean="0">
                <a:latin typeface="Arial Narrow" panose="020B0606020202030204" pitchFamily="34" charset="0"/>
              </a:rPr>
              <a:t>Listing of Procurement and Capital Spend Categories</a:t>
            </a:r>
          </a:p>
          <a:p>
            <a:endParaRPr lang="en-US" sz="1600" dirty="0">
              <a:latin typeface="Arial Narrow" panose="020B0606020202030204" pitchFamily="34" charset="0"/>
            </a:endParaRPr>
          </a:p>
        </p:txBody>
      </p:sp>
    </p:spTree>
    <p:extLst>
      <p:ext uri="{BB962C8B-B14F-4D97-AF65-F5344CB8AC3E}">
        <p14:creationId xmlns:p14="http://schemas.microsoft.com/office/powerpoint/2010/main" val="3942589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8EBB80-72B5-468D-9B85-9D3E7D0F1C1C}"/>
              </a:ext>
            </a:extLst>
          </p:cNvPr>
          <p:cNvSpPr txBox="1">
            <a:spLocks/>
          </p:cNvSpPr>
          <p:nvPr/>
        </p:nvSpPr>
        <p:spPr bwMode="auto">
          <a:xfrm>
            <a:off x="475938" y="381000"/>
            <a:ext cx="8229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P2P </a:t>
            </a:r>
            <a:r>
              <a:rPr lang="en-US" sz="3600" kern="0" dirty="0" smtClean="0">
                <a:latin typeface="Arial Narrow" panose="020B0606020202030204" pitchFamily="34" charset="0"/>
              </a:rPr>
              <a:t>Buying and Paying Guide</a:t>
            </a:r>
            <a:endParaRPr lang="en-US" sz="3600" kern="0" dirty="0">
              <a:latin typeface="Arial Narrow" panose="020B0606020202030204" pitchFamily="34" charset="0"/>
            </a:endParaRPr>
          </a:p>
        </p:txBody>
      </p:sp>
      <p:cxnSp>
        <p:nvCxnSpPr>
          <p:cNvPr id="11" name="Straight Connector 10">
            <a:extLst>
              <a:ext uri="{FF2B5EF4-FFF2-40B4-BE49-F238E27FC236}">
                <a16:creationId xmlns:a16="http://schemas.microsoft.com/office/drawing/2014/main" id="{67919815-7523-42EE-BACB-7178139DC1CA}"/>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63000" y="6400800"/>
            <a:ext cx="269626" cy="276999"/>
          </a:xfrm>
          <a:prstGeom prst="rect">
            <a:avLst/>
          </a:prstGeom>
          <a:noFill/>
        </p:spPr>
        <p:txBody>
          <a:bodyPr wrap="none" rtlCol="0">
            <a:spAutoFit/>
          </a:bodyPr>
          <a:lstStyle/>
          <a:p>
            <a:r>
              <a:rPr lang="en-US" sz="1200" dirty="0" smtClean="0">
                <a:solidFill>
                  <a:schemeClr val="bg1"/>
                </a:solidFill>
              </a:rPr>
              <a:t>8</a:t>
            </a:r>
            <a:endParaRPr lang="en-US" sz="1200" dirty="0">
              <a:solidFill>
                <a:schemeClr val="bg1"/>
              </a:solidFill>
            </a:endParaRPr>
          </a:p>
        </p:txBody>
      </p:sp>
      <p:pic>
        <p:nvPicPr>
          <p:cNvPr id="4" name="Picture 3"/>
          <p:cNvPicPr>
            <a:picLocks noChangeAspect="1"/>
          </p:cNvPicPr>
          <p:nvPr/>
        </p:nvPicPr>
        <p:blipFill>
          <a:blip r:embed="rId3"/>
          <a:stretch>
            <a:fillRect/>
          </a:stretch>
        </p:blipFill>
        <p:spPr>
          <a:xfrm>
            <a:off x="475938" y="1219200"/>
            <a:ext cx="5480943" cy="3574120"/>
          </a:xfrm>
          <a:prstGeom prst="rect">
            <a:avLst/>
          </a:prstGeom>
        </p:spPr>
      </p:pic>
      <p:pic>
        <p:nvPicPr>
          <p:cNvPr id="5" name="Picture 4"/>
          <p:cNvPicPr>
            <a:picLocks noChangeAspect="1"/>
          </p:cNvPicPr>
          <p:nvPr/>
        </p:nvPicPr>
        <p:blipFill>
          <a:blip r:embed="rId4"/>
          <a:stretch>
            <a:fillRect/>
          </a:stretch>
        </p:blipFill>
        <p:spPr>
          <a:xfrm>
            <a:off x="4878556" y="1876624"/>
            <a:ext cx="3851424" cy="4323952"/>
          </a:xfrm>
          <a:prstGeom prst="rect">
            <a:avLst/>
          </a:prstGeom>
        </p:spPr>
      </p:pic>
    </p:spTree>
    <p:extLst>
      <p:ext uri="{BB962C8B-B14F-4D97-AF65-F5344CB8AC3E}">
        <p14:creationId xmlns:p14="http://schemas.microsoft.com/office/powerpoint/2010/main" val="404255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8EBB80-72B5-468D-9B85-9D3E7D0F1C1C}"/>
              </a:ext>
            </a:extLst>
          </p:cNvPr>
          <p:cNvSpPr txBox="1">
            <a:spLocks/>
          </p:cNvSpPr>
          <p:nvPr/>
        </p:nvSpPr>
        <p:spPr bwMode="auto">
          <a:xfrm>
            <a:off x="475938" y="381000"/>
            <a:ext cx="8229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a:latin typeface="Arial Narrow" panose="020B0606020202030204" pitchFamily="34" charset="0"/>
              </a:rPr>
              <a:t>P2P </a:t>
            </a:r>
            <a:r>
              <a:rPr lang="en-US" sz="3600" kern="0" dirty="0" smtClean="0">
                <a:latin typeface="Arial Narrow" panose="020B0606020202030204" pitchFamily="34" charset="0"/>
              </a:rPr>
              <a:t>Buying and Paying Guide</a:t>
            </a:r>
            <a:endParaRPr lang="en-US" sz="3600" kern="0" dirty="0">
              <a:latin typeface="Arial Narrow" panose="020B0606020202030204" pitchFamily="34" charset="0"/>
            </a:endParaRPr>
          </a:p>
        </p:txBody>
      </p:sp>
      <p:cxnSp>
        <p:nvCxnSpPr>
          <p:cNvPr id="11" name="Straight Connector 10">
            <a:extLst>
              <a:ext uri="{FF2B5EF4-FFF2-40B4-BE49-F238E27FC236}">
                <a16:creationId xmlns:a16="http://schemas.microsoft.com/office/drawing/2014/main" id="{67919815-7523-42EE-BACB-7178139DC1CA}"/>
              </a:ext>
            </a:extLst>
          </p:cNvPr>
          <p:cNvCxnSpPr/>
          <p:nvPr/>
        </p:nvCxnSpPr>
        <p:spPr>
          <a:xfrm flipV="1">
            <a:off x="622539"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63000" y="6400800"/>
            <a:ext cx="269626" cy="276999"/>
          </a:xfrm>
          <a:prstGeom prst="rect">
            <a:avLst/>
          </a:prstGeom>
          <a:noFill/>
        </p:spPr>
        <p:txBody>
          <a:bodyPr wrap="none" rtlCol="0">
            <a:spAutoFit/>
          </a:bodyPr>
          <a:lstStyle/>
          <a:p>
            <a:r>
              <a:rPr lang="en-US" sz="1200" dirty="0" smtClean="0">
                <a:solidFill>
                  <a:schemeClr val="bg1"/>
                </a:solidFill>
              </a:rPr>
              <a:t>9</a:t>
            </a:r>
            <a:endParaRPr lang="en-US" sz="1200" dirty="0">
              <a:solidFill>
                <a:schemeClr val="bg1"/>
              </a:solidFill>
            </a:endParaRPr>
          </a:p>
        </p:txBody>
      </p:sp>
      <p:pic>
        <p:nvPicPr>
          <p:cNvPr id="3" name="Picture 2"/>
          <p:cNvPicPr>
            <a:picLocks noChangeAspect="1"/>
          </p:cNvPicPr>
          <p:nvPr/>
        </p:nvPicPr>
        <p:blipFill>
          <a:blip r:embed="rId3"/>
          <a:stretch>
            <a:fillRect/>
          </a:stretch>
        </p:blipFill>
        <p:spPr>
          <a:xfrm>
            <a:off x="622539" y="1143000"/>
            <a:ext cx="5397261" cy="5130138"/>
          </a:xfrm>
          <a:prstGeom prst="rect">
            <a:avLst/>
          </a:prstGeom>
        </p:spPr>
      </p:pic>
      <p:pic>
        <p:nvPicPr>
          <p:cNvPr id="2" name="Picture 1"/>
          <p:cNvPicPr>
            <a:picLocks noChangeAspect="1"/>
          </p:cNvPicPr>
          <p:nvPr/>
        </p:nvPicPr>
        <p:blipFill>
          <a:blip r:embed="rId4"/>
          <a:stretch>
            <a:fillRect/>
          </a:stretch>
        </p:blipFill>
        <p:spPr>
          <a:xfrm>
            <a:off x="6781800" y="1228771"/>
            <a:ext cx="1209524" cy="371429"/>
          </a:xfrm>
          <a:prstGeom prst="rect">
            <a:avLst/>
          </a:prstGeom>
        </p:spPr>
      </p:pic>
    </p:spTree>
    <p:extLst>
      <p:ext uri="{BB962C8B-B14F-4D97-AF65-F5344CB8AC3E}">
        <p14:creationId xmlns:p14="http://schemas.microsoft.com/office/powerpoint/2010/main" val="3299418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tatus xmlns="445c0127-97e6-4ecf-8763-62a3d9444353">In Build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Props1.xml><?xml version="1.0" encoding="utf-8"?>
<ds:datastoreItem xmlns:ds="http://schemas.openxmlformats.org/officeDocument/2006/customXml" ds:itemID="{8CE1EC6E-7DEE-40A7-8470-13A775BFD7B1}">
  <ds:schemaRefs>
    <ds:schemaRef ds:uri="http://schemas.microsoft.com/sharepoint/v3/contenttype/forms"/>
  </ds:schemaRefs>
</ds:datastoreItem>
</file>

<file path=customXml/itemProps2.xml><?xml version="1.0" encoding="utf-8"?>
<ds:datastoreItem xmlns:ds="http://schemas.openxmlformats.org/officeDocument/2006/customXml" ds:itemID="{57650506-E0D1-4842-AE4E-075A8982DE02}">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445c0127-97e6-4ecf-8763-62a3d9444353"/>
    <ds:schemaRef ds:uri="http://www.w3.org/XML/1998/namespace"/>
  </ds:schemaRefs>
</ds:datastoreItem>
</file>

<file path=customXml/itemProps3.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590AE3C2-51D7-4772-85EF-99B26ACECB13}">
  <ds:schemaRefs>
    <ds:schemaRef ds:uri="urn:sharePointPublishingRcaProperties"/>
  </ds:schemaRefs>
</ds:datastoreItem>
</file>

<file path=docProps/app.xml><?xml version="1.0" encoding="utf-8"?>
<Properties xmlns="http://schemas.openxmlformats.org/officeDocument/2006/extended-properties" xmlns:vt="http://schemas.openxmlformats.org/officeDocument/2006/docPropsVTypes">
  <Template/>
  <TotalTime>57300</TotalTime>
  <Words>1415</Words>
  <Application>Microsoft Office PowerPoint</Application>
  <PresentationFormat>On-screen Show (4:3)</PresentationFormat>
  <Paragraphs>471</Paragraphs>
  <Slides>27</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Narrow</vt:lpstr>
      <vt:lpstr>Arial Rounded MT Bold</vt:lpstr>
      <vt:lpstr>Calibri</vt:lpstr>
      <vt:lpstr>MS Pゴシック</vt:lpstr>
      <vt:lpstr>Times New Roman</vt:lpstr>
      <vt:lpstr>Wingdings</vt:lpstr>
      <vt:lpstr>1_Office Theme</vt:lpstr>
      <vt:lpstr>PowerPoint Presentation</vt:lpstr>
      <vt:lpstr>Are You On the Zoom?</vt:lpstr>
      <vt:lpstr>Topics</vt:lpstr>
      <vt:lpstr>PowerPoint Presentation</vt:lpstr>
      <vt:lpstr>PowerPoint Presentation</vt:lpstr>
      <vt:lpstr>P2P Scope </vt:lpstr>
      <vt:lpstr>PowerPoint Presentation</vt:lpstr>
      <vt:lpstr>PowerPoint Presentation</vt:lpstr>
      <vt:lpstr>PowerPoint Presentation</vt:lpstr>
      <vt:lpstr>PowerPoint Presentation</vt:lpstr>
      <vt:lpstr>P2P Marketplace Update</vt:lpstr>
      <vt:lpstr>Project Updates</vt:lpstr>
      <vt:lpstr>Workday 2020 R1 Upgrade</vt:lpstr>
      <vt:lpstr>Workday 2020 R1 Upgrade</vt:lpstr>
      <vt:lpstr>Workday 2020 R1 Upgrade</vt:lpstr>
      <vt:lpstr>Final P2P Rollout - 2/24/2020</vt:lpstr>
      <vt:lpstr>P2P Transition and Adoption</vt:lpstr>
      <vt:lpstr>P2P Transition and Adoption</vt:lpstr>
      <vt:lpstr>P2P Transition and Adoption</vt:lpstr>
      <vt:lpstr>P2P Training after Final Deployment </vt:lpstr>
      <vt:lpstr>P2P Training Options </vt:lpstr>
      <vt:lpstr>P2P Communications</vt:lpstr>
      <vt:lpstr>P2P Support</vt:lpstr>
      <vt:lpstr>PowerPoint Presentation</vt:lpstr>
      <vt:lpstr>Next Steps</vt:lpstr>
      <vt:lpstr>PowerPoint Presentation</vt:lpstr>
      <vt:lpstr>P2P Demo Days</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Flotteron, Debbie</cp:lastModifiedBy>
  <cp:revision>2975</cp:revision>
  <cp:lastPrinted>2019-04-23T12:11:05Z</cp:lastPrinted>
  <dcterms:created xsi:type="dcterms:W3CDTF">2007-09-21T12:15:26Z</dcterms:created>
  <dcterms:modified xsi:type="dcterms:W3CDTF">2020-02-18T13:06:45Z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