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67" r:id="rId5"/>
    <p:sldMasterId id="2147484379" r:id="rId6"/>
    <p:sldMasterId id="2147484389" r:id="rId7"/>
  </p:sldMasterIdLst>
  <p:notesMasterIdLst>
    <p:notesMasterId r:id="rId13"/>
  </p:notesMasterIdLst>
  <p:handoutMasterIdLst>
    <p:handoutMasterId r:id="rId14"/>
  </p:handoutMasterIdLst>
  <p:sldIdLst>
    <p:sldId id="1128" r:id="rId8"/>
    <p:sldId id="1147" r:id="rId9"/>
    <p:sldId id="1149" r:id="rId10"/>
    <p:sldId id="1132" r:id="rId11"/>
    <p:sldId id="1042" r:id="rId1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7" userDrawn="1">
          <p15:clr>
            <a:srgbClr val="A4A3A4"/>
          </p15:clr>
        </p15:guide>
        <p15:guide id="2" pos="2168" userDrawn="1">
          <p15:clr>
            <a:srgbClr val="A4A3A4"/>
          </p15:clr>
        </p15:guide>
        <p15:guide id="3" orient="horz" pos="2903" userDrawn="1">
          <p15:clr>
            <a:srgbClr val="A4A3A4"/>
          </p15:clr>
        </p15:guide>
        <p15:guide id="4" pos="2165" userDrawn="1">
          <p15:clr>
            <a:srgbClr val="A4A3A4"/>
          </p15:clr>
        </p15:guide>
        <p15:guide id="5" orient="horz" pos="2888" userDrawn="1">
          <p15:clr>
            <a:srgbClr val="A4A3A4"/>
          </p15:clr>
        </p15:guide>
        <p15:guide id="6" orient="horz" pos="2884" userDrawn="1">
          <p15:clr>
            <a:srgbClr val="A4A3A4"/>
          </p15:clr>
        </p15:guide>
        <p15:guide id="7" orient="horz" pos="2955" userDrawn="1">
          <p15:clr>
            <a:srgbClr val="A4A3A4"/>
          </p15:clr>
        </p15:guide>
        <p15:guide id="8" orient="horz" pos="2951" userDrawn="1">
          <p15:clr>
            <a:srgbClr val="A4A3A4"/>
          </p15:clr>
        </p15:guide>
        <p15:guide id="9" orient="horz" pos="2936" userDrawn="1">
          <p15:clr>
            <a:srgbClr val="A4A3A4"/>
          </p15:clr>
        </p15:guide>
        <p15:guide id="10" orient="horz" pos="2932" userDrawn="1">
          <p15:clr>
            <a:srgbClr val="A4A3A4"/>
          </p15:clr>
        </p15:guide>
        <p15:guide id="11" pos="2217" userDrawn="1">
          <p15:clr>
            <a:srgbClr val="A4A3A4"/>
          </p15:clr>
        </p15:guide>
        <p15:guide id="1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_local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76B4"/>
    <a:srgbClr val="2C5D98"/>
    <a:srgbClr val="FFCC00"/>
    <a:srgbClr val="003E74"/>
    <a:srgbClr val="E26A54"/>
    <a:srgbClr val="FFFFFF"/>
    <a:srgbClr val="C7E68F"/>
    <a:srgbClr val="FFEB89"/>
    <a:srgbClr val="FFFFC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4" autoAdjust="0"/>
    <p:restoredTop sz="95405" autoAdjust="0"/>
  </p:normalViewPr>
  <p:slideViewPr>
    <p:cSldViewPr>
      <p:cViewPr varScale="1">
        <p:scale>
          <a:sx n="122" d="100"/>
          <a:sy n="122" d="100"/>
        </p:scale>
        <p:origin x="11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072" y="-77"/>
      </p:cViewPr>
      <p:guideLst>
        <p:guide orient="horz" pos="2907"/>
        <p:guide pos="2168"/>
        <p:guide orient="horz" pos="2903"/>
        <p:guide pos="2165"/>
        <p:guide orient="horz" pos="2888"/>
        <p:guide orient="horz" pos="2884"/>
        <p:guide orient="horz" pos="2955"/>
        <p:guide orient="horz" pos="2951"/>
        <p:guide orient="horz" pos="2936"/>
        <p:guide orient="horz" pos="2932"/>
        <p:guide pos="2217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86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3/3/2020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54" tIns="46726" rIns="93454" bIns="4672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1" y="4421830"/>
            <a:ext cx="5617843" cy="4189095"/>
          </a:xfrm>
          <a:prstGeom prst="rect">
            <a:avLst/>
          </a:prstGeom>
        </p:spPr>
        <p:txBody>
          <a:bodyPr vert="horz" lIns="93454" tIns="46726" rIns="93454" bIns="4672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11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60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033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94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8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90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3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658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769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9121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279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474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2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4311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9398583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87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881781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2677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2356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254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86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485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783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1254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535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C7F986-FBD9-4779-89EA-1BAFE28227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47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Calibri" panose="020F0502020204030204" pitchFamily="34" charset="0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Calibri" panose="020F0502020204030204" pitchFamily="34" charset="0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17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81000" y="1905000"/>
            <a:ext cx="838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Procure </a:t>
            </a:r>
            <a:r>
              <a:rPr lang="en-US" sz="3600" dirty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to Pay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Project </a:t>
            </a:r>
          </a:p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Tips and Tricks – Selecting A Commodity on A Non-Catalog Requisition.</a:t>
            </a:r>
          </a:p>
        </p:txBody>
      </p:sp>
    </p:spTree>
    <p:extLst>
      <p:ext uri="{BB962C8B-B14F-4D97-AF65-F5344CB8AC3E}">
        <p14:creationId xmlns:p14="http://schemas.microsoft.com/office/powerpoint/2010/main" val="3076494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3200" i="1" dirty="0">
                <a:cs typeface="Calibri" panose="020F0502020204030204" pitchFamily="34" charset="0"/>
              </a:rPr>
              <a:t>Choosing A Commodity on A Non-Catalog </a:t>
            </a:r>
            <a:r>
              <a:rPr lang="en-US" sz="3200" i="1" dirty="0" smtClean="0">
                <a:cs typeface="Calibri" panose="020F0502020204030204" pitchFamily="34" charset="0"/>
              </a:rPr>
              <a:t>Requisition</a:t>
            </a:r>
            <a:endParaRPr lang="en-US" sz="20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219200"/>
            <a:ext cx="731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When Creating a Non-Catalog Request you will have to select a Commodity when you begin the Create Requisition task.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2438400"/>
            <a:ext cx="3899658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2000" b="1" kern="0" dirty="0" smtClean="0">
                <a:solidFill>
                  <a:srgbClr val="FF0000"/>
                </a:solidFill>
                <a:latin typeface="Calibri" panose="020F0502020204030204" pitchFamily="34" charset="0"/>
              </a:rPr>
              <a:t>*</a:t>
            </a:r>
            <a:r>
              <a:rPr lang="en-US" sz="2000" b="1" kern="0" dirty="0" smtClean="0">
                <a:solidFill>
                  <a:srgbClr val="2F5897"/>
                </a:solidFill>
                <a:latin typeface="Calibri" panose="020F0502020204030204" pitchFamily="34" charset="0"/>
              </a:rPr>
              <a:t> </a:t>
            </a:r>
            <a:r>
              <a:rPr lang="en-US" sz="2000" b="1" kern="0" dirty="0">
                <a:solidFill>
                  <a:srgbClr val="2F58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Commodity is required for non-catalog requests </a:t>
            </a:r>
            <a:r>
              <a:rPr lang="en-US" sz="2000" kern="0" dirty="0">
                <a:solidFill>
                  <a:srgbClr val="2F58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000" i="1" kern="0" dirty="0">
                <a:solidFill>
                  <a:srgbClr val="2F58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be the same for all lines/line splits</a:t>
            </a:r>
            <a:r>
              <a:rPr lang="en-US" sz="2000" kern="0" dirty="0">
                <a:solidFill>
                  <a:srgbClr val="2F58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 If there are multiple lines on the requisition, select the commodity that most closely relates to the highest dollar value for all lines</a:t>
            </a:r>
            <a:r>
              <a:rPr lang="en-US" sz="2000" kern="0" dirty="0" smtClean="0">
                <a:solidFill>
                  <a:srgbClr val="2F58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If you enter your commodity at this time it will default to all lines.</a:t>
            </a:r>
            <a:endParaRPr lang="en-US" sz="2000" kern="0" dirty="0">
              <a:solidFill>
                <a:srgbClr val="2F58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1981200"/>
            <a:ext cx="2493146" cy="4732751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221108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Tricks-</a:t>
            </a:r>
            <a:r>
              <a:rPr lang="en-US" sz="3200" i="1" dirty="0">
                <a:cs typeface="Calibri" panose="020F0502020204030204" pitchFamily="34" charset="0"/>
              </a:rPr>
              <a:t>Choosing A Commodity on A Non-Catalog Requisition</a:t>
            </a:r>
            <a:r>
              <a:rPr lang="en-US" sz="3200" dirty="0" smtClean="0">
                <a:latin typeface="Calibri"/>
              </a:rPr>
              <a:t> </a:t>
            </a:r>
            <a:r>
              <a:rPr lang="en-US" sz="1600" dirty="0">
                <a:latin typeface="Calibri"/>
              </a:rPr>
              <a:t>(cont’d)</a:t>
            </a:r>
            <a:endParaRPr lang="en-US" sz="1600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743200"/>
            <a:ext cx="7825879" cy="26304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1842" y="1230592"/>
            <a:ext cx="79001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you decide to change the commodity you can do so during checkout by dragging the bottom bar to the right and removing what is there.  Enter the correct commodity.  </a:t>
            </a:r>
            <a:r>
              <a:rPr lang="en-US" dirty="0" smtClean="0">
                <a:solidFill>
                  <a:srgbClr val="FF0000"/>
                </a:solidFill>
              </a:rPr>
              <a:t>Remember that the commodity on all lines must be the same.</a:t>
            </a:r>
            <a:r>
              <a:rPr lang="en-US" dirty="0" smtClean="0"/>
              <a:t>  Decide by choosing the commodity that best matches the highest dollar value 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659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5153E2-2B8A-49F3-89FD-0A98A3016CC9}"/>
              </a:ext>
            </a:extLst>
          </p:cNvPr>
          <p:cNvSpPr txBox="1"/>
          <p:nvPr/>
        </p:nvSpPr>
        <p:spPr>
          <a:xfrm>
            <a:off x="2400300" y="41910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Questions</a:t>
            </a:r>
            <a:r>
              <a:rPr lang="en-US" dirty="0"/>
              <a:t>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32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91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24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6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Status xmlns="445c0127-97e6-4ecf-8763-62a3d9444353">In Build</Status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108eeeb8665d8e084ebb628891056e6d">
  <xsd:schema xmlns:xsd="http://www.w3.org/2001/XMLSchema" xmlns:p="http://schemas.microsoft.com/office/2006/metadata/properties" xmlns:ns2="445c0127-97e6-4ecf-8763-62a3d9444353" targetNamespace="http://schemas.microsoft.com/office/2006/metadata/properties" ma:root="true" ma:fieldsID="67fc13db787d5e920f87b6a691640e83" ns2:_="">
    <xsd:import namespace="445c0127-97e6-4ecf-8763-62a3d9444353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45c0127-97e6-4ecf-8763-62a3d9444353" elementFormDefault="qualified">
    <xsd:import namespace="http://schemas.microsoft.com/office/2006/documentManagement/types"/>
    <xsd:element name="Status" ma:index="8" nillable="true" ma:displayName="Status" ma:default="In Build" ma:format="Dropdown" ma:internalName="Status">
      <xsd:simpleType>
        <xsd:restriction base="dms:Choice">
          <xsd:enumeration value="In Build"/>
          <xsd:enumeration value="Ready for Testing"/>
          <xsd:enumeration value="In Process"/>
          <xsd:enumeration value="Completed - With Errors"/>
          <xsd:enumeration value="Completed - Without Err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customXml/itemProps2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650506-E0D1-4842-AE4E-075A8982DE02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445c0127-97e6-4ecf-8763-62a3d9444353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41A2773B-34BB-4B2F-95B1-ED89D2318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c0127-97e6-4ecf-8763-62a3d94443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58501</TotalTime>
  <Words>141</Words>
  <Application>Microsoft Office PowerPoint</Application>
  <PresentationFormat>On-screen Show (4:3)</PresentationFormat>
  <Paragraphs>13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Arial Rounded MT Bold</vt:lpstr>
      <vt:lpstr>Calibri</vt:lpstr>
      <vt:lpstr>MS Pゴシック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Tips and Tricks – Choosing A Commodity on A Non-Catalog Requisition</vt:lpstr>
      <vt:lpstr>Tips and Tricks-Choosing A Commodity on A Non-Catalog Requisition (cont’d)</vt:lpstr>
      <vt:lpstr>PowerPoint Presentation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EDUCAUSE 2007</dc:subject>
  <dc:creator>Jim Dobbertin, Doug Wylie, John Barden</dc:creator>
  <cp:lastModifiedBy>Flotteron, Debbie</cp:lastModifiedBy>
  <cp:revision>3049</cp:revision>
  <cp:lastPrinted>2018-05-02T18:43:29Z</cp:lastPrinted>
  <dcterms:created xsi:type="dcterms:W3CDTF">2007-09-21T12:15:26Z</dcterms:created>
  <dcterms:modified xsi:type="dcterms:W3CDTF">2020-03-03T21:52:09Z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</Properties>
</file>