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379" r:id="rId5"/>
  </p:sldMasterIdLst>
  <p:notesMasterIdLst>
    <p:notesMasterId r:id="rId8"/>
  </p:notesMasterIdLst>
  <p:handoutMasterIdLst>
    <p:handoutMasterId r:id="rId9"/>
  </p:handoutMasterIdLst>
  <p:sldIdLst>
    <p:sldId id="1125" r:id="rId6"/>
    <p:sldId id="1130" r:id="rId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3" userDrawn="1">
          <p15:clr>
            <a:srgbClr val="A4A3A4"/>
          </p15:clr>
        </p15:guide>
        <p15:guide id="2" pos="2164" userDrawn="1">
          <p15:clr>
            <a:srgbClr val="A4A3A4"/>
          </p15:clr>
        </p15:guide>
        <p15:guide id="3" orient="horz" pos="2899" userDrawn="1">
          <p15:clr>
            <a:srgbClr val="A4A3A4"/>
          </p15:clr>
        </p15:guide>
        <p15:guide id="4" pos="2161" userDrawn="1">
          <p15:clr>
            <a:srgbClr val="A4A3A4"/>
          </p15:clr>
        </p15:guide>
        <p15:guide id="5" orient="horz" pos="2884" userDrawn="1">
          <p15:clr>
            <a:srgbClr val="A4A3A4"/>
          </p15:clr>
        </p15:guide>
        <p15:guide id="6" orient="horz" pos="2880" userDrawn="1">
          <p15:clr>
            <a:srgbClr val="A4A3A4"/>
          </p15:clr>
        </p15:guide>
        <p15:guide id="7" orient="horz" pos="2951" userDrawn="1">
          <p15:clr>
            <a:srgbClr val="A4A3A4"/>
          </p15:clr>
        </p15:guide>
        <p15:guide id="8" orient="horz" pos="2947" userDrawn="1">
          <p15:clr>
            <a:srgbClr val="A4A3A4"/>
          </p15:clr>
        </p15:guide>
        <p15:guide id="9" orient="horz" pos="2932" userDrawn="1">
          <p15:clr>
            <a:srgbClr val="A4A3A4"/>
          </p15:clr>
        </p15:guide>
        <p15:guide id="10" orient="horz" pos="2928" userDrawn="1">
          <p15:clr>
            <a:srgbClr val="A4A3A4"/>
          </p15:clr>
        </p15:guide>
        <p15:guide id="11" pos="2213" userDrawn="1">
          <p15:clr>
            <a:srgbClr val="A4A3A4"/>
          </p15:clr>
        </p15:guide>
        <p15:guide id="12" pos="220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ts_local" initials="i" lastIdx="1" clrIdx="0"/>
  <p:cmAuthor id="1" name="Taylor, Ryan" initials="TR" lastIdx="6" clrIdx="1">
    <p:extLst>
      <p:ext uri="{19B8F6BF-5375-455C-9EA6-DF929625EA0E}">
        <p15:presenceInfo xmlns:p15="http://schemas.microsoft.com/office/powerpoint/2012/main" userId="S-1-5-21-1409082233-776561741-725345543-1657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BB9"/>
    <a:srgbClr val="003E74"/>
    <a:srgbClr val="6076B4"/>
    <a:srgbClr val="FFCC00"/>
    <a:srgbClr val="FFFFFF"/>
    <a:srgbClr val="2C5D98"/>
    <a:srgbClr val="C7E68F"/>
    <a:srgbClr val="FFEB89"/>
    <a:srgbClr val="FFFFCC"/>
    <a:srgbClr val="E26A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0" autoAdjust="0"/>
    <p:restoredTop sz="95405" autoAdjust="0"/>
  </p:normalViewPr>
  <p:slideViewPr>
    <p:cSldViewPr>
      <p:cViewPr varScale="1">
        <p:scale>
          <a:sx n="75" d="100"/>
          <a:sy n="75" d="100"/>
        </p:scale>
        <p:origin x="60" y="78"/>
      </p:cViewPr>
      <p:guideLst>
        <p:guide orient="horz" pos="2160"/>
        <p:guide pos="2880"/>
      </p:guideLst>
    </p:cSldViewPr>
  </p:slideViewPr>
  <p:outlineViewPr>
    <p:cViewPr>
      <p:scale>
        <a:sx n="33" d="100"/>
        <a:sy n="33" d="100"/>
      </p:scale>
      <p:origin x="0" y="10392"/>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3" d="100"/>
          <a:sy n="63" d="100"/>
        </p:scale>
        <p:origin x="-3072" y="-77"/>
      </p:cViewPr>
      <p:guideLst>
        <p:guide orient="horz" pos="2903"/>
        <p:guide pos="2164"/>
        <p:guide orient="horz" pos="2899"/>
        <p:guide pos="2161"/>
        <p:guide orient="horz" pos="2884"/>
        <p:guide orient="horz" pos="2880"/>
        <p:guide orient="horz" pos="2951"/>
        <p:guide orient="horz" pos="2947"/>
        <p:guide orient="horz" pos="2932"/>
        <p:guide orient="horz" pos="2928"/>
        <p:guide pos="2213"/>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1.xml"/><Relationship Id="rId10"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4" y="2"/>
            <a:ext cx="3037628" cy="464820"/>
          </a:xfrm>
          <a:prstGeom prst="rect">
            <a:avLst/>
          </a:prstGeom>
        </p:spPr>
        <p:txBody>
          <a:bodyPr vert="horz" lIns="90926" tIns="45464" rIns="90926" bIns="45464" rtlCol="0"/>
          <a:lstStyle>
            <a:lvl1pPr algn="l">
              <a:defRPr sz="1200"/>
            </a:lvl1pPr>
          </a:lstStyle>
          <a:p>
            <a:endParaRPr lang="en-US" dirty="0"/>
          </a:p>
        </p:txBody>
      </p:sp>
      <p:sp>
        <p:nvSpPr>
          <p:cNvPr id="3" name="Date Placeholder 2"/>
          <p:cNvSpPr>
            <a:spLocks noGrp="1"/>
          </p:cNvSpPr>
          <p:nvPr>
            <p:ph type="dt" sz="quarter" idx="1"/>
          </p:nvPr>
        </p:nvSpPr>
        <p:spPr>
          <a:xfrm>
            <a:off x="3971193" y="2"/>
            <a:ext cx="3037628" cy="464820"/>
          </a:xfrm>
          <a:prstGeom prst="rect">
            <a:avLst/>
          </a:prstGeom>
        </p:spPr>
        <p:txBody>
          <a:bodyPr vert="horz" lIns="90926" tIns="45464" rIns="90926" bIns="45464" rtlCol="0"/>
          <a:lstStyle>
            <a:lvl1pPr algn="r">
              <a:defRPr sz="1200"/>
            </a:lvl1pPr>
          </a:lstStyle>
          <a:p>
            <a:fld id="{C5665B36-4B68-4038-B04C-4259637837E9}" type="datetimeFigureOut">
              <a:rPr lang="en-US" smtClean="0"/>
              <a:pPr/>
              <a:t>4/21/2020</a:t>
            </a:fld>
            <a:endParaRPr lang="en-US" dirty="0"/>
          </a:p>
        </p:txBody>
      </p:sp>
      <p:sp>
        <p:nvSpPr>
          <p:cNvPr id="4" name="Footer Placeholder 3"/>
          <p:cNvSpPr>
            <a:spLocks noGrp="1"/>
          </p:cNvSpPr>
          <p:nvPr>
            <p:ph type="ftr" sz="quarter" idx="2"/>
          </p:nvPr>
        </p:nvSpPr>
        <p:spPr>
          <a:xfrm>
            <a:off x="14" y="8829997"/>
            <a:ext cx="3037628" cy="464820"/>
          </a:xfrm>
          <a:prstGeom prst="rect">
            <a:avLst/>
          </a:prstGeom>
        </p:spPr>
        <p:txBody>
          <a:bodyPr vert="horz" lIns="90926" tIns="45464" rIns="90926" bIns="4546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1193" y="8829997"/>
            <a:ext cx="3037628" cy="464820"/>
          </a:xfrm>
          <a:prstGeom prst="rect">
            <a:avLst/>
          </a:prstGeom>
        </p:spPr>
        <p:txBody>
          <a:bodyPr vert="horz" lIns="90926" tIns="45464" rIns="90926" bIns="45464" rtlCol="0" anchor="b"/>
          <a:lstStyle>
            <a:lvl1pPr algn="r">
              <a:defRPr sz="1200"/>
            </a:lvl1pPr>
          </a:lstStyle>
          <a:p>
            <a:fld id="{D13542EC-0850-4146-A731-B7F0AE82D523}" type="slidenum">
              <a:rPr lang="en-US" smtClean="0"/>
              <a:pPr/>
              <a:t>‹#›</a:t>
            </a:fld>
            <a:endParaRPr lang="en-US" dirty="0"/>
          </a:p>
        </p:txBody>
      </p:sp>
    </p:spTree>
    <p:extLst>
      <p:ext uri="{BB962C8B-B14F-4D97-AF65-F5344CB8AC3E}">
        <p14:creationId xmlns:p14="http://schemas.microsoft.com/office/powerpoint/2010/main" val="34186159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4" y="2"/>
            <a:ext cx="3037628" cy="464820"/>
          </a:xfrm>
          <a:prstGeom prst="rect">
            <a:avLst/>
          </a:prstGeom>
        </p:spPr>
        <p:txBody>
          <a:bodyPr vert="horz" lIns="92435" tIns="46217" rIns="92435" bIns="46217" rtlCol="0"/>
          <a:lstStyle>
            <a:lvl1pPr algn="l">
              <a:defRPr sz="1200"/>
            </a:lvl1pPr>
          </a:lstStyle>
          <a:p>
            <a:pPr>
              <a:defRPr/>
            </a:pPr>
            <a:endParaRPr lang="en-US" dirty="0"/>
          </a:p>
        </p:txBody>
      </p:sp>
      <p:sp>
        <p:nvSpPr>
          <p:cNvPr id="3" name="Date Placeholder 2"/>
          <p:cNvSpPr>
            <a:spLocks noGrp="1"/>
          </p:cNvSpPr>
          <p:nvPr>
            <p:ph type="dt" idx="1"/>
          </p:nvPr>
        </p:nvSpPr>
        <p:spPr>
          <a:xfrm>
            <a:off x="3971193" y="2"/>
            <a:ext cx="3037628" cy="464820"/>
          </a:xfrm>
          <a:prstGeom prst="rect">
            <a:avLst/>
          </a:prstGeom>
        </p:spPr>
        <p:txBody>
          <a:bodyPr vert="horz" lIns="92435" tIns="46217" rIns="92435" bIns="46217" rtlCol="0"/>
          <a:lstStyle>
            <a:lvl1pPr algn="r">
              <a:defRPr sz="1200"/>
            </a:lvl1pPr>
          </a:lstStyle>
          <a:p>
            <a:pPr>
              <a:defRPr/>
            </a:pPr>
            <a:fld id="{B899B9D9-9514-4BB5-BD1B-84C8C666A399}" type="datetimeFigureOut">
              <a:rPr lang="en-US"/>
              <a:pPr>
                <a:defRPr/>
              </a:pPr>
              <a:t>4/21/2020</a:t>
            </a:fld>
            <a:endParaRPr lang="en-US" dirty="0"/>
          </a:p>
        </p:txBody>
      </p:sp>
      <p:sp>
        <p:nvSpPr>
          <p:cNvPr id="4" name="Slide Image Placeholder 3"/>
          <p:cNvSpPr>
            <a:spLocks noGrp="1" noRot="1" noChangeAspect="1"/>
          </p:cNvSpPr>
          <p:nvPr>
            <p:ph type="sldImg" idx="2"/>
          </p:nvPr>
        </p:nvSpPr>
        <p:spPr>
          <a:xfrm>
            <a:off x="1182688" y="696913"/>
            <a:ext cx="4646612" cy="3486150"/>
          </a:xfrm>
          <a:prstGeom prst="rect">
            <a:avLst/>
          </a:prstGeom>
          <a:noFill/>
          <a:ln w="12700">
            <a:solidFill>
              <a:prstClr val="black"/>
            </a:solidFill>
          </a:ln>
        </p:spPr>
        <p:txBody>
          <a:bodyPr vert="horz" lIns="92435" tIns="46217" rIns="92435" bIns="46217" rtlCol="0" anchor="ctr"/>
          <a:lstStyle/>
          <a:p>
            <a:pPr lvl="0"/>
            <a:endParaRPr lang="en-US" noProof="0" dirty="0"/>
          </a:p>
        </p:txBody>
      </p:sp>
      <p:sp>
        <p:nvSpPr>
          <p:cNvPr id="5" name="Notes Placeholder 4"/>
          <p:cNvSpPr>
            <a:spLocks noGrp="1"/>
          </p:cNvSpPr>
          <p:nvPr>
            <p:ph type="body" sz="quarter" idx="3"/>
          </p:nvPr>
        </p:nvSpPr>
        <p:spPr>
          <a:xfrm>
            <a:off x="701361" y="4415798"/>
            <a:ext cx="5607684" cy="4183380"/>
          </a:xfrm>
          <a:prstGeom prst="rect">
            <a:avLst/>
          </a:prstGeom>
        </p:spPr>
        <p:txBody>
          <a:bodyPr vert="horz" lIns="92435" tIns="46217" rIns="92435" bIns="46217"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4" y="8829997"/>
            <a:ext cx="3037628" cy="464820"/>
          </a:xfrm>
          <a:prstGeom prst="rect">
            <a:avLst/>
          </a:prstGeom>
        </p:spPr>
        <p:txBody>
          <a:bodyPr vert="horz" lIns="92435" tIns="46217" rIns="92435" bIns="46217"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971193" y="8829997"/>
            <a:ext cx="3037628" cy="464820"/>
          </a:xfrm>
          <a:prstGeom prst="rect">
            <a:avLst/>
          </a:prstGeom>
        </p:spPr>
        <p:txBody>
          <a:bodyPr vert="horz" lIns="92435" tIns="46217" rIns="92435" bIns="46217" rtlCol="0" anchor="b"/>
          <a:lstStyle>
            <a:lvl1pPr algn="r">
              <a:defRPr sz="1200"/>
            </a:lvl1pPr>
          </a:lstStyle>
          <a:p>
            <a:pPr>
              <a:defRPr/>
            </a:pPr>
            <a:fld id="{6DD86180-870F-4C4E-80A9-4C1C75E40D3B}" type="slidenum">
              <a:rPr lang="en-US"/>
              <a:pPr>
                <a:defRPr/>
              </a:pPr>
              <a:t>‹#›</a:t>
            </a:fld>
            <a:endParaRPr lang="en-US" dirty="0"/>
          </a:p>
        </p:txBody>
      </p:sp>
    </p:spTree>
    <p:extLst>
      <p:ext uri="{BB962C8B-B14F-4D97-AF65-F5344CB8AC3E}">
        <p14:creationId xmlns:p14="http://schemas.microsoft.com/office/powerpoint/2010/main" val="20224731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057400"/>
            <a:ext cx="7772400" cy="1143000"/>
          </a:xfrm>
        </p:spPr>
        <p:txBody>
          <a:bodyPr/>
          <a:lstStyle>
            <a:lvl1pPr>
              <a:defRPr/>
            </a:lvl1pPr>
          </a:lstStyle>
          <a:p>
            <a:pPr lvl="0"/>
            <a:r>
              <a:rPr lang="en-US" altLang="en-US" noProof="0" dirty="0"/>
              <a:t>Click to edit Master title style</a:t>
            </a:r>
          </a:p>
        </p:txBody>
      </p:sp>
      <p:sp>
        <p:nvSpPr>
          <p:cNvPr id="3075" name="Rectangle 3"/>
          <p:cNvSpPr>
            <a:spLocks noGrp="1" noChangeArrowheads="1"/>
          </p:cNvSpPr>
          <p:nvPr>
            <p:ph type="subTitle" idx="1"/>
          </p:nvPr>
        </p:nvSpPr>
        <p:spPr>
          <a:xfrm>
            <a:off x="685800" y="3505200"/>
            <a:ext cx="7772400" cy="1752600"/>
          </a:xfrm>
        </p:spPr>
        <p:txBody>
          <a:bodyPr/>
          <a:lstStyle>
            <a:lvl1pPr marL="0" indent="0" algn="ctr">
              <a:buFont typeface="Wingdings" pitchFamily="124" charset="2"/>
              <a:buNone/>
              <a:defRPr/>
            </a:lvl1pPr>
          </a:lstStyle>
          <a:p>
            <a:pPr lvl="0"/>
            <a:r>
              <a:rPr lang="en-US" altLang="en-US" noProof="0"/>
              <a:t>Click to edit Master subtitle style</a:t>
            </a:r>
          </a:p>
        </p:txBody>
      </p:sp>
      <p:pic>
        <p:nvPicPr>
          <p:cNvPr id="3079" name="Picture 7" descr="footerdar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276975"/>
            <a:ext cx="9144000" cy="581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2907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Line 9"/>
          <p:cNvSpPr>
            <a:spLocks noChangeShapeType="1"/>
          </p:cNvSpPr>
          <p:nvPr userDrawn="1"/>
        </p:nvSpPr>
        <p:spPr bwMode="auto">
          <a:xfrm>
            <a:off x="685800" y="1722120"/>
            <a:ext cx="7772400" cy="0"/>
          </a:xfrm>
          <a:prstGeom prst="line">
            <a:avLst/>
          </a:prstGeom>
          <a:noFill/>
          <a:ln w="50800">
            <a:solidFill>
              <a:srgbClr val="FFDE3B"/>
            </a:solidFill>
            <a:round/>
            <a:headEnd/>
            <a:tailEnd/>
          </a:ln>
        </p:spPr>
        <p:txBody>
          <a:bodyPr/>
          <a:lstStyle/>
          <a:p>
            <a:endParaRPr lang="en-US">
              <a:solidFill>
                <a:srgbClr val="FFFF00"/>
              </a:solidFill>
            </a:endParaRPr>
          </a:p>
        </p:txBody>
      </p:sp>
    </p:spTree>
    <p:extLst>
      <p:ext uri="{BB962C8B-B14F-4D97-AF65-F5344CB8AC3E}">
        <p14:creationId xmlns:p14="http://schemas.microsoft.com/office/powerpoint/2010/main" val="1667633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926587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48769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9121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Tree>
    <p:extLst>
      <p:ext uri="{BB962C8B-B14F-4D97-AF65-F5344CB8AC3E}">
        <p14:creationId xmlns:p14="http://schemas.microsoft.com/office/powerpoint/2010/main" val="1177279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3474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800" b="1"/>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77229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64311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pic>
        <p:nvPicPr>
          <p:cNvPr id="1036" name="Picture 12" descr="footerdark"/>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0" y="6276975"/>
            <a:ext cx="9144000" cy="581025"/>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5"/>
          <p:cNvSpPr txBox="1">
            <a:spLocks/>
          </p:cNvSpPr>
          <p:nvPr userDrawn="1"/>
        </p:nvSpPr>
        <p:spPr>
          <a:xfrm>
            <a:off x="6553200" y="6356350"/>
            <a:ext cx="21336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bg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1C7F986-FBD9-4779-89EA-1BAFE2822712}" type="slidenum">
              <a:rPr kumimoji="0" lang="en-US" sz="1200" b="0" i="0" u="none" strike="noStrike" kern="1200" cap="none" spc="0" normalizeH="0" baseline="0" noProof="0" smtClean="0">
                <a:ln>
                  <a:noFill/>
                </a:ln>
                <a:solidFill>
                  <a:prstClr val="white"/>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Tree>
    <p:extLst>
      <p:ext uri="{BB962C8B-B14F-4D97-AF65-F5344CB8AC3E}">
        <p14:creationId xmlns:p14="http://schemas.microsoft.com/office/powerpoint/2010/main" val="2976476352"/>
      </p:ext>
    </p:extLst>
  </p:cSld>
  <p:clrMap bg1="lt1" tx1="dk1" bg2="lt2" tx2="dk2" accent1="accent1" accent2="accent2" accent3="accent3" accent4="accent4" accent5="accent5" accent6="accent6" hlink="hlink" folHlink="folHlink"/>
  <p:sldLayoutIdLst>
    <p:sldLayoutId id="2147484380" r:id="rId1"/>
    <p:sldLayoutId id="2147484381" r:id="rId2"/>
    <p:sldLayoutId id="2147484382" r:id="rId3"/>
    <p:sldLayoutId id="2147484383" r:id="rId4"/>
    <p:sldLayoutId id="2147484384" r:id="rId5"/>
    <p:sldLayoutId id="2147484385" r:id="rId6"/>
    <p:sldLayoutId id="2147484386" r:id="rId7"/>
    <p:sldLayoutId id="2147484387" r:id="rId8"/>
    <p:sldLayoutId id="2147484388" r:id="rId9"/>
  </p:sldLayoutIdLst>
  <p:hf hdr="0" ftr="0"/>
  <p:txStyles>
    <p:titleStyle>
      <a:lvl1pPr algn="ctr" rtl="0" fontAlgn="base">
        <a:spcBef>
          <a:spcPct val="0"/>
        </a:spcBef>
        <a:spcAft>
          <a:spcPct val="0"/>
        </a:spcAft>
        <a:defRPr sz="4400">
          <a:solidFill>
            <a:schemeClr val="tx2"/>
          </a:solidFill>
          <a:latin typeface="Calibri" panose="020F0502020204030204" pitchFamily="34" charset="0"/>
          <a:ea typeface="+mj-ea"/>
          <a:cs typeface="+mj-cs"/>
        </a:defRPr>
      </a:lvl1pPr>
      <a:lvl2pPr algn="ctr" rtl="0" fontAlgn="base">
        <a:spcBef>
          <a:spcPct val="0"/>
        </a:spcBef>
        <a:spcAft>
          <a:spcPct val="0"/>
        </a:spcAft>
        <a:defRPr sz="4400">
          <a:solidFill>
            <a:schemeClr val="tx2"/>
          </a:solidFill>
          <a:latin typeface="Times New Roman" pitchFamily="124" charset="0"/>
          <a:ea typeface="MS Pゴシック" pitchFamily="-92" charset="-128"/>
        </a:defRPr>
      </a:lvl2pPr>
      <a:lvl3pPr algn="ctr" rtl="0" fontAlgn="base">
        <a:spcBef>
          <a:spcPct val="0"/>
        </a:spcBef>
        <a:spcAft>
          <a:spcPct val="0"/>
        </a:spcAft>
        <a:defRPr sz="4400">
          <a:solidFill>
            <a:schemeClr val="tx2"/>
          </a:solidFill>
          <a:latin typeface="Times New Roman" pitchFamily="124" charset="0"/>
          <a:ea typeface="MS Pゴシック" pitchFamily="-92" charset="-128"/>
        </a:defRPr>
      </a:lvl3pPr>
      <a:lvl4pPr algn="ctr" rtl="0" fontAlgn="base">
        <a:spcBef>
          <a:spcPct val="0"/>
        </a:spcBef>
        <a:spcAft>
          <a:spcPct val="0"/>
        </a:spcAft>
        <a:defRPr sz="4400">
          <a:solidFill>
            <a:schemeClr val="tx2"/>
          </a:solidFill>
          <a:latin typeface="Times New Roman" pitchFamily="124" charset="0"/>
          <a:ea typeface="MS Pゴシック" pitchFamily="-92" charset="-128"/>
        </a:defRPr>
      </a:lvl4pPr>
      <a:lvl5pPr algn="ctr" rtl="0" fontAlgn="base">
        <a:spcBef>
          <a:spcPct val="0"/>
        </a:spcBef>
        <a:spcAft>
          <a:spcPct val="0"/>
        </a:spcAft>
        <a:defRPr sz="4400">
          <a:solidFill>
            <a:schemeClr val="tx2"/>
          </a:solidFill>
          <a:latin typeface="Times New Roman" pitchFamily="124" charset="0"/>
          <a:ea typeface="MS Pゴシック" pitchFamily="-92" charset="-128"/>
        </a:defRPr>
      </a:lvl5pPr>
      <a:lvl6pPr marL="457200" algn="ctr" rtl="0" fontAlgn="base">
        <a:spcBef>
          <a:spcPct val="0"/>
        </a:spcBef>
        <a:spcAft>
          <a:spcPct val="0"/>
        </a:spcAft>
        <a:defRPr sz="4400">
          <a:solidFill>
            <a:schemeClr val="tx2"/>
          </a:solidFill>
          <a:latin typeface="Times New Roman" pitchFamily="124" charset="0"/>
          <a:ea typeface="MS Pゴシック" pitchFamily="-92" charset="-128"/>
        </a:defRPr>
      </a:lvl6pPr>
      <a:lvl7pPr marL="914400" algn="ctr" rtl="0" fontAlgn="base">
        <a:spcBef>
          <a:spcPct val="0"/>
        </a:spcBef>
        <a:spcAft>
          <a:spcPct val="0"/>
        </a:spcAft>
        <a:defRPr sz="4400">
          <a:solidFill>
            <a:schemeClr val="tx2"/>
          </a:solidFill>
          <a:latin typeface="Times New Roman" pitchFamily="124" charset="0"/>
          <a:ea typeface="MS Pゴシック" pitchFamily="-92" charset="-128"/>
        </a:defRPr>
      </a:lvl7pPr>
      <a:lvl8pPr marL="1371600" algn="ctr" rtl="0" fontAlgn="base">
        <a:spcBef>
          <a:spcPct val="0"/>
        </a:spcBef>
        <a:spcAft>
          <a:spcPct val="0"/>
        </a:spcAft>
        <a:defRPr sz="4400">
          <a:solidFill>
            <a:schemeClr val="tx2"/>
          </a:solidFill>
          <a:latin typeface="Times New Roman" pitchFamily="124" charset="0"/>
          <a:ea typeface="MS Pゴシック" pitchFamily="-92" charset="-128"/>
        </a:defRPr>
      </a:lvl8pPr>
      <a:lvl9pPr marL="1828800" algn="ctr" rtl="0" fontAlgn="base">
        <a:spcBef>
          <a:spcPct val="0"/>
        </a:spcBef>
        <a:spcAft>
          <a:spcPct val="0"/>
        </a:spcAft>
        <a:defRPr sz="4400">
          <a:solidFill>
            <a:schemeClr val="tx2"/>
          </a:solidFill>
          <a:latin typeface="Times New Roman" pitchFamily="124" charset="0"/>
          <a:ea typeface="MS Pゴシック" pitchFamily="-92" charset="-128"/>
        </a:defRPr>
      </a:lvl9pPr>
    </p:titleStyle>
    <p:bodyStyle>
      <a:lvl1pPr marL="342900" indent="-342900" algn="l" rtl="0" fontAlgn="base">
        <a:spcBef>
          <a:spcPct val="20000"/>
        </a:spcBef>
        <a:spcAft>
          <a:spcPct val="0"/>
        </a:spcAft>
        <a:buFont typeface="Wingdings" pitchFamily="124" charset="2"/>
        <a:buChar char="§"/>
        <a:defRPr sz="3200">
          <a:solidFill>
            <a:schemeClr val="tx1"/>
          </a:solidFill>
          <a:latin typeface="Calibri" panose="020F0502020204030204" pitchFamily="34" charset="0"/>
          <a:ea typeface="+mn-ea"/>
          <a:cs typeface="+mn-cs"/>
        </a:defRPr>
      </a:lvl1pPr>
      <a:lvl2pPr marL="742950" indent="-285750" algn="l" rtl="0" fontAlgn="base">
        <a:spcBef>
          <a:spcPct val="20000"/>
        </a:spcBef>
        <a:spcAft>
          <a:spcPct val="0"/>
        </a:spcAft>
        <a:buFont typeface="Wingdings" pitchFamily="124" charset="2"/>
        <a:buChar char="§"/>
        <a:defRPr sz="2800">
          <a:solidFill>
            <a:schemeClr val="tx1"/>
          </a:solidFill>
          <a:latin typeface="Calibri" panose="020F0502020204030204" pitchFamily="34" charset="0"/>
          <a:ea typeface="+mn-ea"/>
        </a:defRPr>
      </a:lvl2pPr>
      <a:lvl3pPr marL="1143000" indent="-228600" algn="l" rtl="0" fontAlgn="base">
        <a:spcBef>
          <a:spcPct val="20000"/>
        </a:spcBef>
        <a:spcAft>
          <a:spcPct val="0"/>
        </a:spcAft>
        <a:buFont typeface="Wingdings" pitchFamily="124" charset="2"/>
        <a:buChar char="§"/>
        <a:defRPr sz="2400">
          <a:solidFill>
            <a:schemeClr val="tx1"/>
          </a:solidFill>
          <a:latin typeface="Calibri" panose="020F0502020204030204" pitchFamily="34" charset="0"/>
          <a:ea typeface="+mn-ea"/>
        </a:defRPr>
      </a:lvl3pPr>
      <a:lvl4pPr marL="1600200" indent="-228600" algn="l" rtl="0" fontAlgn="base">
        <a:spcBef>
          <a:spcPct val="20000"/>
        </a:spcBef>
        <a:spcAft>
          <a:spcPct val="0"/>
        </a:spcAft>
        <a:buFont typeface="Wingdings" pitchFamily="124" charset="2"/>
        <a:buChar char="§"/>
        <a:defRPr sz="2000">
          <a:solidFill>
            <a:schemeClr val="tx1"/>
          </a:solidFill>
          <a:latin typeface="Calibri" panose="020F0502020204030204" pitchFamily="34" charset="0"/>
          <a:ea typeface="+mn-ea"/>
        </a:defRPr>
      </a:lvl4pPr>
      <a:lvl5pPr marL="2057400" indent="-228600" algn="l" rtl="0" fontAlgn="base">
        <a:spcBef>
          <a:spcPct val="20000"/>
        </a:spcBef>
        <a:spcAft>
          <a:spcPct val="0"/>
        </a:spcAft>
        <a:buFont typeface="Wingdings" pitchFamily="124" charset="2"/>
        <a:buChar char="§"/>
        <a:defRPr sz="2000">
          <a:solidFill>
            <a:schemeClr val="tx1"/>
          </a:solidFill>
          <a:latin typeface="Calibri" panose="020F0502020204030204" pitchFamily="34" charset="0"/>
          <a:ea typeface="+mn-ea"/>
        </a:defRPr>
      </a:lvl5pPr>
      <a:lvl6pPr marL="2514600" indent="-228600" algn="l" rtl="0" fontAlgn="base">
        <a:spcBef>
          <a:spcPct val="20000"/>
        </a:spcBef>
        <a:spcAft>
          <a:spcPct val="0"/>
        </a:spcAft>
        <a:buFont typeface="Wingdings" pitchFamily="124" charset="2"/>
        <a:buChar char="§"/>
        <a:defRPr sz="2000">
          <a:solidFill>
            <a:schemeClr val="tx1"/>
          </a:solidFill>
          <a:latin typeface="+mn-lt"/>
          <a:ea typeface="+mn-ea"/>
        </a:defRPr>
      </a:lvl6pPr>
      <a:lvl7pPr marL="2971800" indent="-228600" algn="l" rtl="0" fontAlgn="base">
        <a:spcBef>
          <a:spcPct val="20000"/>
        </a:spcBef>
        <a:spcAft>
          <a:spcPct val="0"/>
        </a:spcAft>
        <a:buFont typeface="Wingdings" pitchFamily="124" charset="2"/>
        <a:buChar char="§"/>
        <a:defRPr sz="2000">
          <a:solidFill>
            <a:schemeClr val="tx1"/>
          </a:solidFill>
          <a:latin typeface="+mn-lt"/>
          <a:ea typeface="+mn-ea"/>
        </a:defRPr>
      </a:lvl7pPr>
      <a:lvl8pPr marL="3429000" indent="-228600" algn="l" rtl="0" fontAlgn="base">
        <a:spcBef>
          <a:spcPct val="20000"/>
        </a:spcBef>
        <a:spcAft>
          <a:spcPct val="0"/>
        </a:spcAft>
        <a:buFont typeface="Wingdings" pitchFamily="124" charset="2"/>
        <a:buChar char="§"/>
        <a:defRPr sz="2000">
          <a:solidFill>
            <a:schemeClr val="tx1"/>
          </a:solidFill>
          <a:latin typeface="+mn-lt"/>
          <a:ea typeface="+mn-ea"/>
        </a:defRPr>
      </a:lvl8pPr>
      <a:lvl9pPr marL="3886200" indent="-228600" algn="l" rtl="0" fontAlgn="base">
        <a:spcBef>
          <a:spcPct val="20000"/>
        </a:spcBef>
        <a:spcAft>
          <a:spcPct val="0"/>
        </a:spcAft>
        <a:buFont typeface="Wingdings" pitchFamily="124" charset="2"/>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hyperlink" Target="http://www.rochester.edu/adminfinance/urprocurement" TargetMode="External"/><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hyperlink" Target="mailto:procurement_service_center@ur.rochester.edu" TargetMode="External"/><Relationship Id="rId2" Type="http://schemas.openxmlformats.org/officeDocument/2006/relationships/image" Target="../media/image7.png"/><Relationship Id="rId1" Type="http://schemas.openxmlformats.org/officeDocument/2006/relationships/slideLayout" Target="../slideLayouts/slideLayout6.xml"/><Relationship Id="rId6" Type="http://schemas.openxmlformats.org/officeDocument/2006/relationships/hyperlink" Target="https://service.rochester.edu/procurement" TargetMode="External"/><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31644"/>
          </a:xfrm>
          <a:solidFill>
            <a:srgbClr val="003E74"/>
          </a:solidFill>
        </p:spPr>
        <p:txBody>
          <a:bodyPr/>
          <a:lstStyle/>
          <a:p>
            <a:pPr algn="ctr"/>
            <a:r>
              <a:rPr lang="en-US" sz="3200" dirty="0" smtClean="0">
                <a:solidFill>
                  <a:schemeClr val="bg1"/>
                </a:solidFill>
              </a:rPr>
              <a:t>P2P UR Procurement for Approvers</a:t>
            </a:r>
            <a:endParaRPr lang="en-US" sz="3200" dirty="0">
              <a:solidFill>
                <a:schemeClr val="bg1"/>
              </a:solidFill>
            </a:endParaRPr>
          </a:p>
        </p:txBody>
      </p:sp>
      <p:sp>
        <p:nvSpPr>
          <p:cNvPr id="29" name="Rectangle 19"/>
          <p:cNvSpPr>
            <a:spLocks noChangeArrowheads="1"/>
          </p:cNvSpPr>
          <p:nvPr/>
        </p:nvSpPr>
        <p:spPr bwMode="auto">
          <a:xfrm>
            <a:off x="76200" y="525706"/>
            <a:ext cx="429768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tabLst>
                <a:tab pos="377825" algn="l"/>
              </a:tabLst>
              <a:defRPr>
                <a:solidFill>
                  <a:schemeClr val="tx1"/>
                </a:solidFill>
                <a:latin typeface="Arial" panose="020B0604020202020204" pitchFamily="34" charset="0"/>
              </a:defRPr>
            </a:lvl1pPr>
            <a:lvl2pPr eaLnBrk="0" hangingPunct="0">
              <a:tabLst>
                <a:tab pos="377825" algn="l"/>
              </a:tabLst>
              <a:defRPr>
                <a:solidFill>
                  <a:schemeClr val="tx1"/>
                </a:solidFill>
                <a:latin typeface="Arial" panose="020B0604020202020204" pitchFamily="34" charset="0"/>
              </a:defRPr>
            </a:lvl2pPr>
            <a:lvl3pPr eaLnBrk="0" hangingPunct="0">
              <a:tabLst>
                <a:tab pos="377825" algn="l"/>
              </a:tabLst>
              <a:defRPr>
                <a:solidFill>
                  <a:schemeClr val="tx1"/>
                </a:solidFill>
                <a:latin typeface="Arial" panose="020B0604020202020204" pitchFamily="34" charset="0"/>
              </a:defRPr>
            </a:lvl3pPr>
            <a:lvl4pPr eaLnBrk="0" hangingPunct="0">
              <a:tabLst>
                <a:tab pos="377825" algn="l"/>
              </a:tabLst>
              <a:defRPr>
                <a:solidFill>
                  <a:schemeClr val="tx1"/>
                </a:solidFill>
                <a:latin typeface="Arial" panose="020B0604020202020204" pitchFamily="34" charset="0"/>
              </a:defRPr>
            </a:lvl4pPr>
            <a:lvl5pPr eaLnBrk="0" hangingPunct="0">
              <a:tabLst>
                <a:tab pos="377825" algn="l"/>
              </a:tabLst>
              <a:defRPr>
                <a:solidFill>
                  <a:schemeClr val="tx1"/>
                </a:solidFill>
                <a:latin typeface="Arial" panose="020B0604020202020204" pitchFamily="34" charset="0"/>
              </a:defRPr>
            </a:lvl5pPr>
            <a:lvl6pPr eaLnBrk="0" fontAlgn="base" hangingPunct="0">
              <a:spcBef>
                <a:spcPct val="0"/>
              </a:spcBef>
              <a:spcAft>
                <a:spcPct val="0"/>
              </a:spcAft>
              <a:tabLst>
                <a:tab pos="377825" algn="l"/>
              </a:tabLst>
              <a:defRPr>
                <a:solidFill>
                  <a:schemeClr val="tx1"/>
                </a:solidFill>
                <a:latin typeface="Arial" panose="020B0604020202020204" pitchFamily="34" charset="0"/>
              </a:defRPr>
            </a:lvl6pPr>
            <a:lvl7pPr eaLnBrk="0" fontAlgn="base" hangingPunct="0">
              <a:spcBef>
                <a:spcPct val="0"/>
              </a:spcBef>
              <a:spcAft>
                <a:spcPct val="0"/>
              </a:spcAft>
              <a:tabLst>
                <a:tab pos="377825" algn="l"/>
              </a:tabLst>
              <a:defRPr>
                <a:solidFill>
                  <a:schemeClr val="tx1"/>
                </a:solidFill>
                <a:latin typeface="Arial" panose="020B0604020202020204" pitchFamily="34" charset="0"/>
              </a:defRPr>
            </a:lvl7pPr>
            <a:lvl8pPr eaLnBrk="0" fontAlgn="base" hangingPunct="0">
              <a:spcBef>
                <a:spcPct val="0"/>
              </a:spcBef>
              <a:spcAft>
                <a:spcPct val="0"/>
              </a:spcAft>
              <a:tabLst>
                <a:tab pos="377825" algn="l"/>
              </a:tabLst>
              <a:defRPr>
                <a:solidFill>
                  <a:schemeClr val="tx1"/>
                </a:solidFill>
                <a:latin typeface="Arial" panose="020B0604020202020204" pitchFamily="34" charset="0"/>
              </a:defRPr>
            </a:lvl8pPr>
            <a:lvl9pPr eaLnBrk="0" fontAlgn="base" hangingPunct="0">
              <a:spcBef>
                <a:spcPct val="0"/>
              </a:spcBef>
              <a:spcAft>
                <a:spcPct val="0"/>
              </a:spcAft>
              <a:tabLst>
                <a:tab pos="377825" algn="l"/>
              </a:tabLst>
              <a:defRPr>
                <a:solidFill>
                  <a:schemeClr val="tx1"/>
                </a:solidFill>
                <a:latin typeface="Arial" panose="020B0604020202020204" pitchFamily="34" charset="0"/>
              </a:defRPr>
            </a:lvl9pPr>
          </a:lstStyle>
          <a:p>
            <a:pPr marL="0" marR="0" lvl="0" indent="0" defTabSz="914400" eaLnBrk="0" latinLnBrk="0" hangingPunct="0">
              <a:lnSpc>
                <a:spcPct val="100000"/>
              </a:lnSpc>
              <a:buClrTx/>
              <a:buSzTx/>
              <a:buFontTx/>
              <a:buNone/>
              <a:tabLst>
                <a:tab pos="377825" algn="l"/>
              </a:tabLst>
            </a:pPr>
            <a:r>
              <a:rPr lang="en-US" altLang="en-US" sz="1200" b="1" u="sng" dirty="0">
                <a:latin typeface="Arial" charset="0"/>
              </a:rPr>
              <a:t>Accessing UR Procurement </a:t>
            </a:r>
          </a:p>
          <a:p>
            <a:pPr marL="0" marR="0" lvl="0" indent="0" algn="l" defTabSz="914400" rtl="0" eaLnBrk="0" fontAlgn="base" latinLnBrk="0" hangingPunct="0">
              <a:lnSpc>
                <a:spcPct val="100000"/>
              </a:lnSpc>
              <a:spcBef>
                <a:spcPct val="0"/>
              </a:spcBef>
              <a:spcAft>
                <a:spcPct val="0"/>
              </a:spcAft>
              <a:buClrTx/>
              <a:buSzTx/>
              <a:buFontTx/>
              <a:buNone/>
              <a:tabLst>
                <a:tab pos="377825" algn="l"/>
              </a:tabLst>
            </a:pPr>
            <a:r>
              <a:rPr kumimoji="0" lang="en-US" altLang="en-US" sz="1100" b="0" i="0" u="none" strike="noStrike" cap="none" normalizeH="0" baseline="0" dirty="0" smtClean="0">
                <a:ln>
                  <a:noFill/>
                </a:ln>
                <a:solidFill>
                  <a:schemeClr val="tx1"/>
                </a:solidFill>
                <a:effectLst/>
                <a:latin typeface="Arial" panose="020B0604020202020204" pitchFamily="34" charset="0"/>
                <a:ea typeface="Arial" panose="020B0604020202020204" pitchFamily="34" charset="0"/>
              </a:rPr>
              <a:t>Using any </a:t>
            </a:r>
            <a:r>
              <a:rPr kumimoji="0" lang="en-US" altLang="en-US" sz="1100" b="0" i="0" u="none" strike="noStrike" cap="none" normalizeH="0" baseline="0" dirty="0">
                <a:ln>
                  <a:noFill/>
                </a:ln>
                <a:solidFill>
                  <a:schemeClr val="tx1"/>
                </a:solidFill>
                <a:effectLst/>
                <a:latin typeface="Arial" panose="020B0604020202020204" pitchFamily="34" charset="0"/>
                <a:ea typeface="Arial" panose="020B0604020202020204" pitchFamily="34" charset="0"/>
              </a:rPr>
              <a:t>web </a:t>
            </a:r>
            <a:r>
              <a:rPr kumimoji="0" lang="en-US" altLang="en-US" sz="1100" b="0" i="0" u="none" strike="noStrike" cap="none" normalizeH="0" baseline="0" dirty="0" smtClean="0">
                <a:ln>
                  <a:noFill/>
                </a:ln>
                <a:solidFill>
                  <a:schemeClr val="tx1"/>
                </a:solidFill>
                <a:effectLst/>
                <a:latin typeface="Arial" panose="020B0604020202020204" pitchFamily="34" charset="0"/>
                <a:ea typeface="Arial" panose="020B0604020202020204" pitchFamily="34" charset="0"/>
              </a:rPr>
              <a:t>browser,</a:t>
            </a:r>
            <a:r>
              <a:rPr kumimoji="0" lang="en-US" altLang="en-US" sz="1100" b="0" i="0" u="none" strike="noStrike" cap="none" normalizeH="0" dirty="0" smtClean="0">
                <a:ln>
                  <a:noFill/>
                </a:ln>
                <a:solidFill>
                  <a:schemeClr val="tx1"/>
                </a:solidFill>
                <a:effectLst/>
                <a:latin typeface="Arial" panose="020B0604020202020204" pitchFamily="34" charset="0"/>
                <a:ea typeface="Arial" panose="020B0604020202020204" pitchFamily="34" charset="0"/>
              </a:rPr>
              <a:t> go to:</a:t>
            </a:r>
            <a:endParaRPr kumimoji="0" lang="en-US" altLang="en-US" sz="1100" b="0" i="0" u="none" strike="noStrike" cap="none" normalizeH="0" baseline="0" dirty="0">
              <a:ln>
                <a:noFill/>
              </a:ln>
              <a:solidFill>
                <a:schemeClr val="tx1"/>
              </a:solidFill>
              <a:effectLst/>
              <a:latin typeface="Arial" panose="020B0604020202020204" pitchFamily="34" charset="0"/>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377825" algn="l"/>
              </a:tabLst>
            </a:pPr>
            <a:r>
              <a:rPr kumimoji="0" lang="en-US" altLang="en-US" sz="1100" b="0" i="0" u="none" strike="noStrike" cap="none" normalizeH="0" baseline="0" dirty="0" smtClean="0">
                <a:ln>
                  <a:noFill/>
                </a:ln>
                <a:solidFill>
                  <a:schemeClr val="tx1"/>
                </a:solidFill>
                <a:effectLst/>
                <a:latin typeface="Arial" panose="020B0604020202020204" pitchFamily="34" charset="0"/>
                <a:ea typeface="Arial" panose="020B0604020202020204" pitchFamily="34" charset="0"/>
                <a:hlinkClick r:id="rId2"/>
              </a:rPr>
              <a:t>www.rochester.edu/adminfinance/urprocurement</a:t>
            </a:r>
            <a:r>
              <a:rPr kumimoji="0" lang="en-US" altLang="en-US" sz="1100" b="0" i="0" u="none" strike="noStrike" cap="none" normalizeH="0" baseline="0" dirty="0" smtClean="0">
                <a:ln>
                  <a:noFill/>
                </a:ln>
                <a:solidFill>
                  <a:schemeClr val="tx1"/>
                </a:solidFill>
                <a:effectLst/>
                <a:latin typeface="Arial" panose="020B0604020202020204" pitchFamily="34" charset="0"/>
                <a:ea typeface="Arial" panose="020B0604020202020204" pitchFamily="34" charset="0"/>
              </a:rPr>
              <a:t> </a:t>
            </a:r>
            <a:endParaRPr kumimoji="0" lang="en-US" altLang="en-US" sz="1100" b="0" i="0" u="none" strike="noStrike" cap="none" normalizeH="0" baseline="0" dirty="0">
              <a:ln>
                <a:noFill/>
              </a:ln>
              <a:solidFill>
                <a:schemeClr val="tx1"/>
              </a:solidFill>
              <a:effectLst/>
              <a:latin typeface="Arial" panose="020B0604020202020204" pitchFamily="34" charset="0"/>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377825" algn="l"/>
              </a:tabLst>
            </a:pPr>
            <a:r>
              <a:rPr kumimoji="0" lang="en-US" altLang="en-US" sz="1100" b="0" i="0" u="none" strike="noStrike" cap="none" normalizeH="0" baseline="0" dirty="0" smtClean="0">
                <a:ln>
                  <a:noFill/>
                </a:ln>
                <a:solidFill>
                  <a:schemeClr val="tx1"/>
                </a:solidFill>
                <a:effectLst/>
                <a:latin typeface="Arial" panose="020B0604020202020204" pitchFamily="34" charset="0"/>
                <a:ea typeface="Arial" panose="020B0604020202020204" pitchFamily="34" charset="0"/>
              </a:rPr>
              <a:t>Click </a:t>
            </a:r>
            <a:r>
              <a:rPr kumimoji="0" lang="en-US" altLang="en-US" sz="1100" b="1" i="0" u="none" strike="noStrike" cap="none" normalizeH="0" baseline="0" dirty="0">
                <a:ln>
                  <a:noFill/>
                </a:ln>
                <a:solidFill>
                  <a:schemeClr val="tx1"/>
                </a:solidFill>
                <a:effectLst/>
                <a:latin typeface="Arial" panose="020B0604020202020204" pitchFamily="34" charset="0"/>
                <a:ea typeface="Arial" panose="020B0604020202020204" pitchFamily="34" charset="0"/>
              </a:rPr>
              <a:t>Procure to Pay </a:t>
            </a:r>
            <a:r>
              <a:rPr kumimoji="0" lang="en-US" altLang="en-US" sz="1100" b="1" i="0" u="none" strike="noStrike" cap="none" normalizeH="0" baseline="0" dirty="0" smtClean="0">
                <a:ln>
                  <a:noFill/>
                </a:ln>
                <a:solidFill>
                  <a:schemeClr val="tx1"/>
                </a:solidFill>
                <a:effectLst/>
                <a:latin typeface="Arial" panose="020B0604020202020204" pitchFamily="34" charset="0"/>
                <a:ea typeface="Arial" panose="020B0604020202020204" pitchFamily="34" charset="0"/>
              </a:rPr>
              <a:t>Login</a:t>
            </a:r>
          </a:p>
          <a:p>
            <a:pPr marR="0" lvl="0" algn="l" defTabSz="914400" rtl="0" eaLnBrk="0" fontAlgn="base" latinLnBrk="0" hangingPunct="0">
              <a:lnSpc>
                <a:spcPct val="100000"/>
              </a:lnSpc>
              <a:spcBef>
                <a:spcPct val="0"/>
              </a:spcBef>
              <a:spcAft>
                <a:spcPct val="0"/>
              </a:spcAft>
              <a:buClrTx/>
              <a:buSzTx/>
              <a:tabLst>
                <a:tab pos="377825" algn="l"/>
              </a:tabLst>
            </a:pPr>
            <a:r>
              <a:rPr kumimoji="0" lang="en-US" altLang="en-US" sz="1100" b="1" i="0" u="none" strike="noStrike" cap="none" normalizeH="0" baseline="0" dirty="0" smtClean="0">
                <a:ln>
                  <a:noFill/>
                </a:ln>
                <a:solidFill>
                  <a:schemeClr val="tx1"/>
                </a:solidFill>
                <a:effectLst/>
                <a:latin typeface="Arial" panose="020B0604020202020204" pitchFamily="34" charset="0"/>
                <a:ea typeface="Arial" panose="020B0604020202020204" pitchFamily="34" charset="0"/>
              </a:rPr>
              <a:t>Note</a:t>
            </a:r>
            <a:r>
              <a:rPr kumimoji="0" lang="en-US" altLang="en-US" sz="1100" b="1" i="0" u="none" strike="noStrike" cap="none" normalizeH="0" baseline="0" dirty="0">
                <a:ln>
                  <a:noFill/>
                </a:ln>
                <a:solidFill>
                  <a:schemeClr val="tx1"/>
                </a:solidFill>
                <a:effectLst/>
                <a:latin typeface="Arial" panose="020B0604020202020204" pitchFamily="34" charset="0"/>
                <a:ea typeface="Arial" panose="020B0604020202020204" pitchFamily="34" charset="0"/>
              </a:rPr>
              <a:t>: </a:t>
            </a:r>
            <a:r>
              <a:rPr kumimoji="0" lang="en-US" altLang="en-US" sz="1100" b="0" i="0" u="none" strike="noStrike" cap="none" normalizeH="0" baseline="0" dirty="0">
                <a:ln>
                  <a:noFill/>
                </a:ln>
                <a:solidFill>
                  <a:schemeClr val="tx1"/>
                </a:solidFill>
                <a:effectLst/>
                <a:latin typeface="Arial" panose="020B0604020202020204" pitchFamily="34" charset="0"/>
                <a:ea typeface="Arial" panose="020B0604020202020204" pitchFamily="34" charset="0"/>
              </a:rPr>
              <a:t>Log in with your NetID </a:t>
            </a:r>
            <a:r>
              <a:rPr kumimoji="0" lang="en-US" altLang="en-US" sz="1100" b="0" i="0" u="none" strike="noStrike" cap="none" normalizeH="0" baseline="0" dirty="0" smtClean="0">
                <a:ln>
                  <a:noFill/>
                </a:ln>
                <a:solidFill>
                  <a:schemeClr val="tx1"/>
                </a:solidFill>
                <a:effectLst/>
                <a:latin typeface="Arial" panose="020B0604020202020204" pitchFamily="34" charset="0"/>
                <a:ea typeface="Arial" panose="020B0604020202020204" pitchFamily="34" charset="0"/>
              </a:rPr>
              <a:t>credentials.</a:t>
            </a:r>
            <a:endParaRPr kumimoji="0" lang="en-US" altLang="en-US" sz="1100" b="0" i="0" u="none" strike="noStrike" cap="none" normalizeH="0" baseline="0" dirty="0">
              <a:ln>
                <a:noFill/>
              </a:ln>
              <a:solidFill>
                <a:schemeClr val="tx1"/>
              </a:solidFill>
              <a:effectLst/>
              <a:latin typeface="Arial" panose="020B0604020202020204" pitchFamily="34" charset="0"/>
            </a:endParaRPr>
          </a:p>
        </p:txBody>
      </p:sp>
      <p:sp>
        <p:nvSpPr>
          <p:cNvPr id="30" name="Rectangle 29"/>
          <p:cNvSpPr/>
          <p:nvPr/>
        </p:nvSpPr>
        <p:spPr>
          <a:xfrm>
            <a:off x="76200" y="1537612"/>
            <a:ext cx="3826727" cy="276999"/>
          </a:xfrm>
          <a:prstGeom prst="rect">
            <a:avLst/>
          </a:prstGeom>
        </p:spPr>
        <p:txBody>
          <a:bodyPr wrap="square">
            <a:spAutoFit/>
          </a:bodyPr>
          <a:lstStyle/>
          <a:p>
            <a:pPr marR="53975"/>
            <a:r>
              <a:rPr lang="en-US" sz="1200" b="1" u="sng" dirty="0"/>
              <a:t>Home Page</a:t>
            </a:r>
          </a:p>
        </p:txBody>
      </p:sp>
      <p:pic>
        <p:nvPicPr>
          <p:cNvPr id="31" name="Picture 30"/>
          <p:cNvPicPr/>
          <p:nvPr/>
        </p:nvPicPr>
        <p:blipFill>
          <a:blip r:embed="rId3" cstate="print">
            <a:extLst>
              <a:ext uri="{28A0092B-C50C-407E-A947-70E740481C1C}">
                <a14:useLocalDpi xmlns:a14="http://schemas.microsoft.com/office/drawing/2010/main" val="0"/>
              </a:ext>
            </a:extLst>
          </a:blip>
          <a:stretch>
            <a:fillRect/>
          </a:stretch>
        </p:blipFill>
        <p:spPr>
          <a:xfrm>
            <a:off x="190500" y="1908315"/>
            <a:ext cx="3810000" cy="21336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34" name="Picture 33"/>
          <p:cNvPicPr/>
          <p:nvPr/>
        </p:nvPicPr>
        <p:blipFill>
          <a:blip r:embed="rId4">
            <a:extLst>
              <a:ext uri="{28A0092B-C50C-407E-A947-70E740481C1C}">
                <a14:useLocalDpi xmlns:a14="http://schemas.microsoft.com/office/drawing/2010/main" val="0"/>
              </a:ext>
            </a:extLst>
          </a:blip>
          <a:stretch>
            <a:fillRect/>
          </a:stretch>
        </p:blipFill>
        <p:spPr>
          <a:xfrm>
            <a:off x="2316480" y="4642691"/>
            <a:ext cx="1686622" cy="85506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5" name="Rectangle 22"/>
          <p:cNvSpPr>
            <a:spLocks noChangeArrowheads="1"/>
          </p:cNvSpPr>
          <p:nvPr/>
        </p:nvSpPr>
        <p:spPr bwMode="auto">
          <a:xfrm>
            <a:off x="76201" y="4102403"/>
            <a:ext cx="4297680" cy="20697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en-US" sz="1200" b="1" u="sng" dirty="0">
                <a:latin typeface="Arial" charset="0"/>
              </a:rPr>
              <a:t>Search</a:t>
            </a:r>
            <a:r>
              <a:rPr kumimoji="0" lang="en-US" altLang="en-US" sz="1200" b="0" i="0" u="none" strike="noStrike" cap="none" normalizeH="0" dirty="0">
                <a:ln>
                  <a:noFill/>
                </a:ln>
                <a:solidFill>
                  <a:schemeClr val="tx1"/>
                </a:solidFill>
                <a:effectLst/>
                <a:ea typeface="Arial" panose="020B0604020202020204" pitchFamily="34" charset="0"/>
              </a:rPr>
              <a:t> </a:t>
            </a:r>
            <a:r>
              <a:rPr kumimoji="0" lang="en-US" altLang="en-US" sz="1100" b="0" i="0" u="none" strike="noStrike" cap="none" normalizeH="0" dirty="0">
                <a:ln>
                  <a:noFill/>
                </a:ln>
                <a:solidFill>
                  <a:schemeClr val="tx1"/>
                </a:solidFill>
                <a:effectLst/>
                <a:ea typeface="Arial" panose="020B0604020202020204" pitchFamily="34" charset="0"/>
              </a:rPr>
              <a:t>- </a:t>
            </a:r>
            <a:r>
              <a:rPr lang="en-US" altLang="en-US" sz="1100" dirty="0">
                <a:ea typeface="Arial" panose="020B0604020202020204" pitchFamily="34" charset="0"/>
              </a:rPr>
              <a:t>The system allows smart lookup using the first three characters of a word or the transaction type and number to easily locate tasks and items.</a:t>
            </a:r>
            <a:endParaRPr lang="en-US" altLang="en-US" sz="1100" dirty="0"/>
          </a:p>
          <a:p>
            <a:pPr lvl="0"/>
            <a:endParaRPr lang="en-US" altLang="en-US" sz="1100" dirty="0" smtClean="0">
              <a:ea typeface="Arial" panose="020B0604020202020204" pitchFamily="34" charset="0"/>
            </a:endParaRPr>
          </a:p>
          <a:p>
            <a:pPr lvl="0"/>
            <a:r>
              <a:rPr lang="en-US" altLang="en-US" sz="1100" dirty="0" smtClean="0">
                <a:ea typeface="Arial" panose="020B0604020202020204" pitchFamily="34" charset="0"/>
              </a:rPr>
              <a:t>Sample </a:t>
            </a:r>
            <a:r>
              <a:rPr lang="en-US" altLang="en-US" sz="1100" dirty="0">
                <a:ea typeface="Arial" panose="020B0604020202020204" pitchFamily="34" charset="0"/>
              </a:rPr>
              <a:t>keywords:</a:t>
            </a:r>
            <a:endParaRPr lang="en-US" altLang="en-US" sz="1100" dirty="0"/>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050" b="0" i="0" u="none" strike="noStrike" cap="none" normalizeH="0" baseline="0" dirty="0" smtClean="0">
                <a:ln>
                  <a:noFill/>
                </a:ln>
                <a:solidFill>
                  <a:schemeClr val="tx1"/>
                </a:solidFill>
                <a:effectLst/>
                <a:ea typeface="Arial" panose="020B0604020202020204" pitchFamily="34" charset="0"/>
              </a:rPr>
              <a:t>My delegations</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050" b="0" i="0" u="none" strike="noStrike" cap="none" normalizeH="0" baseline="0" dirty="0" smtClean="0">
                <a:ln>
                  <a:noFill/>
                </a:ln>
                <a:solidFill>
                  <a:schemeClr val="tx1"/>
                </a:solidFill>
                <a:effectLst/>
                <a:ea typeface="Arial" panose="020B0604020202020204" pitchFamily="34" charset="0"/>
              </a:rPr>
              <a:t>Create </a:t>
            </a:r>
            <a:r>
              <a:rPr kumimoji="0" lang="en-US" altLang="en-US" sz="1050" b="0" i="0" u="none" strike="noStrike" cap="none" normalizeH="0" baseline="0" dirty="0" err="1">
                <a:ln>
                  <a:noFill/>
                </a:ln>
                <a:solidFill>
                  <a:schemeClr val="tx1"/>
                </a:solidFill>
                <a:effectLst/>
                <a:ea typeface="Arial" panose="020B0604020202020204" pitchFamily="34" charset="0"/>
              </a:rPr>
              <a:t>req</a:t>
            </a:r>
            <a:endParaRPr kumimoji="0" lang="en-US" altLang="en-US" sz="1050" b="0" i="0" u="none" strike="noStrike" cap="none" normalizeH="0" baseline="0" dirty="0">
              <a:ln>
                <a:noFill/>
              </a:ln>
              <a:solidFill>
                <a:schemeClr val="tx1"/>
              </a:solidFill>
              <a:effectLst/>
              <a:ea typeface="Arial" panose="020B0604020202020204" pitchFamily="34" charset="0"/>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050" b="0" i="0" u="none" strike="noStrike" cap="none" normalizeH="0" baseline="0" dirty="0">
                <a:ln>
                  <a:noFill/>
                </a:ln>
                <a:solidFill>
                  <a:schemeClr val="tx1"/>
                </a:solidFill>
                <a:effectLst/>
                <a:ea typeface="Arial" panose="020B0604020202020204" pitchFamily="34" charset="0"/>
              </a:rPr>
              <a:t>Find </a:t>
            </a:r>
            <a:r>
              <a:rPr kumimoji="0" lang="en-US" altLang="en-US" sz="1050" b="0" i="0" u="none" strike="noStrike" cap="none" normalizeH="0" baseline="0" dirty="0" err="1">
                <a:ln>
                  <a:noFill/>
                </a:ln>
                <a:solidFill>
                  <a:schemeClr val="tx1"/>
                </a:solidFill>
                <a:effectLst/>
                <a:ea typeface="Arial" panose="020B0604020202020204" pitchFamily="34" charset="0"/>
              </a:rPr>
              <a:t>req</a:t>
            </a:r>
            <a:endParaRPr kumimoji="0" lang="en-US" altLang="en-US" sz="1050" b="0" i="0" u="none" strike="noStrike" cap="none" normalizeH="0" baseline="0" dirty="0">
              <a:ln>
                <a:noFill/>
              </a:ln>
              <a:solidFill>
                <a:schemeClr val="tx1"/>
              </a:solidFill>
              <a:effectLst/>
              <a:ea typeface="Arial" panose="020B0604020202020204" pitchFamily="34" charset="0"/>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050" b="0" i="0" u="none" strike="noStrike" cap="none" normalizeH="0" baseline="0" dirty="0">
                <a:ln>
                  <a:noFill/>
                </a:ln>
                <a:solidFill>
                  <a:schemeClr val="tx1"/>
                </a:solidFill>
                <a:effectLst/>
                <a:ea typeface="Arial" panose="020B0604020202020204" pitchFamily="34" charset="0"/>
              </a:rPr>
              <a:t>Cart</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050" b="0" i="0" u="none" strike="noStrike" cap="none" normalizeH="0" baseline="0" dirty="0" err="1">
                <a:ln>
                  <a:noFill/>
                </a:ln>
                <a:solidFill>
                  <a:schemeClr val="tx1"/>
                </a:solidFill>
                <a:effectLst/>
                <a:ea typeface="Arial" panose="020B0604020202020204" pitchFamily="34" charset="0"/>
              </a:rPr>
              <a:t>REQxxxxxxxx</a:t>
            </a:r>
            <a:r>
              <a:rPr kumimoji="0" lang="en-US" altLang="en-US" sz="1050" b="0" i="0" u="none" strike="noStrike" cap="none" normalizeH="0" baseline="0" dirty="0">
                <a:ln>
                  <a:noFill/>
                </a:ln>
                <a:solidFill>
                  <a:schemeClr val="tx1"/>
                </a:solidFill>
                <a:effectLst/>
                <a:ea typeface="Arial" panose="020B0604020202020204" pitchFamily="34" charset="0"/>
              </a:rPr>
              <a:t> &lt;for Requisitions&gt;</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050" b="0" i="0" u="none" strike="noStrike" cap="none" normalizeH="0" baseline="0" dirty="0" err="1">
                <a:ln>
                  <a:noFill/>
                </a:ln>
                <a:solidFill>
                  <a:schemeClr val="tx1"/>
                </a:solidFill>
                <a:effectLst/>
                <a:ea typeface="Arial" panose="020B0604020202020204" pitchFamily="34" charset="0"/>
              </a:rPr>
              <a:t>PURxxxxxxxx</a:t>
            </a:r>
            <a:r>
              <a:rPr kumimoji="0" lang="en-US" altLang="en-US" sz="1050" b="0" i="0" u="none" strike="noStrike" cap="none" normalizeH="0" baseline="0" dirty="0">
                <a:ln>
                  <a:noFill/>
                </a:ln>
                <a:solidFill>
                  <a:schemeClr val="tx1"/>
                </a:solidFill>
                <a:effectLst/>
                <a:ea typeface="Arial" panose="020B0604020202020204" pitchFamily="34" charset="0"/>
              </a:rPr>
              <a:t> &lt;for Purchase Orders&gt;</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050" b="0" i="0" u="none" strike="noStrike" cap="none" normalizeH="0" baseline="0" dirty="0" err="1">
                <a:ln>
                  <a:noFill/>
                </a:ln>
                <a:solidFill>
                  <a:schemeClr val="tx1"/>
                </a:solidFill>
                <a:effectLst/>
                <a:ea typeface="Arial" panose="020B0604020202020204" pitchFamily="34" charset="0"/>
              </a:rPr>
              <a:t>RCTxxxxxxxx</a:t>
            </a:r>
            <a:r>
              <a:rPr kumimoji="0" lang="en-US" altLang="en-US" sz="1050" b="0" i="0" u="none" strike="noStrike" cap="none" normalizeH="0" baseline="0" dirty="0">
                <a:ln>
                  <a:noFill/>
                </a:ln>
                <a:solidFill>
                  <a:schemeClr val="tx1"/>
                </a:solidFill>
                <a:effectLst/>
                <a:ea typeface="Arial" panose="020B0604020202020204" pitchFamily="34" charset="0"/>
              </a:rPr>
              <a:t> &lt;for Receipts&gt;</a:t>
            </a:r>
            <a:endParaRPr kumimoji="0" lang="en-US" altLang="en-US" sz="1050" b="0" i="0" u="none" strike="noStrike" cap="none" normalizeH="0" baseline="0" dirty="0">
              <a:ln>
                <a:noFill/>
              </a:ln>
              <a:solidFill>
                <a:schemeClr val="tx1"/>
              </a:solidFill>
              <a:effectLst/>
            </a:endParaRPr>
          </a:p>
        </p:txBody>
      </p:sp>
      <p:sp>
        <p:nvSpPr>
          <p:cNvPr id="10" name="Rectangle 9"/>
          <p:cNvSpPr/>
          <p:nvPr/>
        </p:nvSpPr>
        <p:spPr>
          <a:xfrm>
            <a:off x="4343401" y="530453"/>
            <a:ext cx="4800599" cy="5032147"/>
          </a:xfrm>
          <a:prstGeom prst="rect">
            <a:avLst/>
          </a:prstGeom>
        </p:spPr>
        <p:txBody>
          <a:bodyPr wrap="square" anchor="ctr" anchorCtr="0">
            <a:spAutoFit/>
          </a:bodyPr>
          <a:lstStyle/>
          <a:p>
            <a:r>
              <a:rPr lang="en-US" sz="1200" b="1" u="sng" dirty="0"/>
              <a:t>Transaction </a:t>
            </a:r>
            <a:r>
              <a:rPr lang="en-US" sz="1200" b="1" u="sng" dirty="0" smtClean="0"/>
              <a:t>Approval</a:t>
            </a:r>
            <a:endParaRPr lang="en-US" sz="1200" b="1" u="sng" dirty="0"/>
          </a:p>
          <a:p>
            <a:r>
              <a:rPr lang="en-US" sz="1100" dirty="0"/>
              <a:t>To review and approve, go to the Inbox</a:t>
            </a:r>
            <a:r>
              <a:rPr lang="en-US" sz="1100" dirty="0" smtClean="0"/>
              <a:t>.</a:t>
            </a:r>
          </a:p>
          <a:p>
            <a:pPr marL="171450" indent="-171450">
              <a:buFont typeface="Arial" panose="020B0604020202020204" pitchFamily="34" charset="0"/>
              <a:buChar char="•"/>
            </a:pPr>
            <a:endParaRPr lang="en-US" sz="1100" dirty="0"/>
          </a:p>
          <a:p>
            <a:pPr marL="171450" indent="-171450">
              <a:buFont typeface="Arial" panose="020B0604020202020204" pitchFamily="34" charset="0"/>
              <a:buChar char="•"/>
            </a:pPr>
            <a:endParaRPr lang="en-US" sz="1100" dirty="0" smtClean="0"/>
          </a:p>
          <a:p>
            <a:pPr marL="171450" indent="-171450">
              <a:buFont typeface="Arial" panose="020B0604020202020204" pitchFamily="34" charset="0"/>
              <a:buChar char="•"/>
            </a:pPr>
            <a:endParaRPr lang="en-US" sz="1100" dirty="0"/>
          </a:p>
          <a:p>
            <a:pPr marL="171450" indent="-171450">
              <a:buFont typeface="Arial" panose="020B0604020202020204" pitchFamily="34" charset="0"/>
              <a:buChar char="•"/>
            </a:pPr>
            <a:endParaRPr lang="en-US" sz="1100" dirty="0" smtClean="0"/>
          </a:p>
          <a:p>
            <a:r>
              <a:rPr lang="en-US" sz="1100" dirty="0" smtClean="0"/>
              <a:t>Select the appropriate action:</a:t>
            </a:r>
          </a:p>
          <a:p>
            <a:endParaRPr lang="en-US" sz="1100" dirty="0"/>
          </a:p>
          <a:p>
            <a:endParaRPr lang="en-US" sz="1100" dirty="0" smtClean="0"/>
          </a:p>
          <a:p>
            <a:endParaRPr lang="en-US" sz="1100" dirty="0" smtClean="0"/>
          </a:p>
          <a:p>
            <a:endParaRPr lang="en-US" sz="1100" dirty="0"/>
          </a:p>
          <a:p>
            <a:endParaRPr lang="en-US" sz="1100" dirty="0" smtClean="0"/>
          </a:p>
          <a:p>
            <a:endParaRPr lang="en-US" sz="1100" dirty="0"/>
          </a:p>
          <a:p>
            <a:endParaRPr lang="en-US" sz="1100" dirty="0" smtClean="0"/>
          </a:p>
          <a:p>
            <a:pPr marL="171450" indent="-171450">
              <a:buFont typeface="Arial" panose="020B0604020202020204" pitchFamily="34" charset="0"/>
              <a:buChar char="•"/>
            </a:pPr>
            <a:r>
              <a:rPr lang="en-US" sz="1100" dirty="0" smtClean="0"/>
              <a:t>If </a:t>
            </a:r>
            <a:r>
              <a:rPr lang="en-US" sz="1100" dirty="0"/>
              <a:t>the requisition meets all requirements, select &lt;</a:t>
            </a:r>
            <a:r>
              <a:rPr lang="en-US" sz="1100" b="1" dirty="0"/>
              <a:t>Approve</a:t>
            </a:r>
            <a:r>
              <a:rPr lang="en-US" sz="1100" dirty="0"/>
              <a:t>&gt;.</a:t>
            </a:r>
          </a:p>
          <a:p>
            <a:pPr marL="171450" lvl="0" indent="-171450">
              <a:buFont typeface="Arial" panose="020B0604020202020204" pitchFamily="34" charset="0"/>
              <a:buChar char="•"/>
            </a:pPr>
            <a:r>
              <a:rPr lang="en-US" sz="1100" dirty="0" smtClean="0"/>
              <a:t>If </a:t>
            </a:r>
            <a:r>
              <a:rPr lang="en-US" sz="1100" dirty="0"/>
              <a:t>additional information is required, select &lt;</a:t>
            </a:r>
            <a:r>
              <a:rPr lang="en-US" sz="1100" b="1" dirty="0"/>
              <a:t>Send Back</a:t>
            </a:r>
            <a:r>
              <a:rPr lang="en-US" sz="1100" dirty="0"/>
              <a:t>&gt; and enter the reason. Prior approvers must re-approve when initiator re-submits.</a:t>
            </a:r>
          </a:p>
          <a:p>
            <a:pPr marL="171450" lvl="0" indent="-171450">
              <a:buFont typeface="Arial" panose="020B0604020202020204" pitchFamily="34" charset="0"/>
              <a:buChar char="•"/>
            </a:pPr>
            <a:r>
              <a:rPr lang="en-US" sz="1100" dirty="0" smtClean="0"/>
              <a:t>To </a:t>
            </a:r>
            <a:r>
              <a:rPr lang="en-US" sz="1100" dirty="0"/>
              <a:t>exit and review later, select </a:t>
            </a:r>
            <a:r>
              <a:rPr lang="en-US" sz="1100" dirty="0" smtClean="0"/>
              <a:t>&lt;…&gt; then </a:t>
            </a:r>
            <a:r>
              <a:rPr lang="en-US" sz="1100" b="1" dirty="0" smtClean="0"/>
              <a:t>&lt;Cancel&gt;.</a:t>
            </a:r>
            <a:endParaRPr lang="en-US" sz="1100" dirty="0"/>
          </a:p>
          <a:p>
            <a:pPr marL="171450" lvl="0" indent="-171450">
              <a:buFont typeface="Arial" panose="020B0604020202020204" pitchFamily="34" charset="0"/>
              <a:buChar char="•"/>
            </a:pPr>
            <a:r>
              <a:rPr lang="en-US" sz="1100" dirty="0"/>
              <a:t>Use with caution: If the requisition should not be completed, select </a:t>
            </a:r>
            <a:r>
              <a:rPr lang="en-US" sz="1100" dirty="0" smtClean="0"/>
              <a:t>&lt;…&gt; </a:t>
            </a:r>
            <a:r>
              <a:rPr lang="en-US" sz="1100" dirty="0"/>
              <a:t>then &lt;</a:t>
            </a:r>
            <a:r>
              <a:rPr lang="en-US" sz="1100" b="1" dirty="0"/>
              <a:t>Deny</a:t>
            </a:r>
            <a:r>
              <a:rPr lang="en-US" sz="1100" dirty="0"/>
              <a:t>&gt; to deny the entire </a:t>
            </a:r>
            <a:r>
              <a:rPr lang="en-US" sz="1100" dirty="0" smtClean="0"/>
              <a:t>transaction.</a:t>
            </a:r>
          </a:p>
          <a:p>
            <a:pPr lvl="0"/>
            <a:endParaRPr lang="en-US" sz="1100" dirty="0"/>
          </a:p>
          <a:p>
            <a:pPr lvl="0"/>
            <a:r>
              <a:rPr lang="en-US" sz="1200" b="1" u="sng" dirty="0"/>
              <a:t>Email Notification</a:t>
            </a:r>
          </a:p>
          <a:p>
            <a:pPr lvl="0"/>
            <a:r>
              <a:rPr lang="en-US" sz="1100" dirty="0"/>
              <a:t>You will </a:t>
            </a:r>
            <a:r>
              <a:rPr lang="en-US" sz="1100" dirty="0" smtClean="0"/>
              <a:t>receive </a:t>
            </a:r>
            <a:r>
              <a:rPr lang="en-US" sz="1100" dirty="0"/>
              <a:t>an email notification if you have a transaction </a:t>
            </a:r>
            <a:r>
              <a:rPr lang="en-US" sz="1100" dirty="0" smtClean="0"/>
              <a:t>waiting </a:t>
            </a:r>
            <a:r>
              <a:rPr lang="en-US" sz="1100" dirty="0"/>
              <a:t>for </a:t>
            </a:r>
            <a:r>
              <a:rPr lang="en-US" sz="1100" dirty="0" smtClean="0"/>
              <a:t>approval. </a:t>
            </a:r>
          </a:p>
          <a:p>
            <a:pPr marL="171450" lvl="0" indent="-171450">
              <a:buFont typeface="Arial" panose="020B0604020202020204" pitchFamily="34" charset="0"/>
              <a:buChar char="•"/>
            </a:pPr>
            <a:r>
              <a:rPr lang="en-US" sz="1100" dirty="0" smtClean="0"/>
              <a:t>Open </a:t>
            </a:r>
            <a:r>
              <a:rPr lang="en-US" sz="1100" dirty="0"/>
              <a:t>the email and click on the link to launch </a:t>
            </a:r>
            <a:r>
              <a:rPr lang="en-US" sz="1100" dirty="0" smtClean="0"/>
              <a:t>UR Procurement.</a:t>
            </a:r>
            <a:endParaRPr lang="en-US" sz="1100" dirty="0"/>
          </a:p>
          <a:p>
            <a:pPr marL="171450" lvl="0" indent="-171450">
              <a:buFont typeface="Arial" panose="020B0604020202020204" pitchFamily="34" charset="0"/>
              <a:buChar char="•"/>
            </a:pPr>
            <a:r>
              <a:rPr lang="en-US" sz="1100" dirty="0"/>
              <a:t>Enter your </a:t>
            </a:r>
            <a:r>
              <a:rPr lang="en-US" sz="1100" dirty="0" err="1"/>
              <a:t>NetId</a:t>
            </a:r>
            <a:r>
              <a:rPr lang="en-US" sz="1100" dirty="0"/>
              <a:t> and password if </a:t>
            </a:r>
            <a:r>
              <a:rPr lang="en-US" sz="1100" dirty="0" smtClean="0"/>
              <a:t>prompted.</a:t>
            </a:r>
            <a:endParaRPr lang="en-US" sz="1100" dirty="0"/>
          </a:p>
          <a:p>
            <a:pPr marL="171450" lvl="0" indent="-171450">
              <a:buFont typeface="Arial" panose="020B0604020202020204" pitchFamily="34" charset="0"/>
              <a:buChar char="•"/>
            </a:pPr>
            <a:r>
              <a:rPr lang="en-US" sz="1100" dirty="0"/>
              <a:t>The transaction that requires your approval will be </a:t>
            </a:r>
            <a:r>
              <a:rPr lang="en-US" sz="1100" dirty="0" smtClean="0"/>
              <a:t>displayed.</a:t>
            </a:r>
            <a:endParaRPr lang="en-US" sz="1100" dirty="0"/>
          </a:p>
          <a:p>
            <a:pPr marL="171450" lvl="0" indent="-171450">
              <a:buFont typeface="Arial" panose="020B0604020202020204" pitchFamily="34" charset="0"/>
              <a:buChar char="•"/>
            </a:pPr>
            <a:r>
              <a:rPr lang="en-US" sz="1100" dirty="0" smtClean="0"/>
              <a:t>Review and </a:t>
            </a:r>
            <a:r>
              <a:rPr lang="en-US" sz="1100" dirty="0"/>
              <a:t>take </a:t>
            </a:r>
            <a:r>
              <a:rPr lang="en-US" sz="1100" dirty="0" smtClean="0"/>
              <a:t>action.</a:t>
            </a:r>
            <a:endParaRPr lang="en-US" sz="1100" dirty="0"/>
          </a:p>
          <a:p>
            <a:pPr lvl="0"/>
            <a:endParaRPr lang="en-US" sz="1100" dirty="0"/>
          </a:p>
        </p:txBody>
      </p:sp>
      <p:pic>
        <p:nvPicPr>
          <p:cNvPr id="13" name="Picture 12"/>
          <p:cNvPicPr>
            <a:picLocks noChangeAspect="1"/>
          </p:cNvPicPr>
          <p:nvPr/>
        </p:nvPicPr>
        <p:blipFill>
          <a:blip r:embed="rId5"/>
          <a:stretch>
            <a:fillRect/>
          </a:stretch>
        </p:blipFill>
        <p:spPr>
          <a:xfrm>
            <a:off x="4547690" y="5410200"/>
            <a:ext cx="2625202" cy="1281683"/>
          </a:xfrm>
          <a:prstGeom prst="rect">
            <a:avLst/>
          </a:prstGeom>
        </p:spPr>
      </p:pic>
      <p:pic>
        <p:nvPicPr>
          <p:cNvPr id="6" name="Picture 5"/>
          <p:cNvPicPr>
            <a:picLocks noChangeAspect="1"/>
          </p:cNvPicPr>
          <p:nvPr/>
        </p:nvPicPr>
        <p:blipFill rotWithShape="1">
          <a:blip r:embed="rId6"/>
          <a:srcRect b="24898"/>
          <a:stretch/>
        </p:blipFill>
        <p:spPr>
          <a:xfrm>
            <a:off x="4419600" y="956975"/>
            <a:ext cx="2835378" cy="643225"/>
          </a:xfrm>
          <a:prstGeom prst="rect">
            <a:avLst/>
          </a:prstGeom>
        </p:spPr>
      </p:pic>
      <p:pic>
        <p:nvPicPr>
          <p:cNvPr id="8" name="Picture 7"/>
          <p:cNvPicPr>
            <a:picLocks noChangeAspect="1"/>
          </p:cNvPicPr>
          <p:nvPr/>
        </p:nvPicPr>
        <p:blipFill>
          <a:blip r:embed="rId7"/>
          <a:stretch>
            <a:fillRect/>
          </a:stretch>
        </p:blipFill>
        <p:spPr>
          <a:xfrm>
            <a:off x="6400800" y="1600200"/>
            <a:ext cx="2432648" cy="1283003"/>
          </a:xfrm>
          <a:prstGeom prst="rect">
            <a:avLst/>
          </a:prstGeom>
        </p:spPr>
      </p:pic>
      <p:sp>
        <p:nvSpPr>
          <p:cNvPr id="12" name="TextBox 11"/>
          <p:cNvSpPr txBox="1"/>
          <p:nvPr/>
        </p:nvSpPr>
        <p:spPr>
          <a:xfrm>
            <a:off x="715640" y="6600230"/>
            <a:ext cx="3170559" cy="246221"/>
          </a:xfrm>
          <a:prstGeom prst="rect">
            <a:avLst/>
          </a:prstGeom>
          <a:noFill/>
        </p:spPr>
        <p:txBody>
          <a:bodyPr wrap="square" rtlCol="0">
            <a:spAutoFit/>
          </a:bodyPr>
          <a:lstStyle/>
          <a:p>
            <a:r>
              <a:rPr lang="en-US" sz="1000" dirty="0" smtClean="0"/>
              <a:t>P2P Approver Quick Reference Card-v20190503</a:t>
            </a:r>
            <a:endParaRPr lang="en-US" sz="1000" dirty="0"/>
          </a:p>
        </p:txBody>
      </p:sp>
    </p:spTree>
    <p:extLst>
      <p:ext uri="{BB962C8B-B14F-4D97-AF65-F5344CB8AC3E}">
        <p14:creationId xmlns:p14="http://schemas.microsoft.com/office/powerpoint/2010/main" val="4225254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219200"/>
            <a:ext cx="7772400" cy="1143000"/>
          </a:xfrm>
        </p:spPr>
        <p:txBody>
          <a:bodyPr/>
          <a:lstStyle/>
          <a:p>
            <a:endParaRPr lang="en-US"/>
          </a:p>
        </p:txBody>
      </p:sp>
      <p:sp>
        <p:nvSpPr>
          <p:cNvPr id="3" name="TextBox 2"/>
          <p:cNvSpPr txBox="1"/>
          <p:nvPr/>
        </p:nvSpPr>
        <p:spPr>
          <a:xfrm>
            <a:off x="-1" y="0"/>
            <a:ext cx="4572000" cy="5693866"/>
          </a:xfrm>
          <a:prstGeom prst="rect">
            <a:avLst/>
          </a:prstGeom>
          <a:noFill/>
        </p:spPr>
        <p:txBody>
          <a:bodyPr wrap="square" rtlCol="0">
            <a:spAutoFit/>
          </a:bodyPr>
          <a:lstStyle/>
          <a:p>
            <a:pPr lvl="0" eaLnBrk="0" hangingPunct="0">
              <a:tabLst>
                <a:tab pos="377825" algn="l"/>
              </a:tabLst>
            </a:pPr>
            <a:r>
              <a:rPr lang="en-US" altLang="en-US" sz="1200" b="1" u="sng" dirty="0"/>
              <a:t>Delegation</a:t>
            </a:r>
          </a:p>
          <a:p>
            <a:pPr lvl="0" eaLnBrk="0" hangingPunct="0">
              <a:tabLst>
                <a:tab pos="377825" algn="l"/>
              </a:tabLst>
            </a:pPr>
            <a:r>
              <a:rPr lang="en-US" altLang="en-US" sz="1100" dirty="0">
                <a:latin typeface="Arial" panose="020B0604020202020204" pitchFamily="34" charset="0"/>
                <a:ea typeface="Arial" panose="020B0604020202020204" pitchFamily="34" charset="0"/>
              </a:rPr>
              <a:t>You are fiscally accountable for transactions even when delegating. Delegate to </a:t>
            </a:r>
            <a:r>
              <a:rPr lang="en-US" altLang="en-US" sz="1100" dirty="0" smtClean="0">
                <a:latin typeface="Arial" panose="020B0604020202020204" pitchFamily="34" charset="0"/>
                <a:ea typeface="Arial" panose="020B0604020202020204" pitchFamily="34" charset="0"/>
              </a:rPr>
              <a:t>users with </a:t>
            </a:r>
            <a:r>
              <a:rPr lang="en-US" altLang="en-US" sz="1100" dirty="0">
                <a:latin typeface="Arial" panose="020B0604020202020204" pitchFamily="34" charset="0"/>
                <a:ea typeface="Arial" panose="020B0604020202020204" pitchFamily="34" charset="0"/>
              </a:rPr>
              <a:t>the same role. Delegates </a:t>
            </a:r>
            <a:r>
              <a:rPr lang="en-US" altLang="en-US" sz="1100" dirty="0">
                <a:ea typeface="Arial" panose="020B0604020202020204" pitchFamily="34" charset="0"/>
              </a:rPr>
              <a:t>will start receiving the delegated tasks only when </a:t>
            </a:r>
            <a:r>
              <a:rPr lang="en-US" altLang="en-US" sz="1100" i="1" dirty="0">
                <a:ea typeface="Arial" panose="020B0604020202020204" pitchFamily="34" charset="0"/>
              </a:rPr>
              <a:t>new</a:t>
            </a:r>
            <a:r>
              <a:rPr lang="en-US" altLang="en-US" sz="1100" dirty="0">
                <a:ea typeface="Arial" panose="020B0604020202020204" pitchFamily="34" charset="0"/>
              </a:rPr>
              <a:t> transactions are initiated. </a:t>
            </a:r>
            <a:r>
              <a:rPr lang="en-US" sz="1100" dirty="0"/>
              <a:t>Both you and delegates receive confirmation notifications when </a:t>
            </a:r>
            <a:r>
              <a:rPr lang="en-US" sz="1100" dirty="0" smtClean="0"/>
              <a:t>delegations are in </a:t>
            </a:r>
            <a:r>
              <a:rPr lang="en-US" sz="1100" dirty="0"/>
              <a:t>effect. Refer to the P2P Approval Reference Guide for details</a:t>
            </a:r>
            <a:r>
              <a:rPr lang="en-US" sz="1100" dirty="0" smtClean="0"/>
              <a:t>.</a:t>
            </a:r>
          </a:p>
          <a:p>
            <a:pPr lvl="0" eaLnBrk="0" hangingPunct="0">
              <a:tabLst>
                <a:tab pos="377825" algn="l"/>
              </a:tabLst>
            </a:pPr>
            <a:endParaRPr lang="en-US" sz="1100" dirty="0"/>
          </a:p>
          <a:p>
            <a:pPr lvl="0" eaLnBrk="0" hangingPunct="0">
              <a:tabLst>
                <a:tab pos="377825" algn="l"/>
              </a:tabLst>
            </a:pPr>
            <a:r>
              <a:rPr lang="en-US" altLang="en-US" sz="1200" b="1" u="sng" dirty="0"/>
              <a:t>My Delegations</a:t>
            </a:r>
          </a:p>
          <a:p>
            <a:pPr marL="228600" indent="-228600">
              <a:buFont typeface="+mj-lt"/>
              <a:buAutoNum type="arabicPeriod"/>
            </a:pPr>
            <a:r>
              <a:rPr lang="en-US" sz="1100" dirty="0"/>
              <a:t>To view current </a:t>
            </a:r>
            <a:r>
              <a:rPr lang="en-US" sz="1100" dirty="0" smtClean="0"/>
              <a:t>or create </a:t>
            </a:r>
            <a:r>
              <a:rPr lang="en-US" sz="1100" dirty="0"/>
              <a:t>new delegations, </a:t>
            </a:r>
            <a:r>
              <a:rPr lang="en-US" sz="1100" dirty="0" smtClean="0"/>
              <a:t>search </a:t>
            </a:r>
            <a:r>
              <a:rPr lang="en-US" sz="1100" dirty="0"/>
              <a:t>“My </a:t>
            </a:r>
            <a:r>
              <a:rPr lang="en-US" sz="1100" dirty="0" smtClean="0"/>
              <a:t>Delegations.”</a:t>
            </a:r>
          </a:p>
          <a:p>
            <a:pPr marL="228600" indent="-228600">
              <a:buFont typeface="+mj-lt"/>
              <a:buAutoNum type="arabicPeriod"/>
            </a:pPr>
            <a:r>
              <a:rPr lang="en-US" sz="1100" dirty="0" smtClean="0"/>
              <a:t>Click “Manage Delegations.”</a:t>
            </a:r>
          </a:p>
          <a:p>
            <a:pPr marL="228600" indent="-228600">
              <a:buFont typeface="+mj-lt"/>
              <a:buAutoNum type="arabicPeriod"/>
            </a:pPr>
            <a:endParaRPr lang="en-US" sz="1100" dirty="0"/>
          </a:p>
          <a:p>
            <a:pPr marL="228600" indent="-228600">
              <a:buFont typeface="+mj-lt"/>
              <a:buAutoNum type="arabicPeriod"/>
            </a:pPr>
            <a:endParaRPr lang="en-US" sz="1100" dirty="0" smtClean="0"/>
          </a:p>
          <a:p>
            <a:pPr marL="228600" indent="-228600">
              <a:buFont typeface="+mj-lt"/>
              <a:buAutoNum type="arabicPeriod"/>
            </a:pPr>
            <a:endParaRPr lang="en-US" sz="1100" dirty="0"/>
          </a:p>
          <a:p>
            <a:pPr marL="228600" indent="-228600">
              <a:buFont typeface="+mj-lt"/>
              <a:buAutoNum type="arabicPeriod"/>
            </a:pPr>
            <a:endParaRPr lang="en-US" sz="1100" dirty="0" smtClean="0"/>
          </a:p>
          <a:p>
            <a:pPr marL="228600" indent="-228600">
              <a:buFont typeface="+mj-lt"/>
              <a:buAutoNum type="arabicPeriod"/>
            </a:pPr>
            <a:endParaRPr lang="en-US" sz="1100" dirty="0"/>
          </a:p>
          <a:p>
            <a:pPr marL="228600" indent="-228600">
              <a:buFont typeface="+mj-lt"/>
              <a:buAutoNum type="arabicPeriod"/>
            </a:pPr>
            <a:endParaRPr lang="en-US" sz="1100" dirty="0" smtClean="0"/>
          </a:p>
          <a:p>
            <a:pPr marL="228600" indent="-228600">
              <a:buFont typeface="+mj-lt"/>
              <a:buAutoNum type="arabicPeriod"/>
            </a:pPr>
            <a:endParaRPr lang="en-US" sz="1100" dirty="0"/>
          </a:p>
          <a:p>
            <a:pPr marL="228600" indent="-228600">
              <a:buFont typeface="+mj-lt"/>
              <a:buAutoNum type="arabicPeriod"/>
            </a:pPr>
            <a:endParaRPr lang="en-US" sz="1100" dirty="0"/>
          </a:p>
          <a:p>
            <a:pPr marL="228600" indent="-228600">
              <a:buFont typeface="+mj-lt"/>
              <a:buAutoNum type="arabicPeriod"/>
            </a:pPr>
            <a:r>
              <a:rPr lang="en-US" sz="1100" dirty="0" smtClean="0"/>
              <a:t>Enter </a:t>
            </a:r>
            <a:r>
              <a:rPr lang="en-US" sz="1100" dirty="0"/>
              <a:t>the start and end date. </a:t>
            </a:r>
            <a:endParaRPr lang="en-US" sz="1200" dirty="0"/>
          </a:p>
          <a:p>
            <a:pPr marL="228600" indent="-228600">
              <a:buFont typeface="+mj-lt"/>
              <a:buAutoNum type="arabicPeriod"/>
            </a:pPr>
            <a:endParaRPr lang="en-US" sz="1200" dirty="0"/>
          </a:p>
          <a:p>
            <a:pPr marL="228600" indent="-228600">
              <a:buFont typeface="+mj-lt"/>
              <a:buAutoNum type="arabicPeriod"/>
            </a:pPr>
            <a:endParaRPr lang="en-US" sz="1200" dirty="0"/>
          </a:p>
          <a:p>
            <a:pPr marL="228600" indent="-228600">
              <a:buFont typeface="+mj-lt"/>
              <a:buAutoNum type="arabicPeriod"/>
            </a:pPr>
            <a:endParaRPr lang="en-US" sz="1200" dirty="0"/>
          </a:p>
          <a:p>
            <a:pPr marL="228600" indent="-228600">
              <a:buFont typeface="+mj-lt"/>
              <a:buAutoNum type="arabicPeriod"/>
            </a:pPr>
            <a:endParaRPr lang="en-US" sz="1200" dirty="0"/>
          </a:p>
          <a:p>
            <a:pPr marL="228600" indent="-228600">
              <a:buFont typeface="+mj-lt"/>
              <a:buAutoNum type="arabicPeriod"/>
            </a:pPr>
            <a:endParaRPr lang="en-US" sz="1100" dirty="0" smtClean="0"/>
          </a:p>
          <a:p>
            <a:pPr marL="228600" indent="-228600">
              <a:buFont typeface="+mj-lt"/>
              <a:buAutoNum type="arabicPeriod"/>
            </a:pPr>
            <a:r>
              <a:rPr lang="en-US" sz="1100" dirty="0" smtClean="0"/>
              <a:t>Enter a delegate.</a:t>
            </a:r>
            <a:endParaRPr lang="en-US" sz="1100" dirty="0"/>
          </a:p>
          <a:p>
            <a:pPr marL="228600" indent="-228600">
              <a:buFont typeface="+mj-lt"/>
              <a:buAutoNum type="arabicPeriod"/>
            </a:pPr>
            <a:endParaRPr lang="en-US" sz="1200" dirty="0"/>
          </a:p>
          <a:p>
            <a:pPr marL="228600" indent="-228600">
              <a:buFont typeface="+mj-lt"/>
              <a:buAutoNum type="arabicPeriod"/>
            </a:pPr>
            <a:endParaRPr lang="en-US" sz="1200" dirty="0"/>
          </a:p>
          <a:p>
            <a:pPr marL="228600" indent="-228600">
              <a:buFont typeface="+mj-lt"/>
              <a:buAutoNum type="arabicPeriod"/>
            </a:pPr>
            <a:endParaRPr lang="en-US" sz="1200" dirty="0"/>
          </a:p>
          <a:p>
            <a:pPr marL="228600" indent="-228600">
              <a:buFont typeface="+mj-lt"/>
              <a:buAutoNum type="arabicPeriod"/>
            </a:pPr>
            <a:endParaRPr lang="en-US" sz="1200" dirty="0"/>
          </a:p>
          <a:p>
            <a:pPr marL="228600" indent="-228600">
              <a:buFont typeface="+mj-lt"/>
              <a:buAutoNum type="arabicPeriod"/>
            </a:pPr>
            <a:endParaRPr lang="en-US" sz="1200" dirty="0"/>
          </a:p>
          <a:p>
            <a:pPr marL="228600" indent="-228600">
              <a:buFont typeface="+mj-lt"/>
              <a:buAutoNum type="arabicPeriod"/>
            </a:pPr>
            <a:endParaRPr lang="en-US" sz="1200" dirty="0"/>
          </a:p>
        </p:txBody>
      </p:sp>
      <p:pic>
        <p:nvPicPr>
          <p:cNvPr id="4" name="Picture 3"/>
          <p:cNvPicPr>
            <a:picLocks noChangeAspect="1"/>
          </p:cNvPicPr>
          <p:nvPr/>
        </p:nvPicPr>
        <p:blipFill>
          <a:blip r:embed="rId2"/>
          <a:stretch>
            <a:fillRect/>
          </a:stretch>
        </p:blipFill>
        <p:spPr>
          <a:xfrm>
            <a:off x="291296" y="1998724"/>
            <a:ext cx="2133600" cy="1221117"/>
          </a:xfrm>
          <a:prstGeom prst="rect">
            <a:avLst/>
          </a:prstGeom>
        </p:spPr>
      </p:pic>
      <p:pic>
        <p:nvPicPr>
          <p:cNvPr id="5" name="Picture 4"/>
          <p:cNvPicPr>
            <a:picLocks noChangeAspect="1"/>
          </p:cNvPicPr>
          <p:nvPr/>
        </p:nvPicPr>
        <p:blipFill rotWithShape="1">
          <a:blip r:embed="rId3"/>
          <a:srcRect t="28506"/>
          <a:stretch/>
        </p:blipFill>
        <p:spPr>
          <a:xfrm>
            <a:off x="291296" y="3429223"/>
            <a:ext cx="2336681" cy="705018"/>
          </a:xfrm>
          <a:prstGeom prst="rect">
            <a:avLst/>
          </a:prstGeom>
        </p:spPr>
      </p:pic>
      <p:sp>
        <p:nvSpPr>
          <p:cNvPr id="7" name="Rectangle 6"/>
          <p:cNvSpPr/>
          <p:nvPr/>
        </p:nvSpPr>
        <p:spPr bwMode="auto">
          <a:xfrm>
            <a:off x="6894225" y="5334000"/>
            <a:ext cx="838200" cy="228600"/>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MS Pゴシック" pitchFamily="-92" charset="-128"/>
            </a:endParaRPr>
          </a:p>
        </p:txBody>
      </p:sp>
      <p:sp>
        <p:nvSpPr>
          <p:cNvPr id="8" name="TextBox 7"/>
          <p:cNvSpPr txBox="1"/>
          <p:nvPr/>
        </p:nvSpPr>
        <p:spPr>
          <a:xfrm>
            <a:off x="4810512" y="11575"/>
            <a:ext cx="4387635" cy="5493812"/>
          </a:xfrm>
          <a:prstGeom prst="rect">
            <a:avLst/>
          </a:prstGeom>
          <a:noFill/>
        </p:spPr>
        <p:txBody>
          <a:bodyPr wrap="square" rtlCol="0">
            <a:spAutoFit/>
          </a:bodyPr>
          <a:lstStyle/>
          <a:p>
            <a:pPr lvl="0" eaLnBrk="0" hangingPunct="0">
              <a:tabLst>
                <a:tab pos="377825" algn="l"/>
              </a:tabLst>
            </a:pPr>
            <a:r>
              <a:rPr lang="en-US" altLang="en-US" sz="1200" b="1" u="sng" dirty="0"/>
              <a:t>My Delegations (continued)</a:t>
            </a:r>
          </a:p>
          <a:p>
            <a:pPr marL="228600" indent="-228600">
              <a:buFont typeface="+mj-lt"/>
              <a:buAutoNum type="arabicPeriod" startAt="4"/>
            </a:pPr>
            <a:r>
              <a:rPr lang="en-US" sz="1100" dirty="0"/>
              <a:t>Select </a:t>
            </a:r>
            <a:r>
              <a:rPr lang="en-US" sz="1100" dirty="0" smtClean="0"/>
              <a:t>“For all” or the </a:t>
            </a:r>
            <a:r>
              <a:rPr lang="en-US" sz="1100" dirty="0"/>
              <a:t>business process that you want to delegate. </a:t>
            </a:r>
            <a:r>
              <a:rPr lang="en-US" sz="1100" dirty="0" smtClean="0"/>
              <a:t>Select </a:t>
            </a:r>
            <a:r>
              <a:rPr lang="en-US" sz="1100" dirty="0"/>
              <a:t>“Retain Access to Delegated Tasks” in Inbox if you want to get notifications and access the tasks from your own Inbox as usual. If you retain access, then either you or your delegate can complete each task</a:t>
            </a:r>
            <a:r>
              <a:rPr lang="en-US" sz="1100" dirty="0" smtClean="0"/>
              <a:t>.</a:t>
            </a:r>
          </a:p>
          <a:p>
            <a:pPr marL="228600" indent="-228600">
              <a:buFont typeface="+mj-lt"/>
              <a:buAutoNum type="arabicPeriod" startAt="4"/>
            </a:pPr>
            <a:endParaRPr lang="en-US" sz="1100" dirty="0"/>
          </a:p>
          <a:p>
            <a:pPr marL="228600" indent="-228600">
              <a:buFont typeface="+mj-lt"/>
              <a:buAutoNum type="arabicPeriod" startAt="4"/>
            </a:pPr>
            <a:endParaRPr lang="en-US" sz="1100" dirty="0" smtClean="0"/>
          </a:p>
          <a:p>
            <a:pPr marL="228600" indent="-228600">
              <a:buFont typeface="+mj-lt"/>
              <a:buAutoNum type="arabicPeriod" startAt="4"/>
            </a:pPr>
            <a:endParaRPr lang="en-US" sz="1100" dirty="0"/>
          </a:p>
          <a:p>
            <a:pPr marL="228600" indent="-228600">
              <a:buFont typeface="+mj-lt"/>
              <a:buAutoNum type="arabicPeriod" startAt="4"/>
            </a:pPr>
            <a:endParaRPr lang="en-US" sz="1100" dirty="0" smtClean="0"/>
          </a:p>
          <a:p>
            <a:pPr marL="228600" indent="-228600">
              <a:buFont typeface="+mj-lt"/>
              <a:buAutoNum type="arabicPeriod" startAt="4"/>
            </a:pPr>
            <a:endParaRPr lang="en-US" sz="1100" dirty="0"/>
          </a:p>
          <a:p>
            <a:pPr marL="228600" indent="-228600">
              <a:buFont typeface="+mj-lt"/>
              <a:buAutoNum type="arabicPeriod" startAt="4"/>
            </a:pPr>
            <a:endParaRPr lang="en-US" sz="1100" dirty="0" smtClean="0"/>
          </a:p>
          <a:p>
            <a:pPr marL="228600" indent="-228600">
              <a:buFont typeface="+mj-lt"/>
              <a:buAutoNum type="arabicPeriod" startAt="4"/>
            </a:pPr>
            <a:endParaRPr lang="en-US" sz="1100" dirty="0"/>
          </a:p>
          <a:p>
            <a:pPr marL="228600" indent="-228600">
              <a:buFont typeface="+mj-lt"/>
              <a:buAutoNum type="arabicPeriod" startAt="4"/>
            </a:pPr>
            <a:endParaRPr lang="en-US" sz="1100" dirty="0" smtClean="0"/>
          </a:p>
          <a:p>
            <a:pPr marL="228600" indent="-228600">
              <a:buFont typeface="+mj-lt"/>
              <a:buAutoNum type="arabicPeriod" startAt="4"/>
            </a:pPr>
            <a:endParaRPr lang="en-US" sz="1100" dirty="0"/>
          </a:p>
          <a:p>
            <a:pPr marL="228600" indent="-228600">
              <a:buFont typeface="+mj-lt"/>
              <a:buAutoNum type="arabicPeriod" startAt="4"/>
            </a:pPr>
            <a:endParaRPr lang="en-US" sz="1100" dirty="0" smtClean="0"/>
          </a:p>
          <a:p>
            <a:pPr marL="228600" indent="-228600">
              <a:buFont typeface="+mj-lt"/>
              <a:buAutoNum type="arabicPeriod" startAt="4"/>
            </a:pPr>
            <a:endParaRPr lang="en-US" sz="1100" dirty="0"/>
          </a:p>
          <a:p>
            <a:pPr marL="228600" indent="-228600">
              <a:buFont typeface="+mj-lt"/>
              <a:buAutoNum type="arabicPeriod" startAt="4"/>
            </a:pPr>
            <a:endParaRPr lang="en-US" sz="1100" dirty="0" smtClean="0"/>
          </a:p>
          <a:p>
            <a:pPr marL="228600" indent="-228600">
              <a:buFont typeface="+mj-lt"/>
              <a:buAutoNum type="arabicPeriod" startAt="4"/>
            </a:pPr>
            <a:r>
              <a:rPr lang="en-US" sz="1100" smtClean="0"/>
              <a:t>Press </a:t>
            </a:r>
            <a:r>
              <a:rPr lang="en-US" sz="1100" dirty="0"/>
              <a:t>“Submit.”</a:t>
            </a:r>
          </a:p>
          <a:p>
            <a:r>
              <a:rPr lang="en-US" sz="1100" dirty="0" smtClean="0"/>
              <a:t>Delegations can be adjusted by choosing Manage Delegations and clicking on the Current Task Delegations tab.</a:t>
            </a:r>
            <a:endParaRPr lang="en-US" sz="1100" dirty="0"/>
          </a:p>
          <a:p>
            <a:endParaRPr lang="en-US" sz="1200" dirty="0"/>
          </a:p>
          <a:p>
            <a:pPr marL="228600" indent="-228600">
              <a:buFont typeface="+mj-lt"/>
              <a:buAutoNum type="arabicPeriod" startAt="4"/>
            </a:pPr>
            <a:endParaRPr lang="en-US" sz="1200" dirty="0"/>
          </a:p>
          <a:p>
            <a:pPr marL="228600" indent="-228600">
              <a:buFont typeface="+mj-lt"/>
              <a:buAutoNum type="arabicPeriod" startAt="4"/>
            </a:pPr>
            <a:endParaRPr lang="en-US" sz="1200" dirty="0"/>
          </a:p>
          <a:p>
            <a:pPr marL="228600" indent="-228600">
              <a:buFont typeface="+mj-lt"/>
              <a:buAutoNum type="arabicPeriod" startAt="4"/>
            </a:pPr>
            <a:endParaRPr lang="en-US" sz="1200" dirty="0"/>
          </a:p>
          <a:p>
            <a:pPr marL="228600" indent="-228600">
              <a:buFont typeface="+mj-lt"/>
              <a:buAutoNum type="arabicPeriod" startAt="4"/>
            </a:pPr>
            <a:endParaRPr lang="en-US" sz="1200" dirty="0"/>
          </a:p>
          <a:p>
            <a:pPr marL="228600" indent="-228600">
              <a:buFont typeface="+mj-lt"/>
              <a:buAutoNum type="arabicPeriod" startAt="4"/>
            </a:pPr>
            <a:endParaRPr lang="en-US" sz="1200" dirty="0"/>
          </a:p>
          <a:p>
            <a:pPr marL="228600" indent="-228600">
              <a:buFont typeface="+mj-lt"/>
              <a:buAutoNum type="arabicPeriod" startAt="4"/>
            </a:pPr>
            <a:endParaRPr lang="en-US" sz="1200" dirty="0"/>
          </a:p>
          <a:p>
            <a:pPr marL="228600" indent="-228600">
              <a:buFont typeface="+mj-lt"/>
              <a:buAutoNum type="arabicPeriod" startAt="4"/>
            </a:pPr>
            <a:endParaRPr lang="en-US" sz="1200" dirty="0"/>
          </a:p>
          <a:p>
            <a:endParaRPr lang="en-US" sz="1200" dirty="0"/>
          </a:p>
        </p:txBody>
      </p:sp>
      <p:sp>
        <p:nvSpPr>
          <p:cNvPr id="14" name="TextBox 13"/>
          <p:cNvSpPr txBox="1"/>
          <p:nvPr/>
        </p:nvSpPr>
        <p:spPr>
          <a:xfrm>
            <a:off x="6624444" y="1665982"/>
            <a:ext cx="2105228" cy="430887"/>
          </a:xfrm>
          <a:prstGeom prst="rect">
            <a:avLst/>
          </a:prstGeom>
          <a:noFill/>
        </p:spPr>
        <p:txBody>
          <a:bodyPr wrap="square" rtlCol="0">
            <a:spAutoFit/>
          </a:bodyPr>
          <a:lstStyle/>
          <a:p>
            <a:r>
              <a:rPr lang="en-US" sz="1050" dirty="0" smtClean="0"/>
              <a:t>For Procurement tasks, select the processes shown.</a:t>
            </a:r>
            <a:endParaRPr lang="en-US" sz="1050" dirty="0"/>
          </a:p>
        </p:txBody>
      </p:sp>
      <p:grpSp>
        <p:nvGrpSpPr>
          <p:cNvPr id="24" name="Group 23"/>
          <p:cNvGrpSpPr/>
          <p:nvPr/>
        </p:nvGrpSpPr>
        <p:grpSpPr>
          <a:xfrm>
            <a:off x="304800" y="4571961"/>
            <a:ext cx="1790792" cy="1524078"/>
            <a:chOff x="381000" y="5410200"/>
            <a:chExt cx="1790792" cy="1524078"/>
          </a:xfrm>
        </p:grpSpPr>
        <p:pic>
          <p:nvPicPr>
            <p:cNvPr id="23" name="Picture 22"/>
            <p:cNvPicPr>
              <a:picLocks noChangeAspect="1"/>
            </p:cNvPicPr>
            <p:nvPr/>
          </p:nvPicPr>
          <p:blipFill>
            <a:blip r:embed="rId4"/>
            <a:stretch>
              <a:fillRect/>
            </a:stretch>
          </p:blipFill>
          <p:spPr>
            <a:xfrm>
              <a:off x="381000" y="5410200"/>
              <a:ext cx="1790792" cy="1524078"/>
            </a:xfrm>
            <a:prstGeom prst="rect">
              <a:avLst/>
            </a:prstGeom>
          </p:spPr>
        </p:pic>
        <p:cxnSp>
          <p:nvCxnSpPr>
            <p:cNvPr id="17" name="Elbow Connector 16"/>
            <p:cNvCxnSpPr/>
            <p:nvPr/>
          </p:nvCxnSpPr>
          <p:spPr bwMode="auto">
            <a:xfrm rot="16200000" flipH="1">
              <a:off x="437430" y="6362701"/>
              <a:ext cx="152401" cy="76199"/>
            </a:xfrm>
            <a:prstGeom prst="bentConnector3">
              <a:avLst>
                <a:gd name="adj1" fmla="val 31468"/>
              </a:avLst>
            </a:prstGeom>
            <a:solidFill>
              <a:schemeClr val="accent1"/>
            </a:solidFill>
            <a:ln w="9525" cap="flat" cmpd="sng" algn="ctr">
              <a:solidFill>
                <a:srgbClr val="005BB9"/>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5" name="Rectangular Callout 14"/>
          <p:cNvSpPr/>
          <p:nvPr/>
        </p:nvSpPr>
        <p:spPr bwMode="auto">
          <a:xfrm>
            <a:off x="1462773" y="5572308"/>
            <a:ext cx="2347227" cy="599892"/>
          </a:xfrm>
          <a:prstGeom prst="wedgeRectCallout">
            <a:avLst>
              <a:gd name="adj1" fmla="val -57668"/>
              <a:gd name="adj2" fmla="val -34609"/>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eaLnBrk="0" hangingPunct="0"/>
            <a:r>
              <a:rPr lang="en-US" sz="1050" dirty="0">
                <a:solidFill>
                  <a:schemeClr val="bg1"/>
                </a:solidFill>
                <a:ea typeface="MS Pゴシック" pitchFamily="-92" charset="-128"/>
              </a:rPr>
              <a:t>Uncheck </a:t>
            </a:r>
            <a:r>
              <a:rPr lang="en-US" sz="1050" dirty="0" smtClean="0">
                <a:solidFill>
                  <a:schemeClr val="bg1"/>
                </a:solidFill>
                <a:ea typeface="MS Pゴシック" pitchFamily="-92" charset="-128"/>
              </a:rPr>
              <a:t>“</a:t>
            </a:r>
            <a:r>
              <a:rPr lang="en-US" sz="1050" dirty="0">
                <a:solidFill>
                  <a:schemeClr val="bg1"/>
                </a:solidFill>
                <a:ea typeface="MS Pゴシック" pitchFamily="-92" charset="-128"/>
              </a:rPr>
              <a:t>Use Default Alternate” unless you wish for your tasks to be sent to the Alternate Delegate listed.</a:t>
            </a:r>
          </a:p>
        </p:txBody>
      </p:sp>
      <p:pic>
        <p:nvPicPr>
          <p:cNvPr id="27" name="Picture 26"/>
          <p:cNvPicPr>
            <a:picLocks noChangeAspect="1"/>
          </p:cNvPicPr>
          <p:nvPr/>
        </p:nvPicPr>
        <p:blipFill>
          <a:blip r:embed="rId5"/>
          <a:stretch>
            <a:fillRect/>
          </a:stretch>
        </p:blipFill>
        <p:spPr>
          <a:xfrm>
            <a:off x="5096970" y="1161033"/>
            <a:ext cx="1527474" cy="1897613"/>
          </a:xfrm>
          <a:prstGeom prst="rect">
            <a:avLst/>
          </a:prstGeom>
        </p:spPr>
      </p:pic>
      <p:sp>
        <p:nvSpPr>
          <p:cNvPr id="28" name="Rectangle 27"/>
          <p:cNvSpPr/>
          <p:nvPr/>
        </p:nvSpPr>
        <p:spPr>
          <a:xfrm>
            <a:off x="2029818" y="4700826"/>
            <a:ext cx="2834640" cy="861774"/>
          </a:xfrm>
          <a:prstGeom prst="rect">
            <a:avLst/>
          </a:prstGeom>
        </p:spPr>
        <p:txBody>
          <a:bodyPr wrap="square">
            <a:spAutoFit/>
          </a:bodyPr>
          <a:lstStyle/>
          <a:p>
            <a:pPr marL="182880" lvl="1" indent="-182880">
              <a:buFont typeface="+mj-lt"/>
              <a:buAutoNum type="alphaLcPeriod"/>
            </a:pPr>
            <a:r>
              <a:rPr lang="en-US" sz="1000" dirty="0"/>
              <a:t>Peers </a:t>
            </a:r>
            <a:r>
              <a:rPr lang="en-US" sz="1000" dirty="0" smtClean="0"/>
              <a:t>report </a:t>
            </a:r>
            <a:r>
              <a:rPr lang="en-US" sz="1000" dirty="0"/>
              <a:t>to the same manager as you</a:t>
            </a:r>
          </a:p>
          <a:p>
            <a:pPr marL="182880" lvl="1" indent="-182880">
              <a:buFont typeface="+mj-lt"/>
              <a:buAutoNum type="alphaLcPeriod"/>
            </a:pPr>
            <a:r>
              <a:rPr lang="en-US" sz="1000" dirty="0"/>
              <a:t>Superiors </a:t>
            </a:r>
            <a:r>
              <a:rPr lang="en-US" sz="1000" dirty="0" smtClean="0"/>
              <a:t>include your </a:t>
            </a:r>
            <a:r>
              <a:rPr lang="en-US" sz="1000" dirty="0"/>
              <a:t>manager and up in the same management </a:t>
            </a:r>
            <a:r>
              <a:rPr lang="en-US" sz="1000" dirty="0" smtClean="0"/>
              <a:t>chain</a:t>
            </a:r>
            <a:endParaRPr lang="en-US" sz="1000" dirty="0"/>
          </a:p>
          <a:p>
            <a:pPr marL="182880" lvl="1" indent="-182880">
              <a:buFont typeface="+mj-lt"/>
              <a:buAutoNum type="alphaLcPeriod"/>
            </a:pPr>
            <a:r>
              <a:rPr lang="en-US" sz="1000" dirty="0"/>
              <a:t>Subordinates </a:t>
            </a:r>
            <a:r>
              <a:rPr lang="en-US" sz="1000" dirty="0" smtClean="0"/>
              <a:t>report </a:t>
            </a:r>
            <a:r>
              <a:rPr lang="en-US" sz="1000" dirty="0"/>
              <a:t>to you or </a:t>
            </a:r>
            <a:r>
              <a:rPr lang="en-US" sz="1000" dirty="0" smtClean="0"/>
              <a:t>report </a:t>
            </a:r>
            <a:r>
              <a:rPr lang="en-US" sz="1000" dirty="0"/>
              <a:t>to a peer</a:t>
            </a:r>
          </a:p>
        </p:txBody>
      </p:sp>
      <p:sp>
        <p:nvSpPr>
          <p:cNvPr id="29" name="Rectangular Callout 28"/>
          <p:cNvSpPr/>
          <p:nvPr/>
        </p:nvSpPr>
        <p:spPr bwMode="auto">
          <a:xfrm>
            <a:off x="6781800" y="2096869"/>
            <a:ext cx="2123688" cy="1124652"/>
          </a:xfrm>
          <a:prstGeom prst="wedgeRectCallout">
            <a:avLst>
              <a:gd name="adj1" fmla="val -61370"/>
              <a:gd name="adj2" fmla="val 10157"/>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eaLnBrk="0" hangingPunct="0"/>
            <a:r>
              <a:rPr lang="en-US" sz="1050" dirty="0">
                <a:solidFill>
                  <a:schemeClr val="bg1"/>
                </a:solidFill>
                <a:ea typeface="MS Pゴシック" pitchFamily="-92" charset="-128"/>
              </a:rPr>
              <a:t>Check “Retain Access to Delegated Tasks</a:t>
            </a:r>
            <a:r>
              <a:rPr lang="en-US" sz="1050" dirty="0" smtClean="0">
                <a:solidFill>
                  <a:schemeClr val="bg1"/>
                </a:solidFill>
                <a:ea typeface="MS Pゴシック" pitchFamily="-92" charset="-128"/>
              </a:rPr>
              <a:t>” </a:t>
            </a:r>
            <a:r>
              <a:rPr lang="en-US" sz="1050" dirty="0">
                <a:solidFill>
                  <a:schemeClr val="bg1"/>
                </a:solidFill>
                <a:ea typeface="MS Pゴシック" pitchFamily="-92" charset="-128"/>
              </a:rPr>
              <a:t>if you want to get notifications and access the tasks from </a:t>
            </a:r>
            <a:r>
              <a:rPr lang="en-US" sz="1050" dirty="0" smtClean="0">
                <a:solidFill>
                  <a:schemeClr val="bg1"/>
                </a:solidFill>
                <a:ea typeface="MS Pゴシック" pitchFamily="-92" charset="-128"/>
              </a:rPr>
              <a:t>your inbox allowing </a:t>
            </a:r>
            <a:r>
              <a:rPr lang="en-US" sz="1050" dirty="0">
                <a:solidFill>
                  <a:schemeClr val="bg1"/>
                </a:solidFill>
                <a:ea typeface="MS Pゴシック" pitchFamily="-92" charset="-128"/>
              </a:rPr>
              <a:t>either you or your delegate </a:t>
            </a:r>
            <a:r>
              <a:rPr lang="en-US" sz="1050" dirty="0" smtClean="0">
                <a:solidFill>
                  <a:schemeClr val="bg1"/>
                </a:solidFill>
                <a:ea typeface="MS Pゴシック" pitchFamily="-92" charset="-128"/>
              </a:rPr>
              <a:t>to </a:t>
            </a:r>
            <a:r>
              <a:rPr lang="en-US" sz="1050" dirty="0">
                <a:solidFill>
                  <a:schemeClr val="bg1"/>
                </a:solidFill>
                <a:ea typeface="MS Pゴシック" pitchFamily="-92" charset="-128"/>
              </a:rPr>
              <a:t>complete each task.</a:t>
            </a:r>
          </a:p>
        </p:txBody>
      </p:sp>
      <p:sp>
        <p:nvSpPr>
          <p:cNvPr id="31" name="Rectangle 30"/>
          <p:cNvSpPr/>
          <p:nvPr/>
        </p:nvSpPr>
        <p:spPr>
          <a:xfrm>
            <a:off x="2660772" y="3602996"/>
            <a:ext cx="1828800" cy="900246"/>
          </a:xfrm>
          <a:prstGeom prst="rect">
            <a:avLst/>
          </a:prstGeom>
        </p:spPr>
        <p:txBody>
          <a:bodyPr wrap="square">
            <a:spAutoFit/>
          </a:bodyPr>
          <a:lstStyle/>
          <a:p>
            <a:r>
              <a:rPr lang="en-US" sz="1050" dirty="0" smtClean="0"/>
              <a:t>To delegate for a single day, enter the same Begin Date and End Date. </a:t>
            </a:r>
            <a:r>
              <a:rPr lang="en-US" sz="1050" dirty="0" smtClean="0">
                <a:solidFill>
                  <a:srgbClr val="FF0000"/>
                </a:solidFill>
              </a:rPr>
              <a:t>Delegations cannot be more than one year.</a:t>
            </a:r>
            <a:endParaRPr lang="en-US" sz="1050" dirty="0">
              <a:solidFill>
                <a:srgbClr val="FF0000"/>
              </a:solidFill>
            </a:endParaRPr>
          </a:p>
        </p:txBody>
      </p:sp>
      <p:sp>
        <p:nvSpPr>
          <p:cNvPr id="32" name="Rectangle 31"/>
          <p:cNvSpPr/>
          <p:nvPr/>
        </p:nvSpPr>
        <p:spPr>
          <a:xfrm>
            <a:off x="4810512" y="3663196"/>
            <a:ext cx="4409688" cy="2477601"/>
          </a:xfrm>
          <a:prstGeom prst="rect">
            <a:avLst/>
          </a:prstGeom>
        </p:spPr>
        <p:txBody>
          <a:bodyPr wrap="square">
            <a:spAutoFit/>
          </a:bodyPr>
          <a:lstStyle/>
          <a:p>
            <a:pPr marR="0"/>
            <a:r>
              <a:rPr lang="en-US" sz="1200" b="1" u="sng" dirty="0" smtClean="0"/>
              <a:t>Resources</a:t>
            </a:r>
            <a:endParaRPr lang="en-US" sz="1200" b="1" u="sng" dirty="0"/>
          </a:p>
          <a:p>
            <a:pPr marR="0">
              <a:spcBef>
                <a:spcPts val="0"/>
              </a:spcBef>
              <a:spcAft>
                <a:spcPts val="0"/>
              </a:spcAft>
            </a:pPr>
            <a:r>
              <a:rPr lang="en-US" sz="1100" dirty="0">
                <a:latin typeface="Arial" panose="020B0604020202020204" pitchFamily="34" charset="0"/>
                <a:ea typeface="Arial" panose="020B0604020202020204" pitchFamily="34" charset="0"/>
                <a:cs typeface="Arial" panose="020B0604020202020204" pitchFamily="34" charset="0"/>
              </a:rPr>
              <a:t>For more information and additional help, refer to the following:</a:t>
            </a:r>
          </a:p>
          <a:p>
            <a:pPr marR="0" lvl="0">
              <a:spcBef>
                <a:spcPts val="0"/>
              </a:spcBef>
              <a:spcAft>
                <a:spcPts val="0"/>
              </a:spcAft>
              <a:buClr>
                <a:srgbClr val="2E5496"/>
              </a:buClr>
              <a:buSzPts val="1000"/>
              <a:tabLst>
                <a:tab pos="257810" algn="l"/>
                <a:tab pos="258445" algn="l"/>
              </a:tabLst>
            </a:pPr>
            <a:endParaRPr lang="en-US" sz="1100" dirty="0" smtClean="0">
              <a:latin typeface="Arial" panose="020B0604020202020204" pitchFamily="34" charset="0"/>
              <a:ea typeface="Arial" panose="020B0604020202020204" pitchFamily="34" charset="0"/>
              <a:cs typeface="Arial" panose="020B0604020202020204" pitchFamily="34" charset="0"/>
            </a:endParaRPr>
          </a:p>
          <a:p>
            <a:pPr marR="0" lvl="0">
              <a:spcBef>
                <a:spcPts val="0"/>
              </a:spcBef>
              <a:spcAft>
                <a:spcPts val="0"/>
              </a:spcAft>
              <a:buClr>
                <a:srgbClr val="2E5496"/>
              </a:buClr>
              <a:buSzPts val="1000"/>
              <a:tabLst>
                <a:tab pos="257810" algn="l"/>
                <a:tab pos="258445" algn="l"/>
              </a:tabLst>
            </a:pPr>
            <a:r>
              <a:rPr lang="en-US" sz="1100" dirty="0" smtClean="0">
                <a:latin typeface="Arial" panose="020B0604020202020204" pitchFamily="34" charset="0"/>
                <a:ea typeface="Arial" panose="020B0604020202020204" pitchFamily="34" charset="0"/>
                <a:cs typeface="Arial" panose="020B0604020202020204" pitchFamily="34" charset="0"/>
              </a:rPr>
              <a:t>UR </a:t>
            </a:r>
            <a:r>
              <a:rPr lang="en-US" sz="1100" dirty="0">
                <a:latin typeface="Arial" panose="020B0604020202020204" pitchFamily="34" charset="0"/>
                <a:ea typeface="Arial" panose="020B0604020202020204" pitchFamily="34" charset="0"/>
                <a:cs typeface="Arial" panose="020B0604020202020204" pitchFamily="34" charset="0"/>
              </a:rPr>
              <a:t>Procurement website:</a:t>
            </a:r>
            <a:r>
              <a:rPr lang="en-US" sz="1100" spc="-25" dirty="0">
                <a:latin typeface="Arial" panose="020B0604020202020204" pitchFamily="34" charset="0"/>
                <a:ea typeface="Arial" panose="020B0604020202020204" pitchFamily="34" charset="0"/>
                <a:cs typeface="Arial" panose="020B0604020202020204" pitchFamily="34" charset="0"/>
              </a:rPr>
              <a:t> </a:t>
            </a:r>
            <a:endParaRPr lang="en-US" sz="1100" spc="-25" dirty="0" smtClean="0">
              <a:latin typeface="Arial" panose="020B0604020202020204" pitchFamily="34" charset="0"/>
              <a:ea typeface="Arial" panose="020B0604020202020204" pitchFamily="34" charset="0"/>
              <a:cs typeface="Arial" panose="020B0604020202020204" pitchFamily="34" charset="0"/>
            </a:endParaRPr>
          </a:p>
          <a:p>
            <a:pPr marR="0" lvl="0">
              <a:spcBef>
                <a:spcPts val="0"/>
              </a:spcBef>
              <a:spcAft>
                <a:spcPts val="0"/>
              </a:spcAft>
              <a:buClr>
                <a:srgbClr val="2E5496"/>
              </a:buClr>
              <a:buSzPts val="1000"/>
              <a:tabLst>
                <a:tab pos="257810" algn="l"/>
                <a:tab pos="258445" algn="l"/>
              </a:tabLst>
            </a:pPr>
            <a:r>
              <a:rPr lang="en-US" sz="1100" dirty="0" smtClean="0">
                <a:solidFill>
                  <a:srgbClr val="006FC0"/>
                </a:solidFill>
                <a:latin typeface="Arial" panose="020B0604020202020204" pitchFamily="34" charset="0"/>
                <a:ea typeface="Arial" panose="020B0604020202020204" pitchFamily="34" charset="0"/>
                <a:cs typeface="Arial" panose="020B0604020202020204" pitchFamily="34" charset="0"/>
              </a:rPr>
              <a:t>rochester.edu/</a:t>
            </a:r>
            <a:r>
              <a:rPr lang="en-US" sz="1100" dirty="0" err="1" smtClean="0">
                <a:solidFill>
                  <a:srgbClr val="006FC0"/>
                </a:solidFill>
                <a:latin typeface="Arial" panose="020B0604020202020204" pitchFamily="34" charset="0"/>
                <a:ea typeface="Arial" panose="020B0604020202020204" pitchFamily="34" charset="0"/>
                <a:cs typeface="Arial" panose="020B0604020202020204" pitchFamily="34" charset="0"/>
              </a:rPr>
              <a:t>adminfinance</a:t>
            </a:r>
            <a:r>
              <a:rPr lang="en-US" sz="1100" dirty="0" smtClean="0">
                <a:solidFill>
                  <a:srgbClr val="006FC0"/>
                </a:solidFill>
                <a:latin typeface="Arial" panose="020B0604020202020204" pitchFamily="34" charset="0"/>
                <a:ea typeface="Arial" panose="020B0604020202020204" pitchFamily="34" charset="0"/>
                <a:cs typeface="Arial" panose="020B0604020202020204" pitchFamily="34" charset="0"/>
              </a:rPr>
              <a:t>/</a:t>
            </a:r>
            <a:r>
              <a:rPr lang="en-US" sz="1100" dirty="0" err="1" smtClean="0">
                <a:solidFill>
                  <a:srgbClr val="006FC0"/>
                </a:solidFill>
                <a:latin typeface="Arial" panose="020B0604020202020204" pitchFamily="34" charset="0"/>
                <a:ea typeface="Arial" panose="020B0604020202020204" pitchFamily="34" charset="0"/>
                <a:cs typeface="Arial" panose="020B0604020202020204" pitchFamily="34" charset="0"/>
              </a:rPr>
              <a:t>urprocurement</a:t>
            </a:r>
            <a:endParaRPr lang="en-US" sz="1100" dirty="0">
              <a:latin typeface="Arial" panose="020B0604020202020204" pitchFamily="34" charset="0"/>
              <a:ea typeface="Arial" panose="020B0604020202020204" pitchFamily="34" charset="0"/>
              <a:cs typeface="Arial" panose="020B0604020202020204" pitchFamily="34" charset="0"/>
            </a:endParaRPr>
          </a:p>
          <a:p>
            <a:pPr marR="0" lvl="0">
              <a:spcBef>
                <a:spcPts val="0"/>
              </a:spcBef>
              <a:spcAft>
                <a:spcPts val="0"/>
              </a:spcAft>
              <a:buClr>
                <a:srgbClr val="2E5496"/>
              </a:buClr>
              <a:buSzPts val="1000"/>
              <a:tabLst>
                <a:tab pos="257810" algn="l"/>
                <a:tab pos="258445" algn="l"/>
              </a:tabLst>
            </a:pPr>
            <a:endParaRPr lang="en-US" sz="1100" dirty="0" smtClean="0">
              <a:latin typeface="Arial" panose="020B0604020202020204" pitchFamily="34" charset="0"/>
              <a:ea typeface="Arial" panose="020B0604020202020204" pitchFamily="34" charset="0"/>
              <a:cs typeface="Arial" panose="020B0604020202020204" pitchFamily="34" charset="0"/>
            </a:endParaRPr>
          </a:p>
          <a:p>
            <a:pPr marR="0" lvl="0">
              <a:spcBef>
                <a:spcPts val="0"/>
              </a:spcBef>
              <a:spcAft>
                <a:spcPts val="0"/>
              </a:spcAft>
              <a:buClr>
                <a:srgbClr val="2E5496"/>
              </a:buClr>
              <a:buSzPts val="1000"/>
              <a:tabLst>
                <a:tab pos="257810" algn="l"/>
                <a:tab pos="258445" algn="l"/>
              </a:tabLst>
            </a:pPr>
            <a:r>
              <a:rPr lang="en-US" sz="1100" dirty="0" smtClean="0">
                <a:latin typeface="Arial" panose="020B0604020202020204" pitchFamily="34" charset="0"/>
                <a:ea typeface="Arial" panose="020B0604020202020204" pitchFamily="34" charset="0"/>
                <a:cs typeface="Arial" panose="020B0604020202020204" pitchFamily="34" charset="0"/>
              </a:rPr>
              <a:t>P2P </a:t>
            </a:r>
            <a:r>
              <a:rPr lang="en-US" sz="1100" dirty="0">
                <a:latin typeface="Arial" panose="020B0604020202020204" pitchFamily="34" charset="0"/>
                <a:ea typeface="Arial" panose="020B0604020202020204" pitchFamily="34" charset="0"/>
                <a:cs typeface="Arial" panose="020B0604020202020204" pitchFamily="34" charset="0"/>
              </a:rPr>
              <a:t>Service Center:</a:t>
            </a:r>
          </a:p>
          <a:p>
            <a:pPr marL="0" marR="0" lvl="1" indent="-285750">
              <a:spcBef>
                <a:spcPts val="0"/>
              </a:spcBef>
              <a:spcAft>
                <a:spcPts val="0"/>
              </a:spcAft>
              <a:buFont typeface="Arial" panose="020B0604020202020204" pitchFamily="34" charset="0"/>
              <a:buChar char="•"/>
              <a:tabLst>
                <a:tab pos="257810" algn="l"/>
                <a:tab pos="258445" algn="l"/>
              </a:tabLst>
            </a:pPr>
            <a:r>
              <a:rPr lang="en-US" sz="1100" dirty="0" smtClean="0">
                <a:latin typeface="Arial" panose="020B0604020202020204" pitchFamily="34" charset="0"/>
                <a:ea typeface="Arial" panose="020B0604020202020204" pitchFamily="34" charset="0"/>
                <a:cs typeface="Arial" panose="020B0604020202020204" pitchFamily="34" charset="0"/>
                <a:hlinkClick r:id="rId6"/>
              </a:rPr>
              <a:t>https://service.rochester.edu/procurement</a:t>
            </a:r>
            <a:r>
              <a:rPr lang="en-US" sz="1100" dirty="0" smtClean="0">
                <a:latin typeface="Arial" panose="020B0604020202020204" pitchFamily="34" charset="0"/>
                <a:ea typeface="Arial" panose="020B0604020202020204" pitchFamily="34" charset="0"/>
                <a:cs typeface="Arial" panose="020B0604020202020204" pitchFamily="34" charset="0"/>
              </a:rPr>
              <a:t>  </a:t>
            </a:r>
          </a:p>
          <a:p>
            <a:pPr marL="0" marR="0" lvl="1" indent="-285750">
              <a:spcBef>
                <a:spcPts val="0"/>
              </a:spcBef>
              <a:spcAft>
                <a:spcPts val="0"/>
              </a:spcAft>
              <a:buFont typeface="Arial" panose="020B0604020202020204" pitchFamily="34" charset="0"/>
              <a:buChar char="•"/>
              <a:tabLst>
                <a:tab pos="257810" algn="l"/>
                <a:tab pos="258445" algn="l"/>
              </a:tabLst>
            </a:pPr>
            <a:r>
              <a:rPr lang="en-US" sz="1100" dirty="0" smtClean="0">
                <a:latin typeface="Arial" panose="020B0604020202020204" pitchFamily="34" charset="0"/>
                <a:ea typeface="Arial" panose="020B0604020202020204" pitchFamily="34" charset="0"/>
                <a:cs typeface="Arial" panose="020B0604020202020204" pitchFamily="34" charset="0"/>
              </a:rPr>
              <a:t>email</a:t>
            </a:r>
            <a:r>
              <a:rPr lang="en-US" sz="1100" dirty="0">
                <a:latin typeface="Arial" panose="020B0604020202020204" pitchFamily="34" charset="0"/>
                <a:ea typeface="Arial" panose="020B0604020202020204" pitchFamily="34" charset="0"/>
                <a:cs typeface="Arial" panose="020B0604020202020204" pitchFamily="34" charset="0"/>
              </a:rPr>
              <a:t>: </a:t>
            </a:r>
            <a:r>
              <a:rPr lang="en-US" sz="1100" u="sng" dirty="0">
                <a:solidFill>
                  <a:srgbClr val="0000FF"/>
                </a:solidFill>
                <a:latin typeface="Arial" panose="020B0604020202020204" pitchFamily="34" charset="0"/>
                <a:ea typeface="Arial" panose="020B0604020202020204" pitchFamily="34" charset="0"/>
                <a:cs typeface="Arial" panose="020B0604020202020204" pitchFamily="34" charset="0"/>
                <a:hlinkClick r:id="rId7"/>
              </a:rPr>
              <a:t>procurement_service_center@ur.rochester.edu</a:t>
            </a:r>
            <a:endParaRPr lang="en-US" sz="1100" dirty="0">
              <a:latin typeface="Arial" panose="020B0604020202020204" pitchFamily="34" charset="0"/>
              <a:ea typeface="Arial" panose="020B0604020202020204" pitchFamily="34" charset="0"/>
              <a:cs typeface="Arial" panose="020B0604020202020204" pitchFamily="34" charset="0"/>
            </a:endParaRPr>
          </a:p>
          <a:p>
            <a:pPr marL="0" marR="0" lvl="1" indent="-285750">
              <a:spcBef>
                <a:spcPts val="0"/>
              </a:spcBef>
              <a:spcAft>
                <a:spcPts val="0"/>
              </a:spcAft>
              <a:buFont typeface="Arial" panose="020B0604020202020204" pitchFamily="34" charset="0"/>
              <a:buChar char="•"/>
              <a:tabLst>
                <a:tab pos="257810" algn="l"/>
                <a:tab pos="258445" algn="l"/>
              </a:tabLst>
            </a:pPr>
            <a:r>
              <a:rPr lang="en-US" sz="1100" dirty="0">
                <a:latin typeface="Arial" panose="020B0604020202020204" pitchFamily="34" charset="0"/>
                <a:ea typeface="Arial" panose="020B0604020202020204" pitchFamily="34" charset="0"/>
                <a:cs typeface="Arial" panose="020B0604020202020204" pitchFamily="34" charset="0"/>
              </a:rPr>
              <a:t>phone: 275-2012</a:t>
            </a:r>
          </a:p>
          <a:p>
            <a:pPr marR="0" lvl="0">
              <a:spcBef>
                <a:spcPts val="0"/>
              </a:spcBef>
              <a:spcAft>
                <a:spcPts val="0"/>
              </a:spcAft>
              <a:buClr>
                <a:srgbClr val="2E5496"/>
              </a:buClr>
              <a:buSzPts val="1000"/>
              <a:tabLst>
                <a:tab pos="257810" algn="l"/>
                <a:tab pos="258445" algn="l"/>
              </a:tabLst>
            </a:pPr>
            <a:endParaRPr lang="en-US" sz="1100" dirty="0" smtClean="0">
              <a:latin typeface="Arial" panose="020B0604020202020204" pitchFamily="34" charset="0"/>
              <a:ea typeface="Arial" panose="020B0604020202020204" pitchFamily="34" charset="0"/>
              <a:cs typeface="Arial" panose="020B0604020202020204" pitchFamily="34" charset="0"/>
            </a:endParaRPr>
          </a:p>
          <a:p>
            <a:pPr marR="0" lvl="0">
              <a:spcBef>
                <a:spcPts val="0"/>
              </a:spcBef>
              <a:spcAft>
                <a:spcPts val="0"/>
              </a:spcAft>
              <a:buClr>
                <a:srgbClr val="2E5496"/>
              </a:buClr>
              <a:buSzPts val="1000"/>
              <a:tabLst>
                <a:tab pos="257810" algn="l"/>
                <a:tab pos="258445" algn="l"/>
              </a:tabLst>
            </a:pPr>
            <a:r>
              <a:rPr lang="en-US" sz="1100" dirty="0" smtClean="0">
                <a:latin typeface="Arial" panose="020B0604020202020204" pitchFamily="34" charset="0"/>
                <a:ea typeface="Arial" panose="020B0604020202020204" pitchFamily="34" charset="0"/>
                <a:cs typeface="Arial" panose="020B0604020202020204" pitchFamily="34" charset="0"/>
              </a:rPr>
              <a:t>For </a:t>
            </a:r>
            <a:r>
              <a:rPr lang="en-US" sz="1100" dirty="0">
                <a:latin typeface="Arial" panose="020B0604020202020204" pitchFamily="34" charset="0"/>
                <a:ea typeface="Arial" panose="020B0604020202020204" pitchFamily="34" charset="0"/>
                <a:cs typeface="Arial" panose="020B0604020202020204" pitchFamily="34" charset="0"/>
              </a:rPr>
              <a:t>System Access &amp; Issues, Help Desk:</a:t>
            </a:r>
          </a:p>
          <a:p>
            <a:pPr marR="0">
              <a:spcBef>
                <a:spcPts val="0"/>
              </a:spcBef>
              <a:spcAft>
                <a:spcPts val="0"/>
              </a:spcAft>
            </a:pPr>
            <a:r>
              <a:rPr lang="en-US" sz="1100" dirty="0">
                <a:solidFill>
                  <a:srgbClr val="2D75B6"/>
                </a:solidFill>
                <a:latin typeface="Wingdings" panose="05000000000000000000" pitchFamily="2" charset="2"/>
                <a:ea typeface="Arial" panose="020B0604020202020204" pitchFamily="34" charset="0"/>
                <a:cs typeface="Arial" panose="020B0604020202020204" pitchFamily="34" charset="0"/>
              </a:rPr>
              <a:t>è </a:t>
            </a:r>
            <a:r>
              <a:rPr lang="en-US" sz="1100" dirty="0">
                <a:latin typeface="Arial" panose="020B0604020202020204" pitchFamily="34" charset="0"/>
                <a:ea typeface="Arial" panose="020B0604020202020204" pitchFamily="34" charset="0"/>
                <a:cs typeface="Arial" panose="020B0604020202020204" pitchFamily="34" charset="0"/>
              </a:rPr>
              <a:t>UnivIT: 275-2000, </a:t>
            </a:r>
            <a:r>
              <a:rPr lang="en-US" sz="1100" dirty="0">
                <a:solidFill>
                  <a:srgbClr val="006FC0"/>
                </a:solidFill>
                <a:latin typeface="Arial" panose="020B0604020202020204" pitchFamily="34" charset="0"/>
                <a:ea typeface="Arial" panose="020B0604020202020204" pitchFamily="34" charset="0"/>
                <a:cs typeface="Arial" panose="020B0604020202020204" pitchFamily="34" charset="0"/>
              </a:rPr>
              <a:t>UnivITHelp@ rochester.edu</a:t>
            </a:r>
            <a:endParaRPr lang="en-US" sz="1100" dirty="0">
              <a:latin typeface="Arial" panose="020B0604020202020204" pitchFamily="34" charset="0"/>
              <a:ea typeface="Arial" panose="020B0604020202020204" pitchFamily="34" charset="0"/>
              <a:cs typeface="Arial" panose="020B0604020202020204" pitchFamily="34" charset="0"/>
            </a:endParaRPr>
          </a:p>
          <a:p>
            <a:pPr marR="0">
              <a:spcBef>
                <a:spcPts val="0"/>
              </a:spcBef>
              <a:spcAft>
                <a:spcPts val="0"/>
              </a:spcAft>
            </a:pPr>
            <a:r>
              <a:rPr lang="en-US" sz="1100" dirty="0">
                <a:solidFill>
                  <a:srgbClr val="2D75B6"/>
                </a:solidFill>
                <a:latin typeface="Wingdings" panose="05000000000000000000" pitchFamily="2" charset="2"/>
                <a:ea typeface="Arial" panose="020B0604020202020204" pitchFamily="34" charset="0"/>
                <a:cs typeface="Arial" panose="020B0604020202020204" pitchFamily="34" charset="0"/>
              </a:rPr>
              <a:t>è </a:t>
            </a:r>
            <a:r>
              <a:rPr lang="en-US" sz="1100" dirty="0" smtClean="0">
                <a:latin typeface="Arial" panose="020B0604020202020204" pitchFamily="34" charset="0"/>
                <a:ea typeface="Arial" panose="020B0604020202020204" pitchFamily="34" charset="0"/>
                <a:cs typeface="Arial" panose="020B0604020202020204" pitchFamily="34" charset="0"/>
              </a:rPr>
              <a:t>URMC</a:t>
            </a:r>
            <a:r>
              <a:rPr lang="en-US" sz="1100" dirty="0">
                <a:latin typeface="Arial" panose="020B0604020202020204" pitchFamily="34" charset="0"/>
                <a:ea typeface="Arial" panose="020B0604020202020204" pitchFamily="34" charset="0"/>
                <a:cs typeface="Arial" panose="020B0604020202020204" pitchFamily="34" charset="0"/>
              </a:rPr>
              <a:t>: 275-3200, </a:t>
            </a:r>
            <a:r>
              <a:rPr lang="en-US" sz="1100" dirty="0" err="1">
                <a:solidFill>
                  <a:srgbClr val="006FC0"/>
                </a:solidFill>
                <a:latin typeface="Arial" panose="020B0604020202020204" pitchFamily="34" charset="0"/>
                <a:ea typeface="Arial" panose="020B0604020202020204" pitchFamily="34" charset="0"/>
                <a:cs typeface="Arial" panose="020B0604020202020204" pitchFamily="34" charset="0"/>
              </a:rPr>
              <a:t>helpdesk_ISD</a:t>
            </a:r>
            <a:r>
              <a:rPr lang="en-US" sz="1100" dirty="0">
                <a:solidFill>
                  <a:srgbClr val="006FC0"/>
                </a:solidFill>
                <a:latin typeface="Arial" panose="020B0604020202020204" pitchFamily="34" charset="0"/>
                <a:ea typeface="Arial" panose="020B0604020202020204" pitchFamily="34" charset="0"/>
                <a:cs typeface="Arial" panose="020B0604020202020204" pitchFamily="34" charset="0"/>
              </a:rPr>
              <a:t>@ urmc.rochester.edu</a:t>
            </a:r>
            <a:endParaRPr lang="en-US" sz="1100" dirty="0">
              <a:effectLst/>
              <a:latin typeface="Arial" panose="020B0604020202020204" pitchFamily="34" charset="0"/>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60999007"/>
      </p:ext>
    </p:extLst>
  </p:cSld>
  <p:clrMapOvr>
    <a:masterClrMapping/>
  </p:clrMapOvr>
</p:sld>
</file>

<file path=ppt/theme/theme1.xml><?xml version="1.0" encoding="utf-8"?>
<a:theme xmlns:a="http://schemas.openxmlformats.org/drawingml/2006/main" name="1_Office Them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Theme">
      <a:majorFont>
        <a:latin typeface="Times New Roman"/>
        <a:ea typeface="MS Pゴシック"/>
        <a:cs typeface=""/>
      </a:majorFont>
      <a:minorFont>
        <a:latin typeface="Times New Roman"/>
        <a:ea typeface="MS P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MS Pゴシック" pitchFamily="-9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MS Pゴシック" pitchFamily="-92" charset="-128"/>
          </a:defRPr>
        </a:defPPr>
      </a:lstStyle>
    </a:lnDef>
  </a:objectDefaults>
  <a:extraClrSchemeLst>
    <a:extraClrScheme>
      <a:clrScheme name="Office Theme 1">
        <a:dk1>
          <a:srgbClr val="000000"/>
        </a:dk1>
        <a:lt1>
          <a:srgbClr val="E8EAE9"/>
        </a:lt1>
        <a:dk2>
          <a:srgbClr val="000000"/>
        </a:dk2>
        <a:lt2>
          <a:srgbClr val="808080"/>
        </a:lt2>
        <a:accent1>
          <a:srgbClr val="99CCFF"/>
        </a:accent1>
        <a:accent2>
          <a:srgbClr val="CCCCFF"/>
        </a:accent2>
        <a:accent3>
          <a:srgbClr val="F2F3F2"/>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E8EAE9"/>
        </a:lt1>
        <a:dk2>
          <a:srgbClr val="000000"/>
        </a:dk2>
        <a:lt2>
          <a:srgbClr val="3E3E5C"/>
        </a:lt2>
        <a:accent1>
          <a:srgbClr val="60597B"/>
        </a:accent1>
        <a:accent2>
          <a:srgbClr val="6666FF"/>
        </a:accent2>
        <a:accent3>
          <a:srgbClr val="F2F3F2"/>
        </a:accent3>
        <a:accent4>
          <a:srgbClr val="000000"/>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documentManagement>
    <Status xmlns="445c0127-97e6-4ecf-8763-62a3d9444353">In Build</Statu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rca:RCAuthoringProperties xmlns:rca="urn:sharePointPublishingRcaProperties">
  <rca:Converter rca:guid="6dfdc5b4-2a28-4a06-b0c6-ad3901e3a807">
    <rca:property rca:type="InheritParentSettings">False</rca:property>
    <rca:property rca:type="SelectedPageLayout">28</rca:property>
    <rca:property rca:type="SelectedPageField">f55c4d88-1f2e-4ad9-aaa8-819af4ee7ee8</rca:property>
    <rca:property rca:type="SelectedStylesField">00000000-0000-0000-0000-000000000000</rca:property>
    <rca:property rca:type="CreatePageWithSourceDocument">True</rca:property>
    <rca:property rca:type="AllowChangeLocationConfig">False</rca:property>
    <rca:property rca:type="ConfiguredPageLocation">https://uofr.rochester.edu</rca:property>
    <rca:property rca:type="CreateSynchronously">False</rca:property>
    <rca:property rca:type="AllowChangeProcessingConfig">False</rca:property>
    <rca:property rca:type="ConverterSpecificSettings"/>
  </rca:Converter>
</rca:RCAuthoringProperties>
</file>

<file path=customXml/item4.xml><?xml version="1.0" encoding="utf-8"?>
<ct:contentTypeSchema xmlns:ct="http://schemas.microsoft.com/office/2006/metadata/contentType" xmlns:ma="http://schemas.microsoft.com/office/2006/metadata/properties/metaAttributes" ct:_="" ma:_="" ma:contentTypeName="Document" ma:contentTypeID="0x010100F9BF38ED958B0D42A1DB4C3166A68EE8" ma:contentTypeVersion="2" ma:contentTypeDescription="Create a new document." ma:contentTypeScope="" ma:versionID="108eeeb8665d8e084ebb628891056e6d">
  <xsd:schema xmlns:xsd="http://www.w3.org/2001/XMLSchema" xmlns:p="http://schemas.microsoft.com/office/2006/metadata/properties" xmlns:ns2="445c0127-97e6-4ecf-8763-62a3d9444353" targetNamespace="http://schemas.microsoft.com/office/2006/metadata/properties" ma:root="true" ma:fieldsID="67fc13db787d5e920f87b6a691640e83" ns2:_="">
    <xsd:import namespace="445c0127-97e6-4ecf-8763-62a3d9444353"/>
    <xsd:element name="properties">
      <xsd:complexType>
        <xsd:sequence>
          <xsd:element name="documentManagement">
            <xsd:complexType>
              <xsd:all>
                <xsd:element ref="ns2:Status" minOccurs="0"/>
              </xsd:all>
            </xsd:complexType>
          </xsd:element>
        </xsd:sequence>
      </xsd:complexType>
    </xsd:element>
  </xsd:schema>
  <xsd:schema xmlns:xsd="http://www.w3.org/2001/XMLSchema" xmlns:dms="http://schemas.microsoft.com/office/2006/documentManagement/types" targetNamespace="445c0127-97e6-4ecf-8763-62a3d9444353" elementFormDefault="qualified">
    <xsd:import namespace="http://schemas.microsoft.com/office/2006/documentManagement/types"/>
    <xsd:element name="Status" ma:index="8" nillable="true" ma:displayName="Status" ma:default="In Build" ma:format="Dropdown" ma:internalName="Status">
      <xsd:simpleType>
        <xsd:restriction base="dms:Choice">
          <xsd:enumeration value="In Build"/>
          <xsd:enumeration value="Ready for Testing"/>
          <xsd:enumeration value="In Process"/>
          <xsd:enumeration value="Completed - With Errors"/>
          <xsd:enumeration value="Completed - Without Error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57650506-E0D1-4842-AE4E-075A8982DE02}">
  <ds:schemaRefs>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445c0127-97e6-4ecf-8763-62a3d9444353"/>
    <ds:schemaRef ds:uri="http://www.w3.org/XML/1998/namespace"/>
  </ds:schemaRefs>
</ds:datastoreItem>
</file>

<file path=customXml/itemProps2.xml><?xml version="1.0" encoding="utf-8"?>
<ds:datastoreItem xmlns:ds="http://schemas.openxmlformats.org/officeDocument/2006/customXml" ds:itemID="{8CE1EC6E-7DEE-40A7-8470-13A775BFD7B1}">
  <ds:schemaRefs>
    <ds:schemaRef ds:uri="http://schemas.microsoft.com/sharepoint/v3/contenttype/forms"/>
  </ds:schemaRefs>
</ds:datastoreItem>
</file>

<file path=customXml/itemProps3.xml><?xml version="1.0" encoding="utf-8"?>
<ds:datastoreItem xmlns:ds="http://schemas.openxmlformats.org/officeDocument/2006/customXml" ds:itemID="{590AE3C2-51D7-4772-85EF-99B26ACECB13}">
  <ds:schemaRefs>
    <ds:schemaRef ds:uri="urn:sharePointPublishingRcaProperties"/>
  </ds:schemaRefs>
</ds:datastoreItem>
</file>

<file path=customXml/itemProps4.xml><?xml version="1.0" encoding="utf-8"?>
<ds:datastoreItem xmlns:ds="http://schemas.openxmlformats.org/officeDocument/2006/customXml" ds:itemID="{41A2773B-34BB-4B2F-95B1-ED89D23180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5c0127-97e6-4ecf-8763-62a3d944435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56999</TotalTime>
  <Words>574</Words>
  <Application>Microsoft Office PowerPoint</Application>
  <PresentationFormat>On-screen Show (4:3)</PresentationFormat>
  <Paragraphs>112</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MS Pゴシック</vt:lpstr>
      <vt:lpstr>Times New Roman</vt:lpstr>
      <vt:lpstr>Wingdings</vt:lpstr>
      <vt:lpstr>1_Office Theme</vt:lpstr>
      <vt:lpstr>P2P UR Procurement for Approvers</vt:lpstr>
      <vt:lpstr>PowerPoint Presentation</vt:lpstr>
    </vt:vector>
  </TitlesOfParts>
  <Company>University of Rochester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EDUCAUSE 2007</dc:subject>
  <dc:creator>Jim Dobbertin, Doug Wylie, John Barden</dc:creator>
  <cp:lastModifiedBy>Flotteron, Debbie</cp:lastModifiedBy>
  <cp:revision>2968</cp:revision>
  <cp:lastPrinted>2019-05-03T15:50:00Z</cp:lastPrinted>
  <dcterms:created xsi:type="dcterms:W3CDTF">2007-09-21T12:15:26Z</dcterms:created>
  <dcterms:modified xsi:type="dcterms:W3CDTF">2020-04-21T18:50:34Z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ContentTypeId">
    <vt:lpwstr>0x010100F9BF38ED958B0D42A1DB4C3166A68EE8</vt:lpwstr>
  </property>
</Properties>
</file>