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6"/>
  </p:notesMasterIdLst>
  <p:handoutMasterIdLst>
    <p:handoutMasterId r:id="rId17"/>
  </p:handoutMasterIdLst>
  <p:sldIdLst>
    <p:sldId id="1128" r:id="rId8"/>
    <p:sldId id="1143" r:id="rId9"/>
    <p:sldId id="1147" r:id="rId10"/>
    <p:sldId id="1148" r:id="rId11"/>
    <p:sldId id="1149" r:id="rId12"/>
    <p:sldId id="1150" r:id="rId13"/>
    <p:sldId id="1132" r:id="rId14"/>
    <p:sldId id="1042"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6076B4"/>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122" d="100"/>
          <a:sy n="122" d="100"/>
        </p:scale>
        <p:origin x="1134" y="114"/>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9/24/2020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9/24/2020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24703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914562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7</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mailto:procurement_service_center@ur.Rochester.edu"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mailto:procurement_service_center@ur.Rochester.edu"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Reviewing Inactive Suppliers</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smtClean="0">
                <a:solidFill>
                  <a:srgbClr val="2C5D98"/>
                </a:solidFill>
                <a:latin typeface="Calibri"/>
              </a:rPr>
              <a:t>Reviewing Inactive Suppliers</a:t>
            </a:r>
            <a:r>
              <a:rPr lang="en-US" sz="3200" dirty="0" smtClean="0">
                <a:solidFill>
                  <a:srgbClr val="2C5D98"/>
                </a:solidFill>
                <a:latin typeface="Calibri"/>
              </a:rPr>
              <a:t>.</a:t>
            </a:r>
            <a:endParaRPr lang="en-US" sz="3200" dirty="0">
              <a:solidFill>
                <a:srgbClr val="2C5D98"/>
              </a:solidFill>
              <a:latin typeface="Calibri"/>
            </a:endParaRPr>
          </a:p>
        </p:txBody>
      </p:sp>
      <p:sp>
        <p:nvSpPr>
          <p:cNvPr id="3" name="Content Placeholder 2"/>
          <p:cNvSpPr>
            <a:spLocks noGrp="1"/>
          </p:cNvSpPr>
          <p:nvPr>
            <p:ph idx="4294967295"/>
          </p:nvPr>
        </p:nvSpPr>
        <p:spPr>
          <a:xfrm>
            <a:off x="443098" y="1143000"/>
            <a:ext cx="8015217" cy="2743200"/>
          </a:xfrm>
        </p:spPr>
        <p:txBody>
          <a:bodyPr>
            <a:noAutofit/>
          </a:bodyPr>
          <a:lstStyle/>
          <a:p>
            <a:pPr fontAlgn="ctr"/>
            <a:r>
              <a:rPr lang="en-US" sz="2400" dirty="0" smtClean="0"/>
              <a:t>On occasion, when reviewing suppliers, you may find a supplier that is listed as Inactive.  </a:t>
            </a:r>
          </a:p>
          <a:p>
            <a:pPr fontAlgn="ctr"/>
            <a:r>
              <a:rPr lang="en-US" sz="2400" dirty="0" smtClean="0"/>
              <a:t>Inactive suppliers cannot be used on Requisitions or SIRs.</a:t>
            </a:r>
          </a:p>
          <a:p>
            <a:pPr fontAlgn="ctr"/>
            <a:r>
              <a:rPr lang="en-US" sz="2400" dirty="0" smtClean="0"/>
              <a:t>You may be able to request the Inactive supplier be reactivated for use, but that may not be possible.  It depends on the type of supplier they are and why they were inactivated.</a:t>
            </a: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400" b="1" dirty="0">
              <a:solidFill>
                <a:schemeClr val="tx2"/>
              </a:solidFill>
            </a:endParaRPr>
          </a:p>
          <a:p>
            <a:pPr lvl="1" fontAlgn="ctr"/>
            <a:endParaRPr lang="en-US" sz="2400" b="1" dirty="0" smtClean="0">
              <a:solidFill>
                <a:schemeClr val="tx2"/>
              </a:solidFill>
            </a:endParaRPr>
          </a:p>
          <a:p>
            <a:pPr lvl="1" fontAlgn="ctr"/>
            <a:endParaRPr lang="en-US" sz="2000" b="1" dirty="0"/>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stretch>
            <a:fillRect/>
          </a:stretch>
        </p:blipFill>
        <p:spPr>
          <a:xfrm>
            <a:off x="3962400" y="3581400"/>
            <a:ext cx="4116392" cy="2914204"/>
          </a:xfrm>
          <a:prstGeom prst="rect">
            <a:avLst/>
          </a:prstGeom>
          <a:ln>
            <a:solidFill>
              <a:schemeClr val="tx2"/>
            </a:solidFill>
          </a:ln>
        </p:spPr>
      </p:pic>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4284" y="126333"/>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dirty="0">
                <a:solidFill>
                  <a:srgbClr val="2C5D98"/>
                </a:solidFill>
                <a:latin typeface="Calibri"/>
              </a:rPr>
              <a:t>Reviewing Inactive Suppliers</a:t>
            </a:r>
            <a:r>
              <a:rPr lang="en-US" sz="4000" dirty="0">
                <a:solidFill>
                  <a:srgbClr val="2C5D98"/>
                </a:solidFill>
                <a:latin typeface="Calibri"/>
              </a:rPr>
              <a:t>.</a:t>
            </a:r>
            <a:r>
              <a:rPr lang="en-US" sz="1200" dirty="0">
                <a:solidFill>
                  <a:srgbClr val="2C5D98"/>
                </a:solidFill>
              </a:rPr>
              <a:t/>
            </a:r>
            <a:br>
              <a:rPr lang="en-US" sz="1200" dirty="0">
                <a:solidFill>
                  <a:srgbClr val="2C5D98"/>
                </a:solidFill>
              </a:rPr>
            </a:br>
            <a:endParaRPr lang="en-US" sz="32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Rectangle 6"/>
          <p:cNvSpPr/>
          <p:nvPr/>
        </p:nvSpPr>
        <p:spPr>
          <a:xfrm>
            <a:off x="485337" y="1219200"/>
            <a:ext cx="8128758" cy="2862194"/>
          </a:xfrm>
          <a:prstGeom prst="rect">
            <a:avLst/>
          </a:prstGeom>
        </p:spPr>
        <p:txBody>
          <a:bodyPr wrap="square">
            <a:spAutoFit/>
          </a:bodyPr>
          <a:lstStyle/>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If you see that a supplier is inactive the best thing to do is click on the supplier’s name and view the supplier record.  Under </a:t>
            </a:r>
            <a:r>
              <a:rPr lang="en-US" dirty="0">
                <a:solidFill>
                  <a:srgbClr val="C45911"/>
                </a:solidFill>
                <a:latin typeface="Calibri" panose="020F0502020204030204" pitchFamily="34" charset="0"/>
                <a:ea typeface="Calibri" panose="020F0502020204030204" pitchFamily="34" charset="0"/>
                <a:cs typeface="Times New Roman" panose="02020603050405020304" pitchFamily="18" charset="0"/>
              </a:rPr>
              <a:t>Supplier Status Details. </a:t>
            </a:r>
            <a:r>
              <a:rPr lang="en-US" dirty="0">
                <a:latin typeface="Calibri" panose="020F0502020204030204" pitchFamily="34" charset="0"/>
                <a:ea typeface="Calibri" panose="020F0502020204030204" pitchFamily="34" charset="0"/>
                <a:cs typeface="Times New Roman" panose="02020603050405020304" pitchFamily="18" charset="0"/>
              </a:rPr>
              <a:t>It will show the date they were </a:t>
            </a:r>
            <a:r>
              <a:rPr lang="en-US" dirty="0" smtClean="0">
                <a:latin typeface="Calibri" panose="020F0502020204030204" pitchFamily="34" charset="0"/>
                <a:ea typeface="Calibri" panose="020F0502020204030204" pitchFamily="34" charset="0"/>
                <a:cs typeface="Times New Roman" panose="02020603050405020304" pitchFamily="18" charset="0"/>
              </a:rPr>
              <a:t>inactivated </a:t>
            </a:r>
            <a:r>
              <a:rPr lang="en-US" dirty="0">
                <a:latin typeface="Calibri" panose="020F0502020204030204" pitchFamily="34" charset="0"/>
                <a:ea typeface="Calibri" panose="020F0502020204030204" pitchFamily="34" charset="0"/>
                <a:cs typeface="Times New Roman" panose="02020603050405020304" pitchFamily="18" charset="0"/>
              </a:rPr>
              <a:t>and a reason, which may include additional details.  If a supplier was inactivated due to no activity for 18 months, the reason will show as </a:t>
            </a:r>
            <a:r>
              <a:rPr lang="en-US" dirty="0" smtClean="0">
                <a:solidFill>
                  <a:srgbClr val="C45911"/>
                </a:solidFill>
                <a:latin typeface="Calibri" panose="020F0502020204030204" pitchFamily="34" charset="0"/>
                <a:ea typeface="Calibri" panose="020F0502020204030204" pitchFamily="34" charset="0"/>
                <a:cs typeface="Times New Roman" panose="02020603050405020304" pitchFamily="18" charset="0"/>
              </a:rPr>
              <a:t>Inactivity</a:t>
            </a:r>
            <a:r>
              <a:rPr lang="en-US" dirty="0">
                <a:solidFill>
                  <a:srgbClr val="C45911"/>
                </a:solidFill>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These suppliers can be reactivated by getting proof of the supplier’s current address from the supplier and submitting a ticket to the Procurement Service Center requesting reactivation.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Suppliers </a:t>
            </a:r>
            <a:r>
              <a:rPr lang="en-US" dirty="0">
                <a:latin typeface="Calibri" panose="020F0502020204030204" pitchFamily="34" charset="0"/>
                <a:ea typeface="Calibri" panose="020F0502020204030204" pitchFamily="34" charset="0"/>
                <a:cs typeface="Times New Roman" panose="02020603050405020304" pitchFamily="18" charset="0"/>
              </a:rPr>
              <a:t>CAN NOT be reactivated by initiating a Create Contact Information Change.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p:nvPr/>
        </p:nvPicPr>
        <p:blipFill>
          <a:blip r:embed="rId3"/>
          <a:stretch>
            <a:fillRect/>
          </a:stretch>
        </p:blipFill>
        <p:spPr>
          <a:xfrm>
            <a:off x="4495800" y="3699791"/>
            <a:ext cx="2514600" cy="2948940"/>
          </a:xfrm>
          <a:prstGeom prst="rect">
            <a:avLst/>
          </a:prstGeom>
          <a:ln>
            <a:solidFill>
              <a:schemeClr val="tx2"/>
            </a:solidFill>
          </a:ln>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2400" dirty="0">
                <a:solidFill>
                  <a:srgbClr val="2C5D98"/>
                </a:solidFill>
                <a:latin typeface="Calibri"/>
              </a:rPr>
              <a:t>Reviewing Inactive Suppliers</a:t>
            </a:r>
            <a:r>
              <a:rPr lang="en-US" sz="3200" dirty="0">
                <a:solidFill>
                  <a:srgbClr val="2C5D98"/>
                </a:solidFill>
                <a:latin typeface="Calibri"/>
              </a:rPr>
              <a:t>.</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230592"/>
            <a:ext cx="761999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Sometimes a supplier has been inactivated because they have been acquired by a different supplier.  These supplier’s cannot be reactivated, but you can put in a request to the Procurement Service </a:t>
            </a:r>
            <a:r>
              <a:rPr lang="en-US" dirty="0" smtClean="0"/>
              <a:t>Center (275-2012) </a:t>
            </a:r>
            <a:r>
              <a:rPr lang="en-US" dirty="0"/>
              <a:t>to help you determine which supplier to use.</a:t>
            </a:r>
          </a:p>
        </p:txBody>
      </p:sp>
      <p:pic>
        <p:nvPicPr>
          <p:cNvPr id="6" name="Picture 5"/>
          <p:cNvPicPr/>
          <p:nvPr/>
        </p:nvPicPr>
        <p:blipFill>
          <a:blip r:embed="rId3"/>
          <a:stretch>
            <a:fillRect/>
          </a:stretch>
        </p:blipFill>
        <p:spPr>
          <a:xfrm>
            <a:off x="3234504" y="2594712"/>
            <a:ext cx="2419474" cy="3289300"/>
          </a:xfrm>
          <a:prstGeom prst="rect">
            <a:avLst/>
          </a:prstGeom>
          <a:ln>
            <a:solidFill>
              <a:schemeClr val="tx2"/>
            </a:solidFill>
          </a:ln>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2800" dirty="0" smtClean="0">
                <a:latin typeface="Arial Rounded MT Bold" panose="020F0704030504030204" pitchFamily="34" charset="0"/>
                <a:cs typeface="Arial" panose="020B0604020202020204" pitchFamily="34" charset="0"/>
              </a:rPr>
              <a:t>Tricks-</a:t>
            </a:r>
            <a:r>
              <a:rPr lang="en-US" sz="2800" dirty="0">
                <a:solidFill>
                  <a:srgbClr val="2C5D98"/>
                </a:solidFill>
                <a:latin typeface="Calibri"/>
              </a:rPr>
              <a:t>Reviewing Inactive Suppliers.</a:t>
            </a:r>
            <a:endParaRPr lang="en-US" sz="28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Rectangle 4"/>
          <p:cNvSpPr/>
          <p:nvPr/>
        </p:nvSpPr>
        <p:spPr>
          <a:xfrm>
            <a:off x="481842" y="1371600"/>
            <a:ext cx="7872664" cy="2166875"/>
          </a:xfrm>
          <a:prstGeom prst="rect">
            <a:avLst/>
          </a:prstGeom>
        </p:spPr>
        <p:txBody>
          <a:bodyPr wrap="square">
            <a:spAutoFit/>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At times a supplier has gone out of business and there may be information as to which supplier you should use instead.  If a supplier is listed as out of business, but you know they are doing business again you can provide documentation to the Procurement Service Center with a request to reactivate the supplier</a:t>
            </a:r>
            <a:r>
              <a:rPr lang="en-US" dirty="0" smtClean="0">
                <a:latin typeface="Calibri" panose="020F0502020204030204" pitchFamily="34" charset="0"/>
                <a:ea typeface="Calibri" panose="020F0502020204030204" pitchFamily="34" charset="0"/>
                <a:cs typeface="Times New Roman" panose="02020603050405020304" pitchFamily="18" charset="0"/>
              </a:rPr>
              <a:t>.  Email proof of the supplier’s current address to: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3"/>
              </a:rPr>
              <a:t>procurement_service_center@ur.Rochester.edu</a:t>
            </a:r>
            <a:r>
              <a:rPr lang="en-US" dirty="0" smtClean="0">
                <a:latin typeface="Calibri" panose="020F0502020204030204" pitchFamily="34" charset="0"/>
                <a:ea typeface="Calibri" panose="020F0502020204030204" pitchFamily="34" charset="0"/>
                <a:cs typeface="Times New Roman" panose="02020603050405020304" pitchFamily="18" charset="0"/>
              </a:rPr>
              <a:t> with a request to reactive the supplier.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p:cNvPicPr/>
          <p:nvPr/>
        </p:nvPicPr>
        <p:blipFill>
          <a:blip r:embed="rId4"/>
          <a:stretch>
            <a:fillRect/>
          </a:stretch>
        </p:blipFill>
        <p:spPr>
          <a:xfrm>
            <a:off x="4114800" y="3276600"/>
            <a:ext cx="2354580" cy="3359785"/>
          </a:xfrm>
          <a:prstGeom prst="rect">
            <a:avLst/>
          </a:prstGeom>
          <a:ln>
            <a:solidFill>
              <a:schemeClr val="tx2"/>
            </a:solidFill>
          </a:ln>
        </p:spPr>
      </p:pic>
    </p:spTree>
    <p:extLst>
      <p:ext uri="{BB962C8B-B14F-4D97-AF65-F5344CB8AC3E}">
        <p14:creationId xmlns:p14="http://schemas.microsoft.com/office/powerpoint/2010/main" val="369465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2800" dirty="0" smtClean="0">
                <a:latin typeface="Arial Rounded MT Bold" panose="020F0704030504030204" pitchFamily="34" charset="0"/>
                <a:cs typeface="Arial" panose="020B0604020202020204" pitchFamily="34" charset="0"/>
              </a:rPr>
              <a:t>Tricks-</a:t>
            </a:r>
            <a:r>
              <a:rPr lang="en-US" sz="2800" dirty="0">
                <a:solidFill>
                  <a:srgbClr val="2C5D98"/>
                </a:solidFill>
                <a:latin typeface="Calibri"/>
              </a:rPr>
              <a:t>Reviewing Inactive Suppliers.</a:t>
            </a:r>
            <a:endParaRPr lang="en-US" sz="28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Rectangle 4"/>
          <p:cNvSpPr/>
          <p:nvPr/>
        </p:nvSpPr>
        <p:spPr>
          <a:xfrm>
            <a:off x="533978" y="1079383"/>
            <a:ext cx="7872664" cy="2565831"/>
          </a:xfrm>
          <a:prstGeom prst="rect">
            <a:avLst/>
          </a:prstGeom>
        </p:spPr>
        <p:txBody>
          <a:bodyPr wrap="square">
            <a:spAutoFit/>
          </a:bodyPr>
          <a:lstStyle/>
          <a:p>
            <a:pPr marL="285750" marR="0" indent="-28575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If a supplier is inactive and belongs to the 4 Qualified Supplier Group they will need to be requalified by the Purchasing Department before they can be reactivated.  Please email: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3"/>
              </a:rPr>
              <a:t>procurement_service_center@ur.Rochester.edu</a:t>
            </a:r>
            <a:r>
              <a:rPr lang="en-US" dirty="0" smtClean="0">
                <a:latin typeface="Calibri" panose="020F0502020204030204" pitchFamily="34" charset="0"/>
                <a:ea typeface="Calibri" panose="020F0502020204030204" pitchFamily="34" charset="0"/>
                <a:cs typeface="Times New Roman" panose="02020603050405020304" pitchFamily="18" charset="0"/>
              </a:rPr>
              <a:t> with a request to requalify the supplier.  You will need to provide a current contact name and email with your request.  </a:t>
            </a:r>
          </a:p>
          <a:p>
            <a:pPr marL="285750" marR="0" indent="-285750">
              <a:lnSpc>
                <a:spcPct val="107000"/>
              </a:lnSpc>
              <a:spcBef>
                <a:spcPts val="0"/>
              </a:spcBef>
              <a:spcAft>
                <a:spcPts val="800"/>
              </a:spcAft>
              <a:buFont typeface="Arial" panose="020B0604020202020204" pitchFamily="34" charset="0"/>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You can ask the supplier to update their registration and submit new qualification paper work </a:t>
            </a:r>
            <a:r>
              <a:rPr lang="en-US" dirty="0">
                <a:latin typeface="Calibri" panose="020F0502020204030204" pitchFamily="34" charset="0"/>
                <a:ea typeface="Calibri" panose="020F0502020204030204" pitchFamily="34" charset="0"/>
                <a:cs typeface="Times New Roman" panose="02020603050405020304" pitchFamily="18" charset="0"/>
              </a:rPr>
              <a:t>by directing them to:  https://www.urmc.rochester.edu/purchasing/supplier/qualification.cfm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3962400" y="3733800"/>
            <a:ext cx="4000029" cy="2686984"/>
          </a:xfrm>
          <a:prstGeom prst="rect">
            <a:avLst/>
          </a:prstGeom>
          <a:ln>
            <a:solidFill>
              <a:schemeClr val="tx2"/>
            </a:solidFill>
          </a:ln>
        </p:spPr>
      </p:pic>
    </p:spTree>
    <p:extLst>
      <p:ext uri="{BB962C8B-B14F-4D97-AF65-F5344CB8AC3E}">
        <p14:creationId xmlns:p14="http://schemas.microsoft.com/office/powerpoint/2010/main" val="1810793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8</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tatus xmlns="445c0127-97e6-4ecf-8763-62a3d9444353">In Build</Sta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0AE3C2-51D7-4772-85EF-99B26ACECB13}">
  <ds:schemaRefs>
    <ds:schemaRef ds:uri="urn:sharePointPublishingRcaProperties"/>
  </ds:schemaRefs>
</ds:datastoreItem>
</file>

<file path=customXml/itemProps2.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445c0127-97e6-4ecf-8763-62a3d9444353"/>
    <ds:schemaRef ds:uri="http://www.w3.org/XML/1998/namespace"/>
  </ds:schemaRefs>
</ds:datastoreItem>
</file>

<file path=customXml/itemProps4.xml><?xml version="1.0" encoding="utf-8"?>
<ds:datastoreItem xmlns:ds="http://schemas.openxmlformats.org/officeDocument/2006/customXml" ds:itemID="{8CE1EC6E-7DEE-40A7-8470-13A775BFD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58570</TotalTime>
  <Words>431</Words>
  <Application>Microsoft Office PowerPoint</Application>
  <PresentationFormat>On-screen Show (4:3)</PresentationFormat>
  <Paragraphs>70</Paragraphs>
  <Slides>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Reviewing Inactive Suppliers.</vt:lpstr>
      <vt:lpstr>Tips and Tricks – Reviewing Inactive Suppliers. </vt:lpstr>
      <vt:lpstr>Tips and Tricks-Reviewing Inactive Suppliers. </vt:lpstr>
      <vt:lpstr>Tips and Tricks-Reviewing Inactive Suppliers.</vt:lpstr>
      <vt:lpstr>Tips and Tricks-Reviewing Inactive Suppliers.</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3046</cp:revision>
  <cp:lastPrinted>2018-05-02T18:43:29Z</cp:lastPrinted>
  <dcterms:created xsi:type="dcterms:W3CDTF">2007-09-21T12:15:26Z</dcterms:created>
  <dcterms:modified xsi:type="dcterms:W3CDTF">2020-09-24T12:25:44Z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