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67" r:id="rId5"/>
    <p:sldMasterId id="2147484379" r:id="rId6"/>
    <p:sldMasterId id="2147484389" r:id="rId7"/>
  </p:sldMasterIdLst>
  <p:notesMasterIdLst>
    <p:notesMasterId r:id="rId16"/>
  </p:notesMasterIdLst>
  <p:handoutMasterIdLst>
    <p:handoutMasterId r:id="rId17"/>
  </p:handoutMasterIdLst>
  <p:sldIdLst>
    <p:sldId id="1128" r:id="rId8"/>
    <p:sldId id="1143" r:id="rId9"/>
    <p:sldId id="1147" r:id="rId10"/>
    <p:sldId id="1148" r:id="rId11"/>
    <p:sldId id="1149" r:id="rId12"/>
    <p:sldId id="1150" r:id="rId13"/>
    <p:sldId id="1132" r:id="rId14"/>
    <p:sldId id="1042" r:id="rId15"/>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7" userDrawn="1">
          <p15:clr>
            <a:srgbClr val="A4A3A4"/>
          </p15:clr>
        </p15:guide>
        <p15:guide id="2" pos="2168" userDrawn="1">
          <p15:clr>
            <a:srgbClr val="A4A3A4"/>
          </p15:clr>
        </p15:guide>
        <p15:guide id="3" orient="horz" pos="2903" userDrawn="1">
          <p15:clr>
            <a:srgbClr val="A4A3A4"/>
          </p15:clr>
        </p15:guide>
        <p15:guide id="4" pos="2165" userDrawn="1">
          <p15:clr>
            <a:srgbClr val="A4A3A4"/>
          </p15:clr>
        </p15:guide>
        <p15:guide id="5" orient="horz" pos="2888" userDrawn="1">
          <p15:clr>
            <a:srgbClr val="A4A3A4"/>
          </p15:clr>
        </p15:guide>
        <p15:guide id="6" orient="horz" pos="2884" userDrawn="1">
          <p15:clr>
            <a:srgbClr val="A4A3A4"/>
          </p15:clr>
        </p15:guide>
        <p15:guide id="7" orient="horz" pos="2955" userDrawn="1">
          <p15:clr>
            <a:srgbClr val="A4A3A4"/>
          </p15:clr>
        </p15:guide>
        <p15:guide id="8" orient="horz" pos="2951" userDrawn="1">
          <p15:clr>
            <a:srgbClr val="A4A3A4"/>
          </p15:clr>
        </p15:guide>
        <p15:guide id="9" orient="horz" pos="2936" userDrawn="1">
          <p15:clr>
            <a:srgbClr val="A4A3A4"/>
          </p15:clr>
        </p15:guide>
        <p15:guide id="10" orient="horz" pos="2932" userDrawn="1">
          <p15:clr>
            <a:srgbClr val="A4A3A4"/>
          </p15:clr>
        </p15:guide>
        <p15:guide id="11" pos="2217" userDrawn="1">
          <p15:clr>
            <a:srgbClr val="A4A3A4"/>
          </p15:clr>
        </p15:guide>
        <p15:guide id="12" pos="221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ts_local" initials="i"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5D98"/>
    <a:srgbClr val="6076B4"/>
    <a:srgbClr val="FFCC00"/>
    <a:srgbClr val="003E74"/>
    <a:srgbClr val="E26A54"/>
    <a:srgbClr val="FFFFFF"/>
    <a:srgbClr val="C7E68F"/>
    <a:srgbClr val="FFEB89"/>
    <a:srgbClr val="FFFFCC"/>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34" autoAdjust="0"/>
    <p:restoredTop sz="95405" autoAdjust="0"/>
  </p:normalViewPr>
  <p:slideViewPr>
    <p:cSldViewPr>
      <p:cViewPr varScale="1">
        <p:scale>
          <a:sx n="122" d="100"/>
          <a:sy n="122" d="100"/>
        </p:scale>
        <p:origin x="1134" y="114"/>
      </p:cViewPr>
      <p:guideLst>
        <p:guide orient="horz" pos="2160"/>
        <p:guide pos="2880"/>
      </p:guideLst>
    </p:cSldViewPr>
  </p:slideViewPr>
  <p:outlineViewPr>
    <p:cViewPr>
      <p:scale>
        <a:sx n="33" d="100"/>
        <a:sy n="33" d="100"/>
      </p:scale>
      <p:origin x="0" y="10392"/>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3" d="100"/>
          <a:sy n="63" d="100"/>
        </p:scale>
        <p:origin x="-3072" y="-77"/>
      </p:cViewPr>
      <p:guideLst>
        <p:guide orient="horz" pos="2907"/>
        <p:guide pos="2168"/>
        <p:guide orient="horz" pos="2903"/>
        <p:guide pos="2165"/>
        <p:guide orient="horz" pos="2888"/>
        <p:guide orient="horz" pos="2884"/>
        <p:guide orient="horz" pos="2955"/>
        <p:guide orient="horz" pos="2951"/>
        <p:guide orient="horz" pos="2936"/>
        <p:guide orient="horz" pos="2932"/>
        <p:guide pos="2217"/>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5" Type="http://schemas.openxmlformats.org/officeDocument/2006/relationships/slideMaster" Target="slideMasters/slideMaster1.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presProps" Target="presProps.xml"/><Relationship Id="rId86"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1928" tIns="45965" rIns="91928" bIns="45965" rtlCol="0"/>
          <a:lstStyle>
            <a:lvl1pPr algn="l">
              <a:defRPr sz="1200"/>
            </a:lvl1pPr>
          </a:lstStyle>
          <a:p>
            <a:endParaRPr lang="en-US" dirty="0"/>
          </a:p>
        </p:txBody>
      </p:sp>
      <p:sp>
        <p:nvSpPr>
          <p:cNvPr id="3" name="Date Placeholder 2"/>
          <p:cNvSpPr>
            <a:spLocks noGrp="1"/>
          </p:cNvSpPr>
          <p:nvPr>
            <p:ph type="dt" sz="quarter" idx="1"/>
          </p:nvPr>
        </p:nvSpPr>
        <p:spPr>
          <a:xfrm>
            <a:off x="3978384" y="2"/>
            <a:ext cx="3043131" cy="465455"/>
          </a:xfrm>
          <a:prstGeom prst="rect">
            <a:avLst/>
          </a:prstGeom>
        </p:spPr>
        <p:txBody>
          <a:bodyPr vert="horz" lIns="91928" tIns="45965" rIns="91928" bIns="45965" rtlCol="0"/>
          <a:lstStyle>
            <a:lvl1pPr algn="r">
              <a:defRPr sz="1200"/>
            </a:lvl1pPr>
          </a:lstStyle>
          <a:p>
            <a:fld id="{C5665B36-4B68-4038-B04C-4259637837E9}" type="datetimeFigureOut">
              <a:rPr lang="en-US" smtClean="0"/>
              <a:pPr/>
              <a:t>9/24/2020</a:t>
            </a:fld>
            <a:endParaRPr lang="en-US" dirty="0"/>
          </a:p>
        </p:txBody>
      </p:sp>
      <p:sp>
        <p:nvSpPr>
          <p:cNvPr id="4" name="Footer Placeholder 3"/>
          <p:cNvSpPr>
            <a:spLocks noGrp="1"/>
          </p:cNvSpPr>
          <p:nvPr>
            <p:ph type="ftr" sz="quarter" idx="2"/>
          </p:nvPr>
        </p:nvSpPr>
        <p:spPr>
          <a:xfrm>
            <a:off x="11" y="8842059"/>
            <a:ext cx="3043131" cy="465455"/>
          </a:xfrm>
          <a:prstGeom prst="rect">
            <a:avLst/>
          </a:prstGeom>
        </p:spPr>
        <p:txBody>
          <a:bodyPr vert="horz" lIns="91928" tIns="45965" rIns="91928" bIns="459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384" y="8842059"/>
            <a:ext cx="3043131" cy="465455"/>
          </a:xfrm>
          <a:prstGeom prst="rect">
            <a:avLst/>
          </a:prstGeom>
        </p:spPr>
        <p:txBody>
          <a:bodyPr vert="horz" lIns="91928" tIns="45965" rIns="91928" bIns="45965" rtlCol="0" anchor="b"/>
          <a:lstStyle>
            <a:lvl1pPr algn="r">
              <a:defRPr sz="1200"/>
            </a:lvl1pPr>
          </a:lstStyle>
          <a:p>
            <a:fld id="{D13542EC-0850-4146-A731-B7F0AE82D523}" type="slidenum">
              <a:rPr lang="en-US" smtClean="0"/>
              <a:pPr/>
              <a:t>‹#›</a:t>
            </a:fld>
            <a:endParaRPr lang="en-US" dirty="0"/>
          </a:p>
        </p:txBody>
      </p:sp>
    </p:spTree>
    <p:extLst>
      <p:ext uri="{BB962C8B-B14F-4D97-AF65-F5344CB8AC3E}">
        <p14:creationId xmlns:p14="http://schemas.microsoft.com/office/powerpoint/2010/main" val="3418615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3454" tIns="46726" rIns="93454" bIns="46726" rtlCol="0"/>
          <a:lstStyle>
            <a:lvl1pPr algn="l">
              <a:defRPr sz="1200"/>
            </a:lvl1pPr>
          </a:lstStyle>
          <a:p>
            <a:pPr>
              <a:defRPr/>
            </a:pPr>
            <a:endParaRPr lang="en-US" dirty="0"/>
          </a:p>
        </p:txBody>
      </p:sp>
      <p:sp>
        <p:nvSpPr>
          <p:cNvPr id="3" name="Date Placeholder 2"/>
          <p:cNvSpPr>
            <a:spLocks noGrp="1"/>
          </p:cNvSpPr>
          <p:nvPr>
            <p:ph type="dt" idx="1"/>
          </p:nvPr>
        </p:nvSpPr>
        <p:spPr>
          <a:xfrm>
            <a:off x="3978384" y="2"/>
            <a:ext cx="3043131" cy="465455"/>
          </a:xfrm>
          <a:prstGeom prst="rect">
            <a:avLst/>
          </a:prstGeom>
        </p:spPr>
        <p:txBody>
          <a:bodyPr vert="horz" lIns="93454" tIns="46726" rIns="93454" bIns="46726" rtlCol="0"/>
          <a:lstStyle>
            <a:lvl1pPr algn="r">
              <a:defRPr sz="1200"/>
            </a:lvl1pPr>
          </a:lstStyle>
          <a:p>
            <a:pPr>
              <a:defRPr/>
            </a:pPr>
            <a:fld id="{B899B9D9-9514-4BB5-BD1B-84C8C666A399}" type="datetimeFigureOut">
              <a:rPr lang="en-US"/>
              <a:pPr>
                <a:defRPr/>
              </a:pPr>
              <a:t>9/24/2020</a:t>
            </a:fld>
            <a:endParaRPr lang="en-US" dirty="0"/>
          </a:p>
        </p:txBody>
      </p:sp>
      <p:sp>
        <p:nvSpPr>
          <p:cNvPr id="4" name="Slide Image Placeholder 3"/>
          <p:cNvSpPr>
            <a:spLocks noGrp="1" noRot="1" noChangeAspect="1"/>
          </p:cNvSpPr>
          <p:nvPr>
            <p:ph type="sldImg" idx="2"/>
          </p:nvPr>
        </p:nvSpPr>
        <p:spPr>
          <a:xfrm>
            <a:off x="1185863" y="698500"/>
            <a:ext cx="4652962" cy="3490913"/>
          </a:xfrm>
          <a:prstGeom prst="rect">
            <a:avLst/>
          </a:prstGeom>
          <a:noFill/>
          <a:ln w="12700">
            <a:solidFill>
              <a:prstClr val="black"/>
            </a:solidFill>
          </a:ln>
        </p:spPr>
        <p:txBody>
          <a:bodyPr vert="horz" lIns="93454" tIns="46726" rIns="93454" bIns="46726" rtlCol="0" anchor="ctr"/>
          <a:lstStyle/>
          <a:p>
            <a:pPr lvl="0"/>
            <a:endParaRPr lang="en-US" noProof="0" dirty="0"/>
          </a:p>
        </p:txBody>
      </p:sp>
      <p:sp>
        <p:nvSpPr>
          <p:cNvPr id="5" name="Notes Placeholder 4"/>
          <p:cNvSpPr>
            <a:spLocks noGrp="1"/>
          </p:cNvSpPr>
          <p:nvPr>
            <p:ph type="body" sz="quarter" idx="3"/>
          </p:nvPr>
        </p:nvSpPr>
        <p:spPr>
          <a:xfrm>
            <a:off x="702631" y="4421830"/>
            <a:ext cx="5617843" cy="4189095"/>
          </a:xfrm>
          <a:prstGeom prst="rect">
            <a:avLst/>
          </a:prstGeom>
        </p:spPr>
        <p:txBody>
          <a:bodyPr vert="horz" lIns="93454" tIns="46726" rIns="93454" bIns="4672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1" y="8842059"/>
            <a:ext cx="3043131" cy="465455"/>
          </a:xfrm>
          <a:prstGeom prst="rect">
            <a:avLst/>
          </a:prstGeom>
        </p:spPr>
        <p:txBody>
          <a:bodyPr vert="horz" lIns="93454" tIns="46726" rIns="93454" bIns="46726"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8384" y="8842059"/>
            <a:ext cx="3043131" cy="465455"/>
          </a:xfrm>
          <a:prstGeom prst="rect">
            <a:avLst/>
          </a:prstGeom>
        </p:spPr>
        <p:txBody>
          <a:bodyPr vert="horz" lIns="93454" tIns="46726" rIns="93454" bIns="46726" rtlCol="0" anchor="b"/>
          <a:lstStyle>
            <a:lvl1pPr algn="r">
              <a:defRPr sz="1200"/>
            </a:lvl1pPr>
          </a:lstStyle>
          <a:p>
            <a:pPr>
              <a:defRPr/>
            </a:pPr>
            <a:fld id="{6DD86180-870F-4C4E-80A9-4C1C75E40D3B}" type="slidenum">
              <a:rPr lang="en-US"/>
              <a:pPr>
                <a:defRPr/>
              </a:pPr>
              <a:t>‹#›</a:t>
            </a:fld>
            <a:endParaRPr lang="en-US" dirty="0"/>
          </a:p>
        </p:txBody>
      </p:sp>
    </p:spTree>
    <p:extLst>
      <p:ext uri="{BB962C8B-B14F-4D97-AF65-F5344CB8AC3E}">
        <p14:creationId xmlns:p14="http://schemas.microsoft.com/office/powerpoint/2010/main" val="20224731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435611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2</a:t>
            </a:fld>
            <a:endParaRPr lang="en-US" dirty="0"/>
          </a:p>
        </p:txBody>
      </p:sp>
    </p:spTree>
    <p:extLst>
      <p:ext uri="{BB962C8B-B14F-4D97-AF65-F5344CB8AC3E}">
        <p14:creationId xmlns:p14="http://schemas.microsoft.com/office/powerpoint/2010/main" val="890259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3</a:t>
            </a:fld>
            <a:endParaRPr lang="en-US" dirty="0"/>
          </a:p>
        </p:txBody>
      </p:sp>
    </p:spTree>
    <p:extLst>
      <p:ext uri="{BB962C8B-B14F-4D97-AF65-F5344CB8AC3E}">
        <p14:creationId xmlns:p14="http://schemas.microsoft.com/office/powerpoint/2010/main" val="2456860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4</a:t>
            </a:fld>
            <a:endParaRPr lang="en-US" dirty="0"/>
          </a:p>
        </p:txBody>
      </p:sp>
    </p:spTree>
    <p:extLst>
      <p:ext uri="{BB962C8B-B14F-4D97-AF65-F5344CB8AC3E}">
        <p14:creationId xmlns:p14="http://schemas.microsoft.com/office/powerpoint/2010/main" val="3456151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5</a:t>
            </a:fld>
            <a:endParaRPr lang="en-US" dirty="0"/>
          </a:p>
        </p:txBody>
      </p:sp>
    </p:spTree>
    <p:extLst>
      <p:ext uri="{BB962C8B-B14F-4D97-AF65-F5344CB8AC3E}">
        <p14:creationId xmlns:p14="http://schemas.microsoft.com/office/powerpoint/2010/main" val="2247033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6</a:t>
            </a:fld>
            <a:endParaRPr lang="en-US" dirty="0"/>
          </a:p>
        </p:txBody>
      </p:sp>
    </p:spTree>
    <p:extLst>
      <p:ext uri="{BB962C8B-B14F-4D97-AF65-F5344CB8AC3E}">
        <p14:creationId xmlns:p14="http://schemas.microsoft.com/office/powerpoint/2010/main" val="914562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7</a:t>
            </a:fld>
            <a:endParaRPr lang="en-US" dirty="0"/>
          </a:p>
        </p:txBody>
      </p:sp>
    </p:spTree>
    <p:extLst>
      <p:ext uri="{BB962C8B-B14F-4D97-AF65-F5344CB8AC3E}">
        <p14:creationId xmlns:p14="http://schemas.microsoft.com/office/powerpoint/2010/main" val="2066894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solidFill>
                  <a:prstClr val="black"/>
                </a:solidFill>
              </a:rPr>
              <a:pPr>
                <a:defRPr/>
              </a:pPr>
              <a:t>8</a:t>
            </a:fld>
            <a:endParaRPr lang="en-US" dirty="0">
              <a:solidFill>
                <a:prstClr val="black"/>
              </a:solidFill>
            </a:endParaRPr>
          </a:p>
        </p:txBody>
      </p:sp>
    </p:spTree>
    <p:extLst>
      <p:ext uri="{BB962C8B-B14F-4D97-AF65-F5344CB8AC3E}">
        <p14:creationId xmlns:p14="http://schemas.microsoft.com/office/powerpoint/2010/main" val="792485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057400"/>
            <a:ext cx="7772400" cy="1143000"/>
          </a:xfrm>
        </p:spPr>
        <p:txBody>
          <a:bodyPr/>
          <a:lstStyle>
            <a:lvl1pPr>
              <a:defRPr/>
            </a:lvl1pPr>
          </a:lstStyle>
          <a:p>
            <a:pPr lvl="0"/>
            <a:r>
              <a:rPr lang="en-US" altLang="en-US" noProof="0" dirty="0"/>
              <a:t>Click to edit Master title style</a:t>
            </a:r>
          </a:p>
        </p:txBody>
      </p:sp>
      <p:sp>
        <p:nvSpPr>
          <p:cNvPr id="3075" name="Rectangle 3"/>
          <p:cNvSpPr>
            <a:spLocks noGrp="1" noChangeArrowheads="1"/>
          </p:cNvSpPr>
          <p:nvPr>
            <p:ph type="subTitle" idx="1"/>
          </p:nvPr>
        </p:nvSpPr>
        <p:spPr>
          <a:xfrm>
            <a:off x="685800" y="3505200"/>
            <a:ext cx="7772400" cy="1752600"/>
          </a:xfrm>
        </p:spPr>
        <p:txBody>
          <a:bodyPr/>
          <a:lstStyle>
            <a:lvl1pPr marL="0" indent="0" algn="ctr">
              <a:buFont typeface="Wingdings" pitchFamily="124" charset="2"/>
              <a:buNone/>
              <a:defRPr/>
            </a:lvl1pPr>
          </a:lstStyle>
          <a:p>
            <a:pPr lvl="0"/>
            <a:r>
              <a:rPr lang="en-US" altLang="en-US" noProof="0"/>
              <a:t>Click to edit Master subtitle style</a:t>
            </a:r>
          </a:p>
        </p:txBody>
      </p:sp>
      <p:pic>
        <p:nvPicPr>
          <p:cNvPr id="3079" name="Picture 7" descr="footerd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907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Line 9"/>
          <p:cNvSpPr>
            <a:spLocks noChangeShapeType="1"/>
          </p:cNvSpPr>
          <p:nvPr userDrawn="1"/>
        </p:nvSpPr>
        <p:spPr bwMode="auto">
          <a:xfrm>
            <a:off x="685800" y="1295400"/>
            <a:ext cx="7772400" cy="0"/>
          </a:xfrm>
          <a:prstGeom prst="line">
            <a:avLst/>
          </a:prstGeom>
          <a:noFill/>
          <a:ln w="50800">
            <a:solidFill>
              <a:srgbClr val="FFDE3B"/>
            </a:solidFill>
            <a:round/>
            <a:headEnd/>
            <a:tailEnd/>
          </a:ln>
        </p:spPr>
        <p:txBody>
          <a:bodyPr/>
          <a:lstStyle/>
          <a:p>
            <a:endParaRPr lang="en-US">
              <a:solidFill>
                <a:srgbClr val="FFFF00"/>
              </a:solidFill>
            </a:endParaRPr>
          </a:p>
        </p:txBody>
      </p:sp>
    </p:spTree>
    <p:extLst>
      <p:ext uri="{BB962C8B-B14F-4D97-AF65-F5344CB8AC3E}">
        <p14:creationId xmlns:p14="http://schemas.microsoft.com/office/powerpoint/2010/main" val="1667633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926587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8769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9121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Tree>
    <p:extLst>
      <p:ext uri="{BB962C8B-B14F-4D97-AF65-F5344CB8AC3E}">
        <p14:creationId xmlns:p14="http://schemas.microsoft.com/office/powerpoint/2010/main" val="11772790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34747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8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77229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000" b="1">
                <a:solidFill>
                  <a:schemeClr val="bg1"/>
                </a:solidFill>
              </a:defRPr>
            </a:lvl1pPr>
          </a:lstStyle>
          <a:p>
            <a:pPr>
              <a:defRPr/>
            </a:pPr>
            <a:fld id="{E232E420-7A3D-42C3-8264-B5BCFC0A3917}" type="slidenum">
              <a:rPr lang="en-US" smtClean="0"/>
              <a:pPr>
                <a:defRPr/>
              </a:pPr>
              <a:t>‹#›</a:t>
            </a:fld>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643110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9398583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7762887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978817818"/>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627726774"/>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46223566"/>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109032549"/>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98518621"/>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6094485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53517833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84612543"/>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76745357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368" r:id="rId1"/>
    <p:sldLayoutId id="2147484369" r:id="rId2"/>
    <p:sldLayoutId id="2147484370" r:id="rId3"/>
    <p:sldLayoutId id="2147484371" r:id="rId4"/>
    <p:sldLayoutId id="2147484372" r:id="rId5"/>
    <p:sldLayoutId id="2147484373" r:id="rId6"/>
    <p:sldLayoutId id="2147484374" r:id="rId7"/>
    <p:sldLayoutId id="2147484375" r:id="rId8"/>
    <p:sldLayoutId id="2147484376" r:id="rId9"/>
    <p:sldLayoutId id="2147484377" r:id="rId10"/>
    <p:sldLayoutId id="2147484378"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pic>
        <p:nvPicPr>
          <p:cNvPr id="1036" name="Picture 12" descr="footerdark"/>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bg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C7F986-FBD9-4779-89EA-1BAFE2822712}" type="slidenum">
              <a:rPr kumimoji="0" lang="en-US" sz="1200" b="0" i="0" u="none" strike="noStrike" kern="1200" cap="none" spc="0" normalizeH="0" baseline="0" noProof="0" smtClean="0">
                <a:ln>
                  <a:noFill/>
                </a:ln>
                <a:solidFill>
                  <a:prstClr val="white"/>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2976476352"/>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Lst>
  <p:hf hdr="0" ftr="0"/>
  <p:txStyles>
    <p:title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p:titleStyle>
    <p:bodyStyle>
      <a:lvl1pPr marL="342900" indent="-342900" algn="l" rtl="0" fontAlgn="base">
        <a:spcBef>
          <a:spcPct val="20000"/>
        </a:spcBef>
        <a:spcAft>
          <a:spcPct val="0"/>
        </a:spcAft>
        <a:buFont typeface="Wingdings" pitchFamily="124" charset="2"/>
        <a:buChar char="§"/>
        <a:defRPr sz="3200">
          <a:solidFill>
            <a:schemeClr val="tx1"/>
          </a:solidFill>
          <a:latin typeface="Calibri" panose="020F0502020204030204" pitchFamily="34" charset="0"/>
          <a:ea typeface="+mn-ea"/>
          <a:cs typeface="+mn-cs"/>
        </a:defRPr>
      </a:lvl1pPr>
      <a:lvl2pPr marL="742950" indent="-285750" algn="l" rtl="0" fontAlgn="base">
        <a:spcBef>
          <a:spcPct val="20000"/>
        </a:spcBef>
        <a:spcAft>
          <a:spcPct val="0"/>
        </a:spcAft>
        <a:buFont typeface="Wingdings" pitchFamily="124" charset="2"/>
        <a:buChar char="§"/>
        <a:defRPr sz="2800">
          <a:solidFill>
            <a:schemeClr val="tx1"/>
          </a:solidFill>
          <a:latin typeface="Calibri" panose="020F0502020204030204" pitchFamily="34" charset="0"/>
          <a:ea typeface="+mn-ea"/>
        </a:defRPr>
      </a:lvl2pPr>
      <a:lvl3pPr marL="1143000" indent="-228600" algn="l" rtl="0" fontAlgn="base">
        <a:spcBef>
          <a:spcPct val="20000"/>
        </a:spcBef>
        <a:spcAft>
          <a:spcPct val="0"/>
        </a:spcAft>
        <a:buFont typeface="Wingdings" pitchFamily="124" charset="2"/>
        <a:buChar char="§"/>
        <a:defRPr sz="2400">
          <a:solidFill>
            <a:schemeClr val="tx1"/>
          </a:solidFill>
          <a:latin typeface="Calibri" panose="020F0502020204030204" pitchFamily="34" charset="0"/>
          <a:ea typeface="+mn-ea"/>
        </a:defRPr>
      </a:lvl3pPr>
      <a:lvl4pPr marL="16002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4pPr>
      <a:lvl5pPr marL="20574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5pPr>
      <a:lvl6pPr marL="2514600" indent="-228600" algn="l" rtl="0" fontAlgn="base">
        <a:spcBef>
          <a:spcPct val="20000"/>
        </a:spcBef>
        <a:spcAft>
          <a:spcPct val="0"/>
        </a:spcAft>
        <a:buFont typeface="Wingdings" pitchFamily="124" charset="2"/>
        <a:buChar char="§"/>
        <a:defRPr sz="2000">
          <a:solidFill>
            <a:schemeClr val="tx1"/>
          </a:solidFill>
          <a:latin typeface="+mn-lt"/>
          <a:ea typeface="+mn-ea"/>
        </a:defRPr>
      </a:lvl6pPr>
      <a:lvl7pPr marL="2971800" indent="-228600" algn="l" rtl="0" fontAlgn="base">
        <a:spcBef>
          <a:spcPct val="20000"/>
        </a:spcBef>
        <a:spcAft>
          <a:spcPct val="0"/>
        </a:spcAft>
        <a:buFont typeface="Wingdings" pitchFamily="124" charset="2"/>
        <a:buChar char="§"/>
        <a:defRPr sz="2000">
          <a:solidFill>
            <a:schemeClr val="tx1"/>
          </a:solidFill>
          <a:latin typeface="+mn-lt"/>
          <a:ea typeface="+mn-ea"/>
        </a:defRPr>
      </a:lvl7pPr>
      <a:lvl8pPr marL="3429000" indent="-228600" algn="l" rtl="0" fontAlgn="base">
        <a:spcBef>
          <a:spcPct val="20000"/>
        </a:spcBef>
        <a:spcAft>
          <a:spcPct val="0"/>
        </a:spcAft>
        <a:buFont typeface="Wingdings" pitchFamily="124" charset="2"/>
        <a:buChar char="§"/>
        <a:defRPr sz="2000">
          <a:solidFill>
            <a:schemeClr val="tx1"/>
          </a:solidFill>
          <a:latin typeface="+mn-lt"/>
          <a:ea typeface="+mn-ea"/>
        </a:defRPr>
      </a:lvl8pPr>
      <a:lvl9pPr marL="3886200" indent="-228600" algn="l" rtl="0" fontAlgn="base">
        <a:spcBef>
          <a:spcPct val="20000"/>
        </a:spcBef>
        <a:spcAft>
          <a:spcPct val="0"/>
        </a:spcAft>
        <a:buFont typeface="Wingdings" pitchFamily="124"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solidFill>
                <a:prstClr val="white"/>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007175370"/>
      </p:ext>
    </p:extLst>
  </p:cSld>
  <p:clrMap bg1="lt1" tx1="dk1" bg2="lt2" tx2="dk2" accent1="accent1" accent2="accent2" accent3="accent3" accent4="accent4" accent5="accent5" accent6="accent6" hlink="hlink" folHlink="folHlink"/>
  <p:sldLayoutIdLst>
    <p:sldLayoutId id="2147484390" r:id="rId1"/>
    <p:sldLayoutId id="2147484391" r:id="rId2"/>
    <p:sldLayoutId id="2147484392" r:id="rId3"/>
    <p:sldLayoutId id="2147484393" r:id="rId4"/>
    <p:sldLayoutId id="2147484394" r:id="rId5"/>
    <p:sldLayoutId id="2147484395" r:id="rId6"/>
    <p:sldLayoutId id="2147484396" r:id="rId7"/>
    <p:sldLayoutId id="2147484397" r:id="rId8"/>
    <p:sldLayoutId id="2147484398" r:id="rId9"/>
    <p:sldLayoutId id="2147484399" r:id="rId10"/>
    <p:sldLayoutId id="2147484400"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hyperlink" Target="mailto:procurement_service_center@ur.Rochester.edu" TargetMode="External"/><Relationship Id="rId2" Type="http://schemas.openxmlformats.org/officeDocument/2006/relationships/notesSlide" Target="../notesSlides/notesSlide5.xml"/><Relationship Id="rId1" Type="http://schemas.openxmlformats.org/officeDocument/2006/relationships/slideLayout" Target="../slideLayouts/slideLayout18.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hyperlink" Target="mailto:procurement_service_center@ur.Rochester.edu" TargetMode="External"/><Relationship Id="rId2" Type="http://schemas.openxmlformats.org/officeDocument/2006/relationships/notesSlide" Target="../notesSlides/notesSlide6.xml"/><Relationship Id="rId1" Type="http://schemas.openxmlformats.org/officeDocument/2006/relationships/slideLayout" Target="../slideLayouts/slideLayout18.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themeOverride" Target="../theme/themeOverride1.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9" descr="Hor2color"/>
          <p:cNvPicPr>
            <a:picLocks noChangeAspect="1" noChangeArrowheads="1"/>
          </p:cNvPicPr>
          <p:nvPr/>
        </p:nvPicPr>
        <p:blipFill>
          <a:blip r:embed="rId3" cstate="print"/>
          <a:srcRect/>
          <a:stretch>
            <a:fillRect/>
          </a:stretch>
        </p:blipFill>
        <p:spPr bwMode="auto">
          <a:xfrm>
            <a:off x="685800" y="4572000"/>
            <a:ext cx="2286000" cy="1798967"/>
          </a:xfrm>
          <a:prstGeom prst="rect">
            <a:avLst/>
          </a:prstGeom>
          <a:noFill/>
          <a:ln w="9525">
            <a:noFill/>
            <a:miter lim="800000"/>
            <a:headEnd/>
            <a:tailEnd/>
          </a:ln>
        </p:spPr>
      </p:pic>
      <p:sp>
        <p:nvSpPr>
          <p:cNvPr id="6" name="Line 9"/>
          <p:cNvSpPr>
            <a:spLocks noChangeShapeType="1"/>
          </p:cNvSpPr>
          <p:nvPr/>
        </p:nvSpPr>
        <p:spPr bwMode="auto">
          <a:xfrm>
            <a:off x="3200400" y="5257800"/>
            <a:ext cx="59436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9" name="Text Box 15"/>
          <p:cNvSpPr txBox="1">
            <a:spLocks noChangeArrowheads="1"/>
          </p:cNvSpPr>
          <p:nvPr/>
        </p:nvSpPr>
        <p:spPr bwMode="auto">
          <a:xfrm>
            <a:off x="381000" y="1905000"/>
            <a:ext cx="8382000" cy="1754326"/>
          </a:xfrm>
          <a:prstGeom prst="rect">
            <a:avLst/>
          </a:prstGeom>
          <a:noFill/>
          <a:ln w="9525">
            <a:noFill/>
            <a:miter lim="800000"/>
            <a:headEnd/>
            <a:tailEnd/>
          </a:ln>
        </p:spPr>
        <p:txBody>
          <a:bodyPr wrap="square">
            <a:spAutoFit/>
          </a:bodyPr>
          <a:lstStyle/>
          <a:p>
            <a:r>
              <a:rPr lang="en-US" sz="3600" dirty="0" smtClean="0">
                <a:solidFill>
                  <a:prstClr val="white"/>
                </a:solidFill>
                <a:latin typeface="Calibri"/>
                <a:ea typeface="+mj-ea"/>
                <a:cs typeface="+mj-cs"/>
              </a:rPr>
              <a:t>Procure </a:t>
            </a:r>
            <a:r>
              <a:rPr lang="en-US" sz="3600" dirty="0">
                <a:solidFill>
                  <a:prstClr val="white"/>
                </a:solidFill>
                <a:latin typeface="Calibri"/>
                <a:ea typeface="+mj-ea"/>
                <a:cs typeface="+mj-cs"/>
              </a:rPr>
              <a:t>to Pay </a:t>
            </a:r>
            <a:r>
              <a:rPr lang="en-US" sz="3600" dirty="0" smtClean="0">
                <a:solidFill>
                  <a:prstClr val="white"/>
                </a:solidFill>
                <a:latin typeface="Calibri"/>
                <a:ea typeface="+mj-ea"/>
                <a:cs typeface="+mj-cs"/>
              </a:rPr>
              <a:t>Project </a:t>
            </a:r>
          </a:p>
          <a:p>
            <a:r>
              <a:rPr lang="en-US" sz="3600" dirty="0" smtClean="0">
                <a:solidFill>
                  <a:prstClr val="white"/>
                </a:solidFill>
                <a:latin typeface="Calibri"/>
                <a:ea typeface="+mj-ea"/>
                <a:cs typeface="+mj-cs"/>
              </a:rPr>
              <a:t>Tips and Tricks – Reviewing Inactive Suppliers</a:t>
            </a:r>
            <a:endParaRPr lang="en-US" sz="1400" dirty="0">
              <a:solidFill>
                <a:schemeClr val="bg1"/>
              </a:solidFill>
              <a:latin typeface="+mn-lt"/>
            </a:endParaRPr>
          </a:p>
        </p:txBody>
      </p:sp>
    </p:spTree>
    <p:extLst>
      <p:ext uri="{BB962C8B-B14F-4D97-AF65-F5344CB8AC3E}">
        <p14:creationId xmlns:p14="http://schemas.microsoft.com/office/powerpoint/2010/main" val="307649400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15240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 </a:t>
            </a:r>
            <a:r>
              <a:rPr lang="en-US" sz="2400" dirty="0" smtClean="0">
                <a:solidFill>
                  <a:srgbClr val="2C5D98"/>
                </a:solidFill>
                <a:latin typeface="Calibri"/>
              </a:rPr>
              <a:t>Reviewing Inactive Suppliers</a:t>
            </a:r>
            <a:r>
              <a:rPr lang="en-US" sz="3200" dirty="0" smtClean="0">
                <a:solidFill>
                  <a:srgbClr val="2C5D98"/>
                </a:solidFill>
                <a:latin typeface="Calibri"/>
              </a:rPr>
              <a:t>.</a:t>
            </a:r>
            <a:endParaRPr lang="en-US" sz="3200" dirty="0">
              <a:solidFill>
                <a:srgbClr val="2C5D98"/>
              </a:solidFill>
              <a:latin typeface="Calibri"/>
            </a:endParaRPr>
          </a:p>
        </p:txBody>
      </p:sp>
      <p:sp>
        <p:nvSpPr>
          <p:cNvPr id="3" name="Content Placeholder 2"/>
          <p:cNvSpPr>
            <a:spLocks noGrp="1"/>
          </p:cNvSpPr>
          <p:nvPr>
            <p:ph idx="4294967295"/>
          </p:nvPr>
        </p:nvSpPr>
        <p:spPr>
          <a:xfrm>
            <a:off x="443098" y="1143000"/>
            <a:ext cx="8015217" cy="2743200"/>
          </a:xfrm>
        </p:spPr>
        <p:txBody>
          <a:bodyPr>
            <a:noAutofit/>
          </a:bodyPr>
          <a:lstStyle/>
          <a:p>
            <a:pPr fontAlgn="ctr"/>
            <a:r>
              <a:rPr lang="en-US" sz="2400" dirty="0" smtClean="0"/>
              <a:t>On occasion, when reviewing suppliers, you may find a supplier that is listed as Inactive.  </a:t>
            </a:r>
          </a:p>
          <a:p>
            <a:pPr fontAlgn="ctr"/>
            <a:r>
              <a:rPr lang="en-US" sz="2400" dirty="0" smtClean="0"/>
              <a:t>Inactive suppliers cannot be used on Requisitions or SIRs.</a:t>
            </a:r>
          </a:p>
          <a:p>
            <a:pPr fontAlgn="ctr"/>
            <a:r>
              <a:rPr lang="en-US" sz="2400" dirty="0" smtClean="0"/>
              <a:t>You may be able to request the Inactive supplier be reactivated for use, but that may not be possible.  It depends on the type of supplier they are and why they were inactivated.</a:t>
            </a: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400" b="1" dirty="0">
              <a:solidFill>
                <a:schemeClr val="tx2"/>
              </a:solidFill>
            </a:endParaRPr>
          </a:p>
          <a:p>
            <a:pPr lvl="1" fontAlgn="ctr"/>
            <a:endParaRPr lang="en-US" sz="2400" b="1" dirty="0" smtClean="0">
              <a:solidFill>
                <a:schemeClr val="tx2"/>
              </a:solidFill>
            </a:endParaRPr>
          </a:p>
          <a:p>
            <a:pPr lvl="1" fontAlgn="ctr"/>
            <a:endParaRPr lang="en-US" sz="2000" b="1" dirty="0"/>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pic>
        <p:nvPicPr>
          <p:cNvPr id="5" name="Picture 4"/>
          <p:cNvPicPr>
            <a:picLocks noChangeAspect="1"/>
          </p:cNvPicPr>
          <p:nvPr/>
        </p:nvPicPr>
        <p:blipFill>
          <a:blip r:embed="rId3"/>
          <a:stretch>
            <a:fillRect/>
          </a:stretch>
        </p:blipFill>
        <p:spPr>
          <a:xfrm>
            <a:off x="3962400" y="3581400"/>
            <a:ext cx="4116392" cy="2914204"/>
          </a:xfrm>
          <a:prstGeom prst="rect">
            <a:avLst/>
          </a:prstGeom>
          <a:ln>
            <a:solidFill>
              <a:schemeClr val="tx2"/>
            </a:solidFill>
          </a:ln>
        </p:spPr>
      </p:pic>
    </p:spTree>
    <p:extLst>
      <p:ext uri="{BB962C8B-B14F-4D97-AF65-F5344CB8AC3E}">
        <p14:creationId xmlns:p14="http://schemas.microsoft.com/office/powerpoint/2010/main" val="3106477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4284" y="126333"/>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 </a:t>
            </a:r>
            <a:r>
              <a:rPr lang="en-US" sz="3200" dirty="0">
                <a:solidFill>
                  <a:srgbClr val="2C5D98"/>
                </a:solidFill>
                <a:latin typeface="Calibri"/>
              </a:rPr>
              <a:t>Reviewing Inactive Suppliers</a:t>
            </a:r>
            <a:r>
              <a:rPr lang="en-US" sz="4000" dirty="0">
                <a:solidFill>
                  <a:srgbClr val="2C5D98"/>
                </a:solidFill>
                <a:latin typeface="Calibri"/>
              </a:rPr>
              <a:t>.</a:t>
            </a:r>
            <a:r>
              <a:rPr lang="en-US" sz="1200" dirty="0">
                <a:solidFill>
                  <a:srgbClr val="2C5D98"/>
                </a:solidFill>
              </a:rPr>
              <a:t/>
            </a:r>
            <a:br>
              <a:rPr lang="en-US" sz="1200" dirty="0">
                <a:solidFill>
                  <a:srgbClr val="2C5D98"/>
                </a:solidFill>
              </a:rPr>
            </a:br>
            <a:endParaRPr lang="en-US" sz="32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Rectangle 6"/>
          <p:cNvSpPr/>
          <p:nvPr/>
        </p:nvSpPr>
        <p:spPr>
          <a:xfrm>
            <a:off x="485337" y="1219200"/>
            <a:ext cx="8128758" cy="2862194"/>
          </a:xfrm>
          <a:prstGeom prst="rect">
            <a:avLst/>
          </a:prstGeom>
        </p:spPr>
        <p:txBody>
          <a:bodyPr wrap="square">
            <a:spAutoFit/>
          </a:bodyPr>
          <a:lstStyle/>
          <a:p>
            <a:pPr marL="285750" marR="0" indent="-285750">
              <a:lnSpc>
                <a:spcPct val="107000"/>
              </a:lnSpc>
              <a:spcBef>
                <a:spcPts val="0"/>
              </a:spcBef>
              <a:spcAft>
                <a:spcPts val="800"/>
              </a:spcAft>
              <a:buFont typeface="Arial" panose="020B060402020202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If you see that a supplier is inactive the best thing to do is click on the supplier’s name and view the supplier record.  Under </a:t>
            </a:r>
            <a:r>
              <a:rPr lang="en-US" dirty="0">
                <a:solidFill>
                  <a:srgbClr val="C45911"/>
                </a:solidFill>
                <a:latin typeface="Calibri" panose="020F0502020204030204" pitchFamily="34" charset="0"/>
                <a:ea typeface="Calibri" panose="020F0502020204030204" pitchFamily="34" charset="0"/>
                <a:cs typeface="Times New Roman" panose="02020603050405020304" pitchFamily="18" charset="0"/>
              </a:rPr>
              <a:t>Supplier Status Details. </a:t>
            </a:r>
            <a:r>
              <a:rPr lang="en-US" dirty="0">
                <a:latin typeface="Calibri" panose="020F0502020204030204" pitchFamily="34" charset="0"/>
                <a:ea typeface="Calibri" panose="020F0502020204030204" pitchFamily="34" charset="0"/>
                <a:cs typeface="Times New Roman" panose="02020603050405020304" pitchFamily="18" charset="0"/>
              </a:rPr>
              <a:t>It will show the date they were </a:t>
            </a:r>
            <a:r>
              <a:rPr lang="en-US" dirty="0" smtClean="0">
                <a:latin typeface="Calibri" panose="020F0502020204030204" pitchFamily="34" charset="0"/>
                <a:ea typeface="Calibri" panose="020F0502020204030204" pitchFamily="34" charset="0"/>
                <a:cs typeface="Times New Roman" panose="02020603050405020304" pitchFamily="18" charset="0"/>
              </a:rPr>
              <a:t>inactivated </a:t>
            </a:r>
            <a:r>
              <a:rPr lang="en-US" dirty="0">
                <a:latin typeface="Calibri" panose="020F0502020204030204" pitchFamily="34" charset="0"/>
                <a:ea typeface="Calibri" panose="020F0502020204030204" pitchFamily="34" charset="0"/>
                <a:cs typeface="Times New Roman" panose="02020603050405020304" pitchFamily="18" charset="0"/>
              </a:rPr>
              <a:t>and a reason, which may include additional details.  If a supplier was inactivated due to no activity for 18 months, the reason will show as </a:t>
            </a:r>
            <a:r>
              <a:rPr lang="en-US" dirty="0" smtClean="0">
                <a:solidFill>
                  <a:srgbClr val="C45911"/>
                </a:solidFill>
                <a:latin typeface="Calibri" panose="020F0502020204030204" pitchFamily="34" charset="0"/>
                <a:ea typeface="Calibri" panose="020F0502020204030204" pitchFamily="34" charset="0"/>
                <a:cs typeface="Times New Roman" panose="02020603050405020304" pitchFamily="18" charset="0"/>
              </a:rPr>
              <a:t>Inactivity</a:t>
            </a:r>
            <a:r>
              <a:rPr lang="en-US" dirty="0">
                <a:solidFill>
                  <a:srgbClr val="C45911"/>
                </a:solidFill>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These suppliers can be reactivated by getting proof of the supplier’s current address from the supplier and submitting a ticket to the Procurement Service Center requesting reactivation.  </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 typeface="Arial" panose="020B060402020202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Suppliers </a:t>
            </a:r>
            <a:r>
              <a:rPr lang="en-US" dirty="0">
                <a:latin typeface="Calibri" panose="020F0502020204030204" pitchFamily="34" charset="0"/>
                <a:ea typeface="Calibri" panose="020F0502020204030204" pitchFamily="34" charset="0"/>
                <a:cs typeface="Times New Roman" panose="02020603050405020304" pitchFamily="18" charset="0"/>
              </a:rPr>
              <a:t>CAN NOT be reactivated by initiating a Create Contact Information Change.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p:cNvPicPr/>
          <p:nvPr/>
        </p:nvPicPr>
        <p:blipFill>
          <a:blip r:embed="rId3"/>
          <a:stretch>
            <a:fillRect/>
          </a:stretch>
        </p:blipFill>
        <p:spPr>
          <a:xfrm>
            <a:off x="4495800" y="3699791"/>
            <a:ext cx="2514600" cy="2948940"/>
          </a:xfrm>
          <a:prstGeom prst="rect">
            <a:avLst/>
          </a:prstGeom>
          <a:ln>
            <a:solidFill>
              <a:schemeClr val="tx2"/>
            </a:solidFill>
          </a:ln>
        </p:spPr>
      </p:pic>
    </p:spTree>
    <p:extLst>
      <p:ext uri="{BB962C8B-B14F-4D97-AF65-F5344CB8AC3E}">
        <p14:creationId xmlns:p14="http://schemas.microsoft.com/office/powerpoint/2010/main" val="2211089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a:t>
            </a:r>
            <a:r>
              <a:rPr lang="en-US" sz="2400" dirty="0">
                <a:solidFill>
                  <a:srgbClr val="2C5D98"/>
                </a:solidFill>
                <a:latin typeface="Calibri"/>
              </a:rPr>
              <a:t>Reviewing Inactive Suppliers</a:t>
            </a:r>
            <a:r>
              <a:rPr lang="en-US" sz="3200" dirty="0">
                <a:solidFill>
                  <a:srgbClr val="2C5D98"/>
                </a:solidFill>
                <a:latin typeface="Calibri"/>
              </a:rPr>
              <a:t>.</a:t>
            </a:r>
            <a:r>
              <a:rPr lang="en-US" sz="800" dirty="0">
                <a:solidFill>
                  <a:srgbClr val="2C5D98"/>
                </a:solidFill>
              </a:rPr>
              <a:t/>
            </a:r>
            <a:br>
              <a:rPr lang="en-US" sz="800" dirty="0">
                <a:solidFill>
                  <a:srgbClr val="2C5D98"/>
                </a:solidFill>
              </a:rPr>
            </a:br>
            <a:endParaRPr lang="en-US" sz="16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extBox 6"/>
          <p:cNvSpPr txBox="1"/>
          <p:nvPr/>
        </p:nvSpPr>
        <p:spPr>
          <a:xfrm>
            <a:off x="634242" y="1230592"/>
            <a:ext cx="7619999" cy="1200329"/>
          </a:xfrm>
          <a:prstGeom prst="rect">
            <a:avLst/>
          </a:prstGeom>
          <a:noFill/>
        </p:spPr>
        <p:txBody>
          <a:bodyPr wrap="square" rtlCol="0">
            <a:spAutoFit/>
          </a:bodyPr>
          <a:lstStyle/>
          <a:p>
            <a:pPr marL="285750" indent="-285750">
              <a:buFont typeface="Arial" panose="020B0604020202020204" pitchFamily="34" charset="0"/>
              <a:buChar char="•"/>
            </a:pPr>
            <a:r>
              <a:rPr lang="en-US" dirty="0"/>
              <a:t>Sometimes a supplier has been inactivated because they have been acquired by a different supplier.  These supplier’s cannot be reactivated, but you can put in a request to the Procurement Service </a:t>
            </a:r>
            <a:r>
              <a:rPr lang="en-US" dirty="0" smtClean="0"/>
              <a:t>Center (275-2012) </a:t>
            </a:r>
            <a:r>
              <a:rPr lang="en-US" dirty="0"/>
              <a:t>to help you determine which supplier to use.</a:t>
            </a:r>
          </a:p>
        </p:txBody>
      </p:sp>
      <p:pic>
        <p:nvPicPr>
          <p:cNvPr id="6" name="Picture 5"/>
          <p:cNvPicPr/>
          <p:nvPr/>
        </p:nvPicPr>
        <p:blipFill>
          <a:blip r:embed="rId3"/>
          <a:stretch>
            <a:fillRect/>
          </a:stretch>
        </p:blipFill>
        <p:spPr>
          <a:xfrm>
            <a:off x="3234504" y="2594712"/>
            <a:ext cx="2419474" cy="3289300"/>
          </a:xfrm>
          <a:prstGeom prst="rect">
            <a:avLst/>
          </a:prstGeom>
          <a:ln>
            <a:solidFill>
              <a:schemeClr val="tx2"/>
            </a:solidFill>
          </a:ln>
        </p:spPr>
      </p:pic>
    </p:spTree>
    <p:extLst>
      <p:ext uri="{BB962C8B-B14F-4D97-AF65-F5344CB8AC3E}">
        <p14:creationId xmlns:p14="http://schemas.microsoft.com/office/powerpoint/2010/main" val="1473206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a:t>
            </a:r>
            <a:r>
              <a:rPr lang="en-US" sz="2800" dirty="0" smtClean="0">
                <a:latin typeface="Arial Rounded MT Bold" panose="020F0704030504030204" pitchFamily="34" charset="0"/>
                <a:cs typeface="Arial" panose="020B0604020202020204" pitchFamily="34" charset="0"/>
              </a:rPr>
              <a:t>Tricks-</a:t>
            </a:r>
            <a:r>
              <a:rPr lang="en-US" sz="2800" dirty="0">
                <a:solidFill>
                  <a:srgbClr val="2C5D98"/>
                </a:solidFill>
                <a:latin typeface="Calibri"/>
              </a:rPr>
              <a:t>Reviewing Inactive Suppliers.</a:t>
            </a:r>
            <a:endParaRPr lang="en-US" sz="28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5" name="Rectangle 4"/>
          <p:cNvSpPr/>
          <p:nvPr/>
        </p:nvSpPr>
        <p:spPr>
          <a:xfrm>
            <a:off x="481842" y="1371600"/>
            <a:ext cx="7872664" cy="2166875"/>
          </a:xfrm>
          <a:prstGeom prst="rect">
            <a:avLst/>
          </a:prstGeom>
        </p:spPr>
        <p:txBody>
          <a:bodyPr wrap="square">
            <a:spAutoFit/>
          </a:bodyPr>
          <a:lstStyle/>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At times a supplier has gone out of business and there may be information as to which supplier you should use instead.  If a supplier is listed as out of business, but you know they are doing business again you can provide documentation to the Procurement Service Center with a request to reactivate the supplier</a:t>
            </a:r>
            <a:r>
              <a:rPr lang="en-US" dirty="0" smtClean="0">
                <a:latin typeface="Calibri" panose="020F0502020204030204" pitchFamily="34" charset="0"/>
                <a:ea typeface="Calibri" panose="020F0502020204030204" pitchFamily="34" charset="0"/>
                <a:cs typeface="Times New Roman" panose="02020603050405020304" pitchFamily="18" charset="0"/>
              </a:rPr>
              <a:t>.  Email proof of the supplier’s current address to: </a:t>
            </a:r>
            <a:r>
              <a:rPr lang="en-US" dirty="0" smtClean="0">
                <a:latin typeface="Calibri" panose="020F0502020204030204" pitchFamily="34" charset="0"/>
                <a:ea typeface="Calibri" panose="020F0502020204030204" pitchFamily="34" charset="0"/>
                <a:cs typeface="Times New Roman" panose="02020603050405020304" pitchFamily="18" charset="0"/>
                <a:hlinkClick r:id="rId3"/>
              </a:rPr>
              <a:t>procurement_service_center@ur.Rochester.edu</a:t>
            </a:r>
            <a:r>
              <a:rPr lang="en-US" dirty="0" smtClean="0">
                <a:latin typeface="Calibri" panose="020F0502020204030204" pitchFamily="34" charset="0"/>
                <a:ea typeface="Calibri" panose="020F0502020204030204" pitchFamily="34" charset="0"/>
                <a:cs typeface="Times New Roman" panose="02020603050405020304" pitchFamily="18" charset="0"/>
              </a:rPr>
              <a:t> with a request to reactive the supplier.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p:cNvPicPr/>
          <p:nvPr/>
        </p:nvPicPr>
        <p:blipFill>
          <a:blip r:embed="rId4"/>
          <a:stretch>
            <a:fillRect/>
          </a:stretch>
        </p:blipFill>
        <p:spPr>
          <a:xfrm>
            <a:off x="4114800" y="3276600"/>
            <a:ext cx="2354580" cy="3359785"/>
          </a:xfrm>
          <a:prstGeom prst="rect">
            <a:avLst/>
          </a:prstGeom>
          <a:ln>
            <a:solidFill>
              <a:schemeClr val="tx2"/>
            </a:solidFill>
          </a:ln>
        </p:spPr>
      </p:pic>
    </p:spTree>
    <p:extLst>
      <p:ext uri="{BB962C8B-B14F-4D97-AF65-F5344CB8AC3E}">
        <p14:creationId xmlns:p14="http://schemas.microsoft.com/office/powerpoint/2010/main" val="36946595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a:t>
            </a:r>
            <a:r>
              <a:rPr lang="en-US" sz="2800" dirty="0" smtClean="0">
                <a:latin typeface="Arial Rounded MT Bold" panose="020F0704030504030204" pitchFamily="34" charset="0"/>
                <a:cs typeface="Arial" panose="020B0604020202020204" pitchFamily="34" charset="0"/>
              </a:rPr>
              <a:t>Tricks-</a:t>
            </a:r>
            <a:r>
              <a:rPr lang="en-US" sz="2800" dirty="0">
                <a:solidFill>
                  <a:srgbClr val="2C5D98"/>
                </a:solidFill>
                <a:latin typeface="Calibri"/>
              </a:rPr>
              <a:t>Reviewing Inactive Suppliers.</a:t>
            </a:r>
            <a:endParaRPr lang="en-US" sz="28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5" name="Rectangle 4"/>
          <p:cNvSpPr/>
          <p:nvPr/>
        </p:nvSpPr>
        <p:spPr>
          <a:xfrm>
            <a:off x="533978" y="1079383"/>
            <a:ext cx="7872664" cy="2565831"/>
          </a:xfrm>
          <a:prstGeom prst="rect">
            <a:avLst/>
          </a:prstGeom>
        </p:spPr>
        <p:txBody>
          <a:bodyPr wrap="square">
            <a:spAutoFit/>
          </a:bodyPr>
          <a:lstStyle/>
          <a:p>
            <a:pPr marL="285750" marR="0" indent="-285750">
              <a:lnSpc>
                <a:spcPct val="107000"/>
              </a:lnSpc>
              <a:spcBef>
                <a:spcPts val="0"/>
              </a:spcBef>
              <a:spcAft>
                <a:spcPts val="800"/>
              </a:spcAft>
              <a:buFont typeface="Arial" panose="020B060402020202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If a supplier is inactive and belongs to the 4 Qualified Supplier Group they will need to be requalified by the Purchasing Department before they can be reactivated.  Please email: </a:t>
            </a:r>
            <a:r>
              <a:rPr lang="en-US" dirty="0" smtClean="0">
                <a:latin typeface="Calibri" panose="020F0502020204030204" pitchFamily="34" charset="0"/>
                <a:ea typeface="Calibri" panose="020F0502020204030204" pitchFamily="34" charset="0"/>
                <a:cs typeface="Times New Roman" panose="02020603050405020304" pitchFamily="18" charset="0"/>
                <a:hlinkClick r:id="rId3"/>
              </a:rPr>
              <a:t>procurement_service_center@ur.Rochester.edu</a:t>
            </a:r>
            <a:r>
              <a:rPr lang="en-US" dirty="0" smtClean="0">
                <a:latin typeface="Calibri" panose="020F0502020204030204" pitchFamily="34" charset="0"/>
                <a:ea typeface="Calibri" panose="020F0502020204030204" pitchFamily="34" charset="0"/>
                <a:cs typeface="Times New Roman" panose="02020603050405020304" pitchFamily="18" charset="0"/>
              </a:rPr>
              <a:t> with a request to requalify the supplier.  You will need to provide a current contact name and email with your request.  </a:t>
            </a:r>
          </a:p>
          <a:p>
            <a:pPr marL="285750" marR="0" indent="-285750">
              <a:lnSpc>
                <a:spcPct val="107000"/>
              </a:lnSpc>
              <a:spcBef>
                <a:spcPts val="0"/>
              </a:spcBef>
              <a:spcAft>
                <a:spcPts val="800"/>
              </a:spcAft>
              <a:buFont typeface="Arial" panose="020B0604020202020204" pitchFamily="34" charset="0"/>
              <a:buChar char="•"/>
            </a:pP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You can ask the supplier to update their registration and submit new qualification paper work </a:t>
            </a:r>
            <a:r>
              <a:rPr lang="en-US" dirty="0">
                <a:latin typeface="Calibri" panose="020F0502020204030204" pitchFamily="34" charset="0"/>
                <a:ea typeface="Calibri" panose="020F0502020204030204" pitchFamily="34" charset="0"/>
                <a:cs typeface="Times New Roman" panose="02020603050405020304" pitchFamily="18" charset="0"/>
              </a:rPr>
              <a:t>by directing them to:  https://www.urmc.rochester.edu/purchasing/supplier/qualification.cfm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p:cNvPicPr>
            <a:picLocks noChangeAspect="1"/>
          </p:cNvPicPr>
          <p:nvPr/>
        </p:nvPicPr>
        <p:blipFill>
          <a:blip r:embed="rId4"/>
          <a:stretch>
            <a:fillRect/>
          </a:stretch>
        </p:blipFill>
        <p:spPr>
          <a:xfrm>
            <a:off x="3962400" y="3733800"/>
            <a:ext cx="4000029" cy="2686984"/>
          </a:xfrm>
          <a:prstGeom prst="rect">
            <a:avLst/>
          </a:prstGeom>
          <a:ln>
            <a:solidFill>
              <a:schemeClr val="tx2"/>
            </a:solidFill>
          </a:ln>
        </p:spPr>
      </p:pic>
    </p:spTree>
    <p:extLst>
      <p:ext uri="{BB962C8B-B14F-4D97-AF65-F5344CB8AC3E}">
        <p14:creationId xmlns:p14="http://schemas.microsoft.com/office/powerpoint/2010/main" val="1810793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5153E2-2B8A-49F3-89FD-0A98A3016CC9}"/>
              </a:ext>
            </a:extLst>
          </p:cNvPr>
          <p:cNvSpPr txBox="1"/>
          <p:nvPr/>
        </p:nvSpPr>
        <p:spPr>
          <a:xfrm>
            <a:off x="2400300" y="4191000"/>
            <a:ext cx="4343400" cy="461665"/>
          </a:xfrm>
          <a:prstGeom prst="rect">
            <a:avLst/>
          </a:prstGeom>
          <a:noFill/>
        </p:spPr>
        <p:txBody>
          <a:bodyPr wrap="square" rtlCol="0">
            <a:spAutoFit/>
          </a:bodyPr>
          <a:lstStyle/>
          <a:p>
            <a:pPr algn="ctr"/>
            <a:r>
              <a:rPr lang="en-US" sz="2400" dirty="0"/>
              <a:t>Questions</a:t>
            </a:r>
            <a:r>
              <a:rPr lang="en-US" dirty="0"/>
              <a:t>?</a:t>
            </a:r>
          </a:p>
        </p:txBody>
      </p:sp>
      <p:pic>
        <p:nvPicPr>
          <p:cNvPr id="3" name="Picture 2"/>
          <p:cNvPicPr>
            <a:picLocks noChangeAspect="1"/>
          </p:cNvPicPr>
          <p:nvPr/>
        </p:nvPicPr>
        <p:blipFill>
          <a:blip r:embed="rId4"/>
          <a:stretch>
            <a:fillRect/>
          </a:stretch>
        </p:blipFill>
        <p:spPr>
          <a:xfrm>
            <a:off x="0" y="0"/>
            <a:ext cx="9144000" cy="6329066"/>
          </a:xfrm>
          <a:prstGeom prst="rect">
            <a:avLst/>
          </a:prstGeom>
        </p:spPr>
      </p:pic>
    </p:spTree>
    <p:extLst>
      <p:ext uri="{BB962C8B-B14F-4D97-AF65-F5344CB8AC3E}">
        <p14:creationId xmlns:p14="http://schemas.microsoft.com/office/powerpoint/2010/main" val="95319149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Hor2color"/>
          <p:cNvPicPr>
            <a:picLocks noChangeAspect="1" noChangeArrowheads="1"/>
          </p:cNvPicPr>
          <p:nvPr/>
        </p:nvPicPr>
        <p:blipFill>
          <a:blip r:embed="rId3" cstate="print"/>
          <a:srcRect/>
          <a:stretch>
            <a:fillRect/>
          </a:stretch>
        </p:blipFill>
        <p:spPr bwMode="auto">
          <a:xfrm>
            <a:off x="3276600" y="1524000"/>
            <a:ext cx="2286000" cy="1798967"/>
          </a:xfrm>
          <a:prstGeom prst="rect">
            <a:avLst/>
          </a:prstGeom>
          <a:noFill/>
          <a:ln w="9525">
            <a:noFill/>
            <a:miter lim="800000"/>
            <a:headEnd/>
            <a:tailEnd/>
          </a:ln>
        </p:spPr>
      </p:pic>
      <p:sp>
        <p:nvSpPr>
          <p:cNvPr id="2" name="Slide Number Placeholder 1"/>
          <p:cNvSpPr>
            <a:spLocks noGrp="1"/>
          </p:cNvSpPr>
          <p:nvPr>
            <p:ph type="sldNum" sz="quarter" idx="4"/>
          </p:nvPr>
        </p:nvSpPr>
        <p:spPr/>
        <p:txBody>
          <a:bodyPr/>
          <a:lstStyle/>
          <a:p>
            <a:pPr>
              <a:defRPr/>
            </a:pPr>
            <a:fld id="{E232E420-7A3D-42C3-8264-B5BCFC0A3917}" type="slidenum">
              <a:rPr lang="en-US" smtClean="0">
                <a:solidFill>
                  <a:prstClr val="white"/>
                </a:solidFill>
              </a:rPr>
              <a:pPr>
                <a:defRPr/>
              </a:pPr>
              <a:t>8</a:t>
            </a:fld>
            <a:endParaRPr lang="en-US" dirty="0">
              <a:solidFill>
                <a:prstClr val="white"/>
              </a:solidFill>
            </a:endParaRPr>
          </a:p>
        </p:txBody>
      </p:sp>
    </p:spTree>
    <p:extLst>
      <p:ext uri="{BB962C8B-B14F-4D97-AF65-F5344CB8AC3E}">
        <p14:creationId xmlns:p14="http://schemas.microsoft.com/office/powerpoint/2010/main" val="9003634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2.xml><?xml version="1.0" encoding="utf-8"?>
<a:theme xmlns:a="http://schemas.openxmlformats.org/drawingml/2006/main" name="1_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Theme">
      <a:majorFont>
        <a:latin typeface="Times New Roman"/>
        <a:ea typeface="MS Pゴシック"/>
        <a:cs typeface=""/>
      </a:majorFont>
      <a:minorFont>
        <a:latin typeface="Times New Roman"/>
        <a:ea typeface="MS 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rca:RCAuthoringProperties xmlns:rca="urn:sharePointPublishingRcaProperties">
  <rca:Converter rca:guid="6dfdc5b4-2a28-4a06-b0c6-ad3901e3a807">
    <rca:property rca:type="InheritParentSettings">False</rca:property>
    <rca:property rca:type="SelectedPageLayout">28</rca:property>
    <rca:property rca:type="SelectedPageField">f55c4d88-1f2e-4ad9-aaa8-819af4ee7ee8</rca:property>
    <rca:property rca:type="SelectedStylesField">00000000-0000-0000-0000-000000000000</rca:property>
    <rca:property rca:type="CreatePageWithSourceDocument">True</rca:property>
    <rca:property rca:type="AllowChangeLocationConfig">False</rca:property>
    <rca:property rca:type="ConfiguredPageLocation">https://uofr.rochester.edu</rca:property>
    <rca:property rca:type="CreateSynchronously">False</rca:property>
    <rca:property rca:type="AllowChangeProcessingConfig">False</rca:property>
    <rca:property rca:type="ConverterSpecificSettings"/>
  </rca:Converter>
</rca:RCAuthori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9BF38ED958B0D42A1DB4C3166A68EE8" ma:contentTypeVersion="2" ma:contentTypeDescription="Create a new document." ma:contentTypeScope="" ma:versionID="108eeeb8665d8e084ebb628891056e6d">
  <xsd:schema xmlns:xsd="http://www.w3.org/2001/XMLSchema" xmlns:p="http://schemas.microsoft.com/office/2006/metadata/properties" xmlns:ns2="445c0127-97e6-4ecf-8763-62a3d9444353" targetNamespace="http://schemas.microsoft.com/office/2006/metadata/properties" ma:root="true" ma:fieldsID="67fc13db787d5e920f87b6a691640e83" ns2:_="">
    <xsd:import namespace="445c0127-97e6-4ecf-8763-62a3d9444353"/>
    <xsd:element name="properties">
      <xsd:complexType>
        <xsd:sequence>
          <xsd:element name="documentManagement">
            <xsd:complexType>
              <xsd:all>
                <xsd:element ref="ns2:Status" minOccurs="0"/>
              </xsd:all>
            </xsd:complexType>
          </xsd:element>
        </xsd:sequence>
      </xsd:complexType>
    </xsd:element>
  </xsd:schema>
  <xsd:schema xmlns:xsd="http://www.w3.org/2001/XMLSchema" xmlns:dms="http://schemas.microsoft.com/office/2006/documentManagement/types" targetNamespace="445c0127-97e6-4ecf-8763-62a3d9444353" elementFormDefault="qualified">
    <xsd:import namespace="http://schemas.microsoft.com/office/2006/documentManagement/types"/>
    <xsd:element name="Status" ma:index="8" nillable="true" ma:displayName="Status" ma:default="In Build" ma:format="Dropdown" ma:internalName="Status">
      <xsd:simpleType>
        <xsd:restriction base="dms:Choice">
          <xsd:enumeration value="In Build"/>
          <xsd:enumeration value="Ready for Testing"/>
          <xsd:enumeration value="In Process"/>
          <xsd:enumeration value="Completed - With Errors"/>
          <xsd:enumeration value="Completed - Without Error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Status xmlns="445c0127-97e6-4ecf-8763-62a3d9444353">In Build</Statu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90AE3C2-51D7-4772-85EF-99B26ACECB13}">
  <ds:schemaRefs>
    <ds:schemaRef ds:uri="urn:sharePointPublishingRcaProperties"/>
  </ds:schemaRefs>
</ds:datastoreItem>
</file>

<file path=customXml/itemProps2.xml><?xml version="1.0" encoding="utf-8"?>
<ds:datastoreItem xmlns:ds="http://schemas.openxmlformats.org/officeDocument/2006/customXml" ds:itemID="{41A2773B-34BB-4B2F-95B1-ED89D2318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c0127-97e6-4ecf-8763-62a3d944435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57650506-E0D1-4842-AE4E-075A8982DE02}">
  <ds:schemaRefs>
    <ds:schemaRef ds:uri="http://purl.org/dc/terms/"/>
    <ds:schemaRef ds:uri="http://schemas.openxmlformats.org/package/2006/metadata/core-properties"/>
    <ds:schemaRef ds:uri="http://schemas.microsoft.com/office/2006/documentManagement/types"/>
    <ds:schemaRef ds:uri="http://purl.org/dc/dcmitype/"/>
    <ds:schemaRef ds:uri="http://purl.org/dc/elements/1.1/"/>
    <ds:schemaRef ds:uri="http://schemas.microsoft.com/office/2006/metadata/properties"/>
    <ds:schemaRef ds:uri="445c0127-97e6-4ecf-8763-62a3d9444353"/>
    <ds:schemaRef ds:uri="http://www.w3.org/XML/1998/namespace"/>
  </ds:schemaRefs>
</ds:datastoreItem>
</file>

<file path=customXml/itemProps4.xml><?xml version="1.0" encoding="utf-8"?>
<ds:datastoreItem xmlns:ds="http://schemas.openxmlformats.org/officeDocument/2006/customXml" ds:itemID="{8CE1EC6E-7DEE-40A7-8470-13A775BFD7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58570</TotalTime>
  <Words>431</Words>
  <Application>Microsoft Office PowerPoint</Application>
  <PresentationFormat>On-screen Show (4:3)</PresentationFormat>
  <Paragraphs>70</Paragraphs>
  <Slides>8</Slides>
  <Notes>8</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8</vt:i4>
      </vt:variant>
    </vt:vector>
  </HeadingPairs>
  <TitlesOfParts>
    <vt:vector size="17" baseType="lpstr">
      <vt:lpstr>Arial</vt:lpstr>
      <vt:lpstr>Arial Rounded MT Bold</vt:lpstr>
      <vt:lpstr>Calibri</vt:lpstr>
      <vt:lpstr>MS Pゴシック</vt:lpstr>
      <vt:lpstr>Times New Roman</vt:lpstr>
      <vt:lpstr>Wingdings</vt:lpstr>
      <vt:lpstr>Office Theme</vt:lpstr>
      <vt:lpstr>1_Office Theme</vt:lpstr>
      <vt:lpstr>2_Office Theme</vt:lpstr>
      <vt:lpstr>PowerPoint Presentation</vt:lpstr>
      <vt:lpstr>Tips and Tricks – Reviewing Inactive Suppliers.</vt:lpstr>
      <vt:lpstr>Tips and Tricks – Reviewing Inactive Suppliers. </vt:lpstr>
      <vt:lpstr>Tips and Tricks-Reviewing Inactive Suppliers. </vt:lpstr>
      <vt:lpstr>Tips and Tricks-Reviewing Inactive Suppliers.</vt:lpstr>
      <vt:lpstr>Tips and Tricks-Reviewing Inactive Suppliers.</vt:lpstr>
      <vt:lpstr>PowerPoint Presentation</vt:lpstr>
      <vt:lpstr>PowerPoint Presentation</vt:lpstr>
    </vt:vector>
  </TitlesOfParts>
  <Company>University of Rochester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EDUCAUSE 2007</dc:subject>
  <dc:creator>Jim Dobbertin, Doug Wylie, John Barden</dc:creator>
  <cp:lastModifiedBy>Flotteron, Debbie</cp:lastModifiedBy>
  <cp:revision>3046</cp:revision>
  <cp:lastPrinted>2018-05-02T18:43:29Z</cp:lastPrinted>
  <dcterms:created xsi:type="dcterms:W3CDTF">2007-09-21T12:15:26Z</dcterms:created>
  <dcterms:modified xsi:type="dcterms:W3CDTF">2020-09-24T12:25:44Z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0x010100F9BF38ED958B0D42A1DB4C3166A68EE8</vt:lpwstr>
  </property>
</Properties>
</file>