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8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2E75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2E75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2E75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731264" y="249936"/>
            <a:ext cx="8196071" cy="8534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3506" y="379779"/>
            <a:ext cx="8204987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 u="heavy">
                <a:solidFill>
                  <a:srgbClr val="2E75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0554" y="2668079"/>
            <a:ext cx="10930890" cy="3681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Procurement_Service_Center@ur.Rochester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9101" y="230822"/>
            <a:ext cx="76885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PMM/P2P Blanket Purchase Order</a:t>
            </a:r>
            <a:r>
              <a:rPr spc="10" dirty="0"/>
              <a:t> </a:t>
            </a:r>
            <a:r>
              <a:rPr spc="-5" dirty="0"/>
              <a:t>Guidelines</a:t>
            </a:r>
          </a:p>
        </p:txBody>
      </p:sp>
      <p:sp>
        <p:nvSpPr>
          <p:cNvPr id="3" name="object 3"/>
          <p:cNvSpPr/>
          <p:nvPr/>
        </p:nvSpPr>
        <p:spPr>
          <a:xfrm>
            <a:off x="1959101" y="871952"/>
            <a:ext cx="7899400" cy="2540"/>
          </a:xfrm>
          <a:custGeom>
            <a:avLst/>
            <a:gdLst/>
            <a:ahLst/>
            <a:cxnLst/>
            <a:rect l="l" t="t" r="r" b="b"/>
            <a:pathLst>
              <a:path w="7899400" h="2540">
                <a:moveTo>
                  <a:pt x="0" y="2400"/>
                </a:moveTo>
                <a:lnTo>
                  <a:pt x="7898917" y="0"/>
                </a:lnTo>
              </a:path>
            </a:pathLst>
          </a:custGeom>
          <a:ln w="35052">
            <a:solidFill>
              <a:srgbClr val="FFDE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94950"/>
              </p:ext>
            </p:extLst>
          </p:nvPr>
        </p:nvGraphicFramePr>
        <p:xfrm>
          <a:off x="533400" y="1981201"/>
          <a:ext cx="10836910" cy="47638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1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774">
                <a:tc>
                  <a:txBody>
                    <a:bodyPr/>
                    <a:lstStyle/>
                    <a:p>
                      <a:pPr algn="ctr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Purchase order</a:t>
                      </a:r>
                      <a:r>
                        <a:rPr sz="12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Status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marL="1865630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Department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Action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Required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5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Expired Blanket Purchase Order – No outstanding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Invoices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01955" indent="-342900">
                        <a:lnSpc>
                          <a:spcPct val="100000"/>
                        </a:lnSpc>
                        <a:buAutoNum type="arabicParenBoth"/>
                        <a:tabLst>
                          <a:tab pos="401320" algn="l"/>
                          <a:tab pos="402590" algn="l"/>
                        </a:tabLst>
                      </a:pP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No action required for PMM Blanket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PO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Clr>
                          <a:srgbClr val="44546A"/>
                        </a:buClr>
                        <a:buFont typeface="Arial"/>
                        <a:buAutoNum type="arabicParenBoth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01955" indent="-342900">
                        <a:lnSpc>
                          <a:spcPct val="100000"/>
                        </a:lnSpc>
                        <a:buAutoNum type="arabicParenBoth"/>
                        <a:tabLst>
                          <a:tab pos="401320" algn="l"/>
                          <a:tab pos="402590" algn="l"/>
                        </a:tabLst>
                      </a:pP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If </a:t>
                      </a:r>
                      <a:r>
                        <a:rPr sz="1200" b="1" spc="-1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you </a:t>
                      </a:r>
                      <a:r>
                        <a:rPr sz="1200" b="1" spc="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want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to renew the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PO,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submit a requisition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200" b="1" spc="80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P2P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0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Expired Blanket Purchase order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Outstanding</a:t>
                      </a:r>
                      <a:r>
                        <a:rPr sz="1200" b="1" spc="-2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invoices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290" indent="-356235">
                        <a:lnSpc>
                          <a:spcPts val="1380"/>
                        </a:lnSpc>
                        <a:buClr>
                          <a:srgbClr val="1F4E79"/>
                        </a:buClr>
                        <a:buAutoNum type="arabicParenBoth"/>
                        <a:tabLst>
                          <a:tab pos="415290" algn="l"/>
                          <a:tab pos="415925" algn="l"/>
                        </a:tabLst>
                      </a:pPr>
                      <a:endParaRPr lang="en-US" sz="1200" b="1" spc="-5" dirty="0" smtClean="0">
                        <a:solidFill>
                          <a:srgbClr val="C55A11"/>
                        </a:solidFill>
                        <a:latin typeface="Arial"/>
                        <a:cs typeface="Arial"/>
                      </a:endParaRPr>
                    </a:p>
                    <a:p>
                      <a:pPr marL="415290" indent="-356235">
                        <a:lnSpc>
                          <a:spcPts val="1380"/>
                        </a:lnSpc>
                        <a:buClr>
                          <a:srgbClr val="1F4E79"/>
                        </a:buClr>
                        <a:buAutoNum type="arabicParenBoth"/>
                        <a:tabLst>
                          <a:tab pos="415290" algn="l"/>
                          <a:tab pos="415925" algn="l"/>
                        </a:tabLst>
                      </a:pPr>
                      <a:r>
                        <a:rPr sz="1200" b="1" spc="-5" dirty="0" smtClean="0">
                          <a:solidFill>
                            <a:srgbClr val="C55A11"/>
                          </a:solidFill>
                          <a:latin typeface="Arial"/>
                          <a:cs typeface="Arial"/>
                        </a:rPr>
                        <a:t>Required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Submit a 312 requisition</a:t>
                      </a:r>
                      <a:r>
                        <a:rPr sz="1200" b="1" spc="10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444500" marR="783590">
                        <a:lnSpc>
                          <a:spcPct val="105000"/>
                        </a:lnSpc>
                      </a:pPr>
                      <a:r>
                        <a:rPr sz="1200" b="1" spc="-10" dirty="0">
                          <a:solidFill>
                            <a:srgbClr val="44546A"/>
                          </a:solidFill>
                          <a:latin typeface="Arial"/>
                          <a:cs typeface="Arial"/>
                          <a:hlinkClick r:id="rId2"/>
                        </a:rPr>
                        <a:t>Procurement_Service_Center@ur.Rochester.edu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to request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an 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amendment to add dollars to process outstanding</a:t>
                      </a:r>
                      <a:r>
                        <a:rPr sz="1200" b="1" spc="5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invoices.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372745" indent="-313690">
                        <a:lnSpc>
                          <a:spcPct val="100000"/>
                        </a:lnSpc>
                        <a:buClr>
                          <a:srgbClr val="44546A"/>
                        </a:buClr>
                        <a:buAutoNum type="arabicParenBoth" startAt="2"/>
                        <a:tabLst>
                          <a:tab pos="372745" algn="l"/>
                          <a:tab pos="373380" algn="l"/>
                        </a:tabLst>
                      </a:pPr>
                      <a:r>
                        <a:rPr sz="1200" b="1" spc="-5" dirty="0">
                          <a:solidFill>
                            <a:srgbClr val="C55A11"/>
                          </a:solidFill>
                          <a:latin typeface="Arial"/>
                          <a:cs typeface="Arial"/>
                        </a:rPr>
                        <a:t>Optional: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If </a:t>
                      </a:r>
                      <a:r>
                        <a:rPr sz="1200" b="1" spc="-1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you </a:t>
                      </a:r>
                      <a:r>
                        <a:rPr sz="1200" b="1" spc="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want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to renew the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PO,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submit a requisition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200" b="1" spc="114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40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P2P.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1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59055" marR="190182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Blanket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PO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Expiring 6/30/2020 – 12/31/2020  (</a:t>
                      </a:r>
                      <a:r>
                        <a:rPr sz="1000" b="1" i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With/Without a remaining </a:t>
                      </a:r>
                      <a:r>
                        <a:rPr sz="1000" b="1" i="1" spc="-10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b="1" i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balance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1955" indent="-342900">
                        <a:lnSpc>
                          <a:spcPts val="1380"/>
                        </a:lnSpc>
                        <a:buAutoNum type="arabicParenBoth"/>
                        <a:tabLst>
                          <a:tab pos="401320" algn="l"/>
                          <a:tab pos="402590" algn="l"/>
                        </a:tabLst>
                      </a:pPr>
                      <a:endParaRPr lang="en-US" sz="1200" b="1" spc="-5" dirty="0" smtClean="0">
                        <a:solidFill>
                          <a:srgbClr val="44546A"/>
                        </a:solidFill>
                        <a:latin typeface="Arial"/>
                        <a:cs typeface="Arial"/>
                      </a:endParaRPr>
                    </a:p>
                    <a:p>
                      <a:pPr marL="401955" indent="-342900">
                        <a:lnSpc>
                          <a:spcPts val="1380"/>
                        </a:lnSpc>
                        <a:buAutoNum type="arabicParenBoth"/>
                        <a:tabLst>
                          <a:tab pos="401320" algn="l"/>
                          <a:tab pos="402590" algn="l"/>
                        </a:tabLst>
                      </a:pPr>
                      <a:r>
                        <a:rPr sz="1200" b="1" spc="-5" dirty="0" smtClean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PMM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PO </a:t>
                      </a:r>
                      <a:r>
                        <a:rPr sz="1200" b="1" spc="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will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not be</a:t>
                      </a:r>
                      <a:r>
                        <a:rPr sz="1200" b="1" spc="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extended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Clr>
                          <a:srgbClr val="44546A"/>
                        </a:buClr>
                        <a:buFont typeface="Arial"/>
                        <a:buAutoNum type="arabicParenBoth"/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401955" marR="840740" indent="-342900">
                        <a:lnSpc>
                          <a:spcPct val="105000"/>
                        </a:lnSpc>
                        <a:buAutoNum type="arabicParenBoth"/>
                        <a:tabLst>
                          <a:tab pos="401320" algn="l"/>
                          <a:tab pos="402590" algn="l"/>
                        </a:tabLst>
                      </a:pP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If renewing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the PMM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PO is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desired (upon expiration), submit a  requisition </a:t>
                      </a: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P2P to renew.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0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PO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Expiration Date 01/01/2021 or</a:t>
                      </a:r>
                      <a:r>
                        <a:rPr sz="1200" b="1" spc="-3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44546A"/>
                          </a:solidFill>
                          <a:latin typeface="Arial"/>
                          <a:cs typeface="Arial"/>
                        </a:rPr>
                        <a:t>later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Both"/>
                      </a:pP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 All PO’s should be transitioned to P2P prior to the expiration if there is </a:t>
                      </a:r>
                      <a:r>
                        <a:rPr lang="en-US" sz="1200" b="1" baseline="0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1" baseline="0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       </a:t>
                      </a: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no multi-year contract or agreement connected to the purchase order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       (i.e. linen services as needed)</a:t>
                      </a:r>
                    </a:p>
                    <a:p>
                      <a:pPr marL="228600" indent="-228600">
                        <a:buAutoNum type="arabicParenBoth"/>
                      </a:pPr>
                      <a:endParaRPr lang="en-US" sz="1200" b="1" dirty="0" smtClean="0">
                        <a:solidFill>
                          <a:srgbClr val="44546A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indent="-228600">
                        <a:buAutoNum type="arabicParenBoth" startAt="2"/>
                      </a:pP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 </a:t>
                      </a:r>
                      <a:r>
                        <a:rPr lang="en-US" sz="1200" b="1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If a multi-year </a:t>
                      </a: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agreement is connected to a current PO (i.e. software or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1" baseline="0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     </a:t>
                      </a: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hardware maintenance) expiring after 2021,</a:t>
                      </a:r>
                      <a:r>
                        <a:rPr lang="en-US" sz="1200" b="1" baseline="0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the </a:t>
                      </a: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PO will remain active and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      no action is required.  Upon the PO expiration, </a:t>
                      </a:r>
                      <a:r>
                        <a:rPr lang="en-US" sz="1200" b="1" baseline="0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the renewal should be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1" baseline="0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      processed in P2P.</a:t>
                      </a:r>
                      <a:r>
                        <a:rPr lang="en-US" sz="1200" b="1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</a:t>
                      </a:r>
                      <a:r>
                        <a:rPr lang="en-US" sz="1200" b="1" baseline="0" dirty="0" smtClean="0">
                          <a:solidFill>
                            <a:srgbClr val="44546A"/>
                          </a:solidFill>
                          <a:latin typeface="Arial"/>
                          <a:ea typeface="+mn-ea"/>
                          <a:cs typeface="Arial"/>
                        </a:rPr>
                        <a:t>   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8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4800600" y="990600"/>
            <a:ext cx="1676400" cy="990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4546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211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PMM/P2P Blanket Purchase Order Guidelines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Flotteron, Debbie</dc:creator>
  <cp:lastModifiedBy>Flotteron, Debbie</cp:lastModifiedBy>
  <cp:revision>2</cp:revision>
  <dcterms:created xsi:type="dcterms:W3CDTF">2020-11-22T23:09:46Z</dcterms:created>
  <dcterms:modified xsi:type="dcterms:W3CDTF">2020-11-22T23:34:01Z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2020-06-11T00:00:00Z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2020-11-22T00:00:00Z</vt:filetime>
  </property>
</Properties>
</file>