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67" r:id="rId5"/>
    <p:sldMasterId id="2147484379" r:id="rId6"/>
    <p:sldMasterId id="2147484389" r:id="rId7"/>
  </p:sldMasterIdLst>
  <p:notesMasterIdLst>
    <p:notesMasterId r:id="rId18"/>
  </p:notesMasterIdLst>
  <p:handoutMasterIdLst>
    <p:handoutMasterId r:id="rId19"/>
  </p:handoutMasterIdLst>
  <p:sldIdLst>
    <p:sldId id="1128" r:id="rId8"/>
    <p:sldId id="1143" r:id="rId9"/>
    <p:sldId id="1147" r:id="rId10"/>
    <p:sldId id="1148" r:id="rId11"/>
    <p:sldId id="1149" r:id="rId12"/>
    <p:sldId id="1150" r:id="rId13"/>
    <p:sldId id="1151" r:id="rId14"/>
    <p:sldId id="1152" r:id="rId15"/>
    <p:sldId id="1132" r:id="rId16"/>
    <p:sldId id="1042" r:id="rId1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7" userDrawn="1">
          <p15:clr>
            <a:srgbClr val="A4A3A4"/>
          </p15:clr>
        </p15:guide>
        <p15:guide id="2" pos="2168" userDrawn="1">
          <p15:clr>
            <a:srgbClr val="A4A3A4"/>
          </p15:clr>
        </p15:guide>
        <p15:guide id="3" orient="horz" pos="2903" userDrawn="1">
          <p15:clr>
            <a:srgbClr val="A4A3A4"/>
          </p15:clr>
        </p15:guide>
        <p15:guide id="4" pos="2165" userDrawn="1">
          <p15:clr>
            <a:srgbClr val="A4A3A4"/>
          </p15:clr>
        </p15:guide>
        <p15:guide id="5" orient="horz" pos="2888" userDrawn="1">
          <p15:clr>
            <a:srgbClr val="A4A3A4"/>
          </p15:clr>
        </p15:guide>
        <p15:guide id="6" orient="horz" pos="2884" userDrawn="1">
          <p15:clr>
            <a:srgbClr val="A4A3A4"/>
          </p15:clr>
        </p15:guide>
        <p15:guide id="7" orient="horz" pos="2955" userDrawn="1">
          <p15:clr>
            <a:srgbClr val="A4A3A4"/>
          </p15:clr>
        </p15:guide>
        <p15:guide id="8" orient="horz" pos="2951" userDrawn="1">
          <p15:clr>
            <a:srgbClr val="A4A3A4"/>
          </p15:clr>
        </p15:guide>
        <p15:guide id="9" orient="horz" pos="2936" userDrawn="1">
          <p15:clr>
            <a:srgbClr val="A4A3A4"/>
          </p15:clr>
        </p15:guide>
        <p15:guide id="10" orient="horz" pos="2932" userDrawn="1">
          <p15:clr>
            <a:srgbClr val="A4A3A4"/>
          </p15:clr>
        </p15:guide>
        <p15:guide id="11" pos="2217" userDrawn="1">
          <p15:clr>
            <a:srgbClr val="A4A3A4"/>
          </p15:clr>
        </p15:guide>
        <p15:guide id="1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s_local"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6B4"/>
    <a:srgbClr val="2C5D98"/>
    <a:srgbClr val="FFCC00"/>
    <a:srgbClr val="003E74"/>
    <a:srgbClr val="E26A54"/>
    <a:srgbClr val="FFFFFF"/>
    <a:srgbClr val="C7E68F"/>
    <a:srgbClr val="FFEB89"/>
    <a:srgbClr val="FFFFC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5405" autoAdjust="0"/>
  </p:normalViewPr>
  <p:slideViewPr>
    <p:cSldViewPr>
      <p:cViewPr varScale="1">
        <p:scale>
          <a:sx n="75" d="100"/>
          <a:sy n="75" d="100"/>
        </p:scale>
        <p:origin x="920" y="60"/>
      </p:cViewPr>
      <p:guideLst>
        <p:guide orient="horz" pos="2160"/>
        <p:guide pos="2880"/>
      </p:guideLst>
    </p:cSldViewPr>
  </p:slideViewPr>
  <p:outlineViewPr>
    <p:cViewPr>
      <p:scale>
        <a:sx n="33" d="100"/>
        <a:sy n="33" d="100"/>
      </p:scale>
      <p:origin x="0" y="1039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3" d="100"/>
          <a:sy n="63" d="100"/>
        </p:scale>
        <p:origin x="-3072" y="-77"/>
      </p:cViewPr>
      <p:guideLst>
        <p:guide orient="horz" pos="2907"/>
        <p:guide pos="2168"/>
        <p:guide orient="horz" pos="2903"/>
        <p:guide pos="2165"/>
        <p:guide orient="horz" pos="2888"/>
        <p:guide orient="horz" pos="2884"/>
        <p:guide orient="horz" pos="2955"/>
        <p:guide orient="horz" pos="2951"/>
        <p:guide orient="horz" pos="2936"/>
        <p:guide orient="horz" pos="2932"/>
        <p:guide pos="2217"/>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86"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2"/>
            <a:ext cx="3043131" cy="465455"/>
          </a:xfrm>
          <a:prstGeom prst="rect">
            <a:avLst/>
          </a:prstGeom>
        </p:spPr>
        <p:txBody>
          <a:bodyPr vert="horz" lIns="91928" tIns="45965" rIns="91928" bIns="45965" rtlCol="0"/>
          <a:lstStyle>
            <a:lvl1pPr algn="l">
              <a:defRPr sz="1200"/>
            </a:lvl1pPr>
          </a:lstStyle>
          <a:p>
            <a:endParaRPr lang="en-US" dirty="0"/>
          </a:p>
        </p:txBody>
      </p:sp>
      <p:sp>
        <p:nvSpPr>
          <p:cNvPr id="3" name="Date Placeholder 2"/>
          <p:cNvSpPr>
            <a:spLocks noGrp="1"/>
          </p:cNvSpPr>
          <p:nvPr>
            <p:ph type="dt" sz="quarter" idx="1"/>
          </p:nvPr>
        </p:nvSpPr>
        <p:spPr>
          <a:xfrm>
            <a:off x="3978384" y="2"/>
            <a:ext cx="3043131" cy="465455"/>
          </a:xfrm>
          <a:prstGeom prst="rect">
            <a:avLst/>
          </a:prstGeom>
        </p:spPr>
        <p:txBody>
          <a:bodyPr vert="horz" lIns="91928" tIns="45965" rIns="91928" bIns="45965" rtlCol="0"/>
          <a:lstStyle>
            <a:lvl1pPr algn="r">
              <a:defRPr sz="1200"/>
            </a:lvl1pPr>
          </a:lstStyle>
          <a:p>
            <a:fld id="{C5665B36-4B68-4038-B04C-4259637837E9}" type="datetimeFigureOut">
              <a:rPr lang="en-US" smtClean="0"/>
              <a:pPr/>
              <a:t>11/2/2020</a:t>
            </a:fld>
            <a:endParaRPr lang="en-US" dirty="0"/>
          </a:p>
        </p:txBody>
      </p:sp>
      <p:sp>
        <p:nvSpPr>
          <p:cNvPr id="4" name="Footer Placeholder 3"/>
          <p:cNvSpPr>
            <a:spLocks noGrp="1"/>
          </p:cNvSpPr>
          <p:nvPr>
            <p:ph type="ftr" sz="quarter" idx="2"/>
          </p:nvPr>
        </p:nvSpPr>
        <p:spPr>
          <a:xfrm>
            <a:off x="11" y="8842059"/>
            <a:ext cx="3043131" cy="465455"/>
          </a:xfrm>
          <a:prstGeom prst="rect">
            <a:avLst/>
          </a:prstGeom>
        </p:spPr>
        <p:txBody>
          <a:bodyPr vert="horz" lIns="91928" tIns="45965" rIns="91928" bIns="459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84" y="8842059"/>
            <a:ext cx="3043131" cy="465455"/>
          </a:xfrm>
          <a:prstGeom prst="rect">
            <a:avLst/>
          </a:prstGeom>
        </p:spPr>
        <p:txBody>
          <a:bodyPr vert="horz" lIns="91928" tIns="45965" rIns="91928" bIns="45965" rtlCol="0" anchor="b"/>
          <a:lstStyle>
            <a:lvl1pPr algn="r">
              <a:defRPr sz="1200"/>
            </a:lvl1pPr>
          </a:lstStyle>
          <a:p>
            <a:fld id="{D13542EC-0850-4146-A731-B7F0AE82D523}" type="slidenum">
              <a:rPr lang="en-US" smtClean="0"/>
              <a:pPr/>
              <a:t>‹#›</a:t>
            </a:fld>
            <a:endParaRPr lang="en-US" dirty="0"/>
          </a:p>
        </p:txBody>
      </p:sp>
    </p:spTree>
    <p:extLst>
      <p:ext uri="{BB962C8B-B14F-4D97-AF65-F5344CB8AC3E}">
        <p14:creationId xmlns:p14="http://schemas.microsoft.com/office/powerpoint/2010/main" val="341861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2"/>
            <a:ext cx="3043131" cy="465455"/>
          </a:xfrm>
          <a:prstGeom prst="rect">
            <a:avLst/>
          </a:prstGeom>
        </p:spPr>
        <p:txBody>
          <a:bodyPr vert="horz" lIns="93454" tIns="46726" rIns="93454" bIns="46726" rtlCol="0"/>
          <a:lstStyle>
            <a:lvl1pPr algn="l">
              <a:defRPr sz="1200"/>
            </a:lvl1pPr>
          </a:lstStyle>
          <a:p>
            <a:pPr>
              <a:defRPr/>
            </a:pPr>
            <a:endParaRPr lang="en-US" dirty="0"/>
          </a:p>
        </p:txBody>
      </p:sp>
      <p:sp>
        <p:nvSpPr>
          <p:cNvPr id="3" name="Date Placeholder 2"/>
          <p:cNvSpPr>
            <a:spLocks noGrp="1"/>
          </p:cNvSpPr>
          <p:nvPr>
            <p:ph type="dt" idx="1"/>
          </p:nvPr>
        </p:nvSpPr>
        <p:spPr>
          <a:xfrm>
            <a:off x="3978384" y="2"/>
            <a:ext cx="3043131" cy="465455"/>
          </a:xfrm>
          <a:prstGeom prst="rect">
            <a:avLst/>
          </a:prstGeom>
        </p:spPr>
        <p:txBody>
          <a:bodyPr vert="horz" lIns="93454" tIns="46726" rIns="93454" bIns="46726" rtlCol="0"/>
          <a:lstStyle>
            <a:lvl1pPr algn="r">
              <a:defRPr sz="1200"/>
            </a:lvl1pPr>
          </a:lstStyle>
          <a:p>
            <a:pPr>
              <a:defRPr/>
            </a:pPr>
            <a:fld id="{B899B9D9-9514-4BB5-BD1B-84C8C666A399}" type="datetimeFigureOut">
              <a:rPr lang="en-US"/>
              <a:pPr>
                <a:defRPr/>
              </a:pPr>
              <a:t>11/2/2020</a:t>
            </a:fld>
            <a:endParaRPr lang="en-US" dirty="0"/>
          </a:p>
        </p:txBody>
      </p:sp>
      <p:sp>
        <p:nvSpPr>
          <p:cNvPr id="4" name="Slide Image Placeholder 3"/>
          <p:cNvSpPr>
            <a:spLocks noGrp="1" noRot="1" noChangeAspect="1"/>
          </p:cNvSpPr>
          <p:nvPr>
            <p:ph type="sldImg" idx="2"/>
          </p:nvPr>
        </p:nvSpPr>
        <p:spPr>
          <a:xfrm>
            <a:off x="1185863" y="698500"/>
            <a:ext cx="4652962" cy="3490913"/>
          </a:xfrm>
          <a:prstGeom prst="rect">
            <a:avLst/>
          </a:prstGeom>
          <a:noFill/>
          <a:ln w="12700">
            <a:solidFill>
              <a:prstClr val="black"/>
            </a:solidFill>
          </a:ln>
        </p:spPr>
        <p:txBody>
          <a:bodyPr vert="horz" lIns="93454" tIns="46726" rIns="93454" bIns="46726" rtlCol="0" anchor="ctr"/>
          <a:lstStyle/>
          <a:p>
            <a:pPr lvl="0"/>
            <a:endParaRPr lang="en-US" noProof="0" dirty="0"/>
          </a:p>
        </p:txBody>
      </p:sp>
      <p:sp>
        <p:nvSpPr>
          <p:cNvPr id="5" name="Notes Placeholder 4"/>
          <p:cNvSpPr>
            <a:spLocks noGrp="1"/>
          </p:cNvSpPr>
          <p:nvPr>
            <p:ph type="body" sz="quarter" idx="3"/>
          </p:nvPr>
        </p:nvSpPr>
        <p:spPr>
          <a:xfrm>
            <a:off x="702631" y="4421830"/>
            <a:ext cx="5617843" cy="4189095"/>
          </a:xfrm>
          <a:prstGeom prst="rect">
            <a:avLst/>
          </a:prstGeom>
        </p:spPr>
        <p:txBody>
          <a:bodyPr vert="horz" lIns="93454" tIns="46726" rIns="93454" bIns="4672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1" y="8842059"/>
            <a:ext cx="3043131" cy="465455"/>
          </a:xfrm>
          <a:prstGeom prst="rect">
            <a:avLst/>
          </a:prstGeom>
        </p:spPr>
        <p:txBody>
          <a:bodyPr vert="horz" lIns="93454" tIns="46726" rIns="93454" bIns="46726"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8384" y="8842059"/>
            <a:ext cx="3043131" cy="465455"/>
          </a:xfrm>
          <a:prstGeom prst="rect">
            <a:avLst/>
          </a:prstGeom>
        </p:spPr>
        <p:txBody>
          <a:bodyPr vert="horz" lIns="93454" tIns="46726" rIns="93454" bIns="46726" rtlCol="0" anchor="b"/>
          <a:lstStyle>
            <a:lvl1pPr algn="r">
              <a:defRPr sz="1200"/>
            </a:lvl1pPr>
          </a:lstStyle>
          <a:p>
            <a:pPr>
              <a:defRPr/>
            </a:pPr>
            <a:fld id="{6DD86180-870F-4C4E-80A9-4C1C75E40D3B}" type="slidenum">
              <a:rPr lang="en-US"/>
              <a:pPr>
                <a:defRPr/>
              </a:pPr>
              <a:t>‹#›</a:t>
            </a:fld>
            <a:endParaRPr lang="en-US" dirty="0"/>
          </a:p>
        </p:txBody>
      </p:sp>
    </p:spTree>
    <p:extLst>
      <p:ext uri="{BB962C8B-B14F-4D97-AF65-F5344CB8AC3E}">
        <p14:creationId xmlns:p14="http://schemas.microsoft.com/office/powerpoint/2010/main" val="202247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35611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79248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a:t>
            </a:fld>
            <a:endParaRPr lang="en-US" dirty="0"/>
          </a:p>
        </p:txBody>
      </p:sp>
    </p:spTree>
    <p:extLst>
      <p:ext uri="{BB962C8B-B14F-4D97-AF65-F5344CB8AC3E}">
        <p14:creationId xmlns:p14="http://schemas.microsoft.com/office/powerpoint/2010/main" val="89025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3</a:t>
            </a:fld>
            <a:endParaRPr lang="en-US" dirty="0"/>
          </a:p>
        </p:txBody>
      </p:sp>
    </p:spTree>
    <p:extLst>
      <p:ext uri="{BB962C8B-B14F-4D97-AF65-F5344CB8AC3E}">
        <p14:creationId xmlns:p14="http://schemas.microsoft.com/office/powerpoint/2010/main" val="245686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4</a:t>
            </a:fld>
            <a:endParaRPr lang="en-US" dirty="0"/>
          </a:p>
        </p:txBody>
      </p:sp>
    </p:spTree>
    <p:extLst>
      <p:ext uri="{BB962C8B-B14F-4D97-AF65-F5344CB8AC3E}">
        <p14:creationId xmlns:p14="http://schemas.microsoft.com/office/powerpoint/2010/main" val="2564056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5</a:t>
            </a:fld>
            <a:endParaRPr lang="en-US" dirty="0"/>
          </a:p>
        </p:txBody>
      </p:sp>
    </p:spTree>
    <p:extLst>
      <p:ext uri="{BB962C8B-B14F-4D97-AF65-F5344CB8AC3E}">
        <p14:creationId xmlns:p14="http://schemas.microsoft.com/office/powerpoint/2010/main" val="287659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6</a:t>
            </a:fld>
            <a:endParaRPr lang="en-US" dirty="0"/>
          </a:p>
        </p:txBody>
      </p:sp>
    </p:spTree>
    <p:extLst>
      <p:ext uri="{BB962C8B-B14F-4D97-AF65-F5344CB8AC3E}">
        <p14:creationId xmlns:p14="http://schemas.microsoft.com/office/powerpoint/2010/main" val="224541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7</a:t>
            </a:fld>
            <a:endParaRPr lang="en-US" dirty="0"/>
          </a:p>
        </p:txBody>
      </p:sp>
    </p:spTree>
    <p:extLst>
      <p:ext uri="{BB962C8B-B14F-4D97-AF65-F5344CB8AC3E}">
        <p14:creationId xmlns:p14="http://schemas.microsoft.com/office/powerpoint/2010/main" val="19431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8</a:t>
            </a:fld>
            <a:endParaRPr lang="en-US" dirty="0"/>
          </a:p>
        </p:txBody>
      </p:sp>
    </p:spTree>
    <p:extLst>
      <p:ext uri="{BB962C8B-B14F-4D97-AF65-F5344CB8AC3E}">
        <p14:creationId xmlns:p14="http://schemas.microsoft.com/office/powerpoint/2010/main" val="3534923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9</a:t>
            </a:fld>
            <a:endParaRPr lang="en-US" dirty="0"/>
          </a:p>
        </p:txBody>
      </p:sp>
    </p:spTree>
    <p:extLst>
      <p:ext uri="{BB962C8B-B14F-4D97-AF65-F5344CB8AC3E}">
        <p14:creationId xmlns:p14="http://schemas.microsoft.com/office/powerpoint/2010/main" val="206689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709A0E-C91D-4C08-96DA-A9EF50F9173D}"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C7F986-FBD9-4779-89EA-1BAFE2822712}"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0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9"/>
          <p:cNvSpPr>
            <a:spLocks noChangeShapeType="1"/>
          </p:cNvSpPr>
          <p:nvPr userDrawn="1"/>
        </p:nvSpPr>
        <p:spPr bwMode="auto">
          <a:xfrm>
            <a:off x="685800" y="1295400"/>
            <a:ext cx="7772400" cy="0"/>
          </a:xfrm>
          <a:prstGeom prst="line">
            <a:avLst/>
          </a:prstGeom>
          <a:noFill/>
          <a:ln w="50800">
            <a:solidFill>
              <a:srgbClr val="FFDE3B"/>
            </a:solidFill>
            <a:round/>
            <a:headEnd/>
            <a:tailEnd/>
          </a:ln>
        </p:spPr>
        <p:txBody>
          <a:bodyPr/>
          <a:lstStyle/>
          <a:p>
            <a:endParaRPr lang="en-US">
              <a:solidFill>
                <a:srgbClr val="FFFF00"/>
              </a:solidFill>
            </a:endParaRPr>
          </a:p>
        </p:txBody>
      </p:sp>
    </p:spTree>
    <p:extLst>
      <p:ext uri="{BB962C8B-B14F-4D97-AF65-F5344CB8AC3E}">
        <p14:creationId xmlns:p14="http://schemas.microsoft.com/office/powerpoint/2010/main" val="166763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6587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76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121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177279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4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22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b="1">
                <a:solidFill>
                  <a:schemeClr val="bg1"/>
                </a:solidFill>
              </a:defRPr>
            </a:lvl1pPr>
          </a:lstStyle>
          <a:p>
            <a:pPr>
              <a:defRPr/>
            </a:pPr>
            <a:fld id="{E232E420-7A3D-42C3-8264-B5BCFC0A3917}" type="slidenum">
              <a:rPr lang="en-US" smtClean="0"/>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4311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939858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76288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7881781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BCBA890F-08BD-4227-B960-C236C3729ED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2772677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CD34880E-BE94-4AD5-ABF2-077AEC65D94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4622356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6B0F0BC1-900A-47A7-B68B-80E16F4A2F5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0903254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B9B895C5-5B7E-4DA2-B36B-DA5C7BBD628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9851862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BD4502B-7789-4E8F-BB3D-5A5CA3FEC2D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6094485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19F6E41A-9738-42AF-AA10-C4A23CB8C35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351783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0F709A0E-C91D-4C08-96DA-A9EF50F9173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8461254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D1C7F986-FBD9-4779-89EA-1BAFE282271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674535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BA890F-08BD-4227-B960-C236C3729EDF}"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D34880E-BE94-4AD5-ABF2-077AEC65D94C}"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B0F0BC1-900A-47A7-B68B-80E16F4A2F51}"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9B895C5-5B7E-4DA2-B36B-DA5C7BBD6287}"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D4502B-7789-4E8F-BB3D-5A5CA3FEC2D1}"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9F6E41A-9738-42AF-AA10-C4A23CB8C352}"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514600"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Lst>
  <p:transition/>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rgbClr val="FFFF00"/>
          </a:solidFill>
          <a:latin typeface="Calibri" pitchFamily="34" charset="0"/>
        </a:defRPr>
      </a:lvl2pPr>
      <a:lvl3pPr algn="ctr" rtl="0" eaLnBrk="0" fontAlgn="base" hangingPunct="0">
        <a:spcBef>
          <a:spcPct val="0"/>
        </a:spcBef>
        <a:spcAft>
          <a:spcPct val="0"/>
        </a:spcAft>
        <a:defRPr sz="4400">
          <a:solidFill>
            <a:srgbClr val="FFFF00"/>
          </a:solidFill>
          <a:latin typeface="Calibri" pitchFamily="34" charset="0"/>
        </a:defRPr>
      </a:lvl3pPr>
      <a:lvl4pPr algn="ctr" rtl="0" eaLnBrk="0" fontAlgn="base" hangingPunct="0">
        <a:spcBef>
          <a:spcPct val="0"/>
        </a:spcBef>
        <a:spcAft>
          <a:spcPct val="0"/>
        </a:spcAft>
        <a:defRPr sz="4400">
          <a:solidFill>
            <a:srgbClr val="FFFF00"/>
          </a:solidFill>
          <a:latin typeface="Calibri" pitchFamily="34" charset="0"/>
        </a:defRPr>
      </a:lvl4pPr>
      <a:lvl5pPr algn="ctr" rtl="0" eaLnBrk="0" fontAlgn="base" hangingPunct="0">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rgbClr val="FFD700"/>
          </a:solidFill>
          <a:latin typeface="Calibri" pitchFamily="34" charset="0"/>
        </a:defRPr>
      </a:lvl6pPr>
      <a:lvl7pPr marL="914400" algn="ctr" rtl="0" fontAlgn="base">
        <a:spcBef>
          <a:spcPct val="0"/>
        </a:spcBef>
        <a:spcAft>
          <a:spcPct val="0"/>
        </a:spcAft>
        <a:defRPr sz="4400">
          <a:solidFill>
            <a:srgbClr val="FFD700"/>
          </a:solidFill>
          <a:latin typeface="Calibri" pitchFamily="34" charset="0"/>
        </a:defRPr>
      </a:lvl7pPr>
      <a:lvl8pPr marL="1371600" algn="ctr" rtl="0" fontAlgn="base">
        <a:spcBef>
          <a:spcPct val="0"/>
        </a:spcBef>
        <a:spcAft>
          <a:spcPct val="0"/>
        </a:spcAft>
        <a:defRPr sz="4400">
          <a:solidFill>
            <a:srgbClr val="FFD700"/>
          </a:solidFill>
          <a:latin typeface="Calibri" pitchFamily="34" charset="0"/>
        </a:defRPr>
      </a:lvl8pPr>
      <a:lvl9pPr marL="1828800" algn="ctr" rtl="0" fontAlgn="base">
        <a:spcBef>
          <a:spcPct val="0"/>
        </a:spcBef>
        <a:spcAft>
          <a:spcPct val="0"/>
        </a:spcAft>
        <a:defRPr sz="4400">
          <a:solidFill>
            <a:srgbClr val="FFD7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6" name="Picture 12" descr="footerdar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C7F986-FBD9-4779-89EA-1BAFE2822712}" type="slidenum">
              <a:rPr kumimoji="0" lang="en-US" sz="12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97647635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Lst>
  <p:hf hdr="0" ftr="0"/>
  <p:txStyles>
    <p:titleStyle>
      <a:lvl1pPr algn="ctr" rtl="0" fontAlgn="base">
        <a:spcBef>
          <a:spcPct val="0"/>
        </a:spcBef>
        <a:spcAft>
          <a:spcPct val="0"/>
        </a:spcAft>
        <a:defRPr sz="4400">
          <a:solidFill>
            <a:schemeClr val="tx2"/>
          </a:solidFill>
          <a:latin typeface="Calibri" panose="020F0502020204030204" pitchFamily="34" charset="0"/>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Calibri" panose="020F0502020204030204" pitchFamily="34" charset="0"/>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Calibri" panose="020F0502020204030204" pitchFamily="34" charset="0"/>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514600"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07175370"/>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ransition/>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rgbClr val="FFFF00"/>
          </a:solidFill>
          <a:latin typeface="Calibri" pitchFamily="34" charset="0"/>
        </a:defRPr>
      </a:lvl2pPr>
      <a:lvl3pPr algn="ctr" rtl="0" eaLnBrk="0" fontAlgn="base" hangingPunct="0">
        <a:spcBef>
          <a:spcPct val="0"/>
        </a:spcBef>
        <a:spcAft>
          <a:spcPct val="0"/>
        </a:spcAft>
        <a:defRPr sz="4400">
          <a:solidFill>
            <a:srgbClr val="FFFF00"/>
          </a:solidFill>
          <a:latin typeface="Calibri" pitchFamily="34" charset="0"/>
        </a:defRPr>
      </a:lvl3pPr>
      <a:lvl4pPr algn="ctr" rtl="0" eaLnBrk="0" fontAlgn="base" hangingPunct="0">
        <a:spcBef>
          <a:spcPct val="0"/>
        </a:spcBef>
        <a:spcAft>
          <a:spcPct val="0"/>
        </a:spcAft>
        <a:defRPr sz="4400">
          <a:solidFill>
            <a:srgbClr val="FFFF00"/>
          </a:solidFill>
          <a:latin typeface="Calibri" pitchFamily="34" charset="0"/>
        </a:defRPr>
      </a:lvl4pPr>
      <a:lvl5pPr algn="ctr" rtl="0" eaLnBrk="0" fontAlgn="base" hangingPunct="0">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rgbClr val="FFD700"/>
          </a:solidFill>
          <a:latin typeface="Calibri" pitchFamily="34" charset="0"/>
        </a:defRPr>
      </a:lvl6pPr>
      <a:lvl7pPr marL="914400" algn="ctr" rtl="0" fontAlgn="base">
        <a:spcBef>
          <a:spcPct val="0"/>
        </a:spcBef>
        <a:spcAft>
          <a:spcPct val="0"/>
        </a:spcAft>
        <a:defRPr sz="4400">
          <a:solidFill>
            <a:srgbClr val="FFD700"/>
          </a:solidFill>
          <a:latin typeface="Calibri" pitchFamily="34" charset="0"/>
        </a:defRPr>
      </a:lvl7pPr>
      <a:lvl8pPr marL="1371600" algn="ctr" rtl="0" fontAlgn="base">
        <a:spcBef>
          <a:spcPct val="0"/>
        </a:spcBef>
        <a:spcAft>
          <a:spcPct val="0"/>
        </a:spcAft>
        <a:defRPr sz="4400">
          <a:solidFill>
            <a:srgbClr val="FFD700"/>
          </a:solidFill>
          <a:latin typeface="Calibri" pitchFamily="34" charset="0"/>
        </a:defRPr>
      </a:lvl8pPr>
      <a:lvl9pPr marL="1828800" algn="ctr" rtl="0" fontAlgn="base">
        <a:spcBef>
          <a:spcPct val="0"/>
        </a:spcBef>
        <a:spcAft>
          <a:spcPct val="0"/>
        </a:spcAft>
        <a:defRPr sz="4400">
          <a:solidFill>
            <a:srgbClr val="FFD7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9" descr="Hor2color"/>
          <p:cNvPicPr>
            <a:picLocks noChangeAspect="1" noChangeArrowheads="1"/>
          </p:cNvPicPr>
          <p:nvPr/>
        </p:nvPicPr>
        <p:blipFill>
          <a:blip r:embed="rId3" cstate="print"/>
          <a:srcRect/>
          <a:stretch>
            <a:fillRect/>
          </a:stretch>
        </p:blipFill>
        <p:spPr bwMode="auto">
          <a:xfrm>
            <a:off x="685800" y="4572000"/>
            <a:ext cx="2286000" cy="1798967"/>
          </a:xfrm>
          <a:prstGeom prst="rect">
            <a:avLst/>
          </a:prstGeom>
          <a:noFill/>
          <a:ln w="9525">
            <a:noFill/>
            <a:miter lim="800000"/>
            <a:headEnd/>
            <a:tailEnd/>
          </a:ln>
        </p:spPr>
      </p:pic>
      <p:sp>
        <p:nvSpPr>
          <p:cNvPr id="6" name="Line 9"/>
          <p:cNvSpPr>
            <a:spLocks noChangeShapeType="1"/>
          </p:cNvSpPr>
          <p:nvPr/>
        </p:nvSpPr>
        <p:spPr bwMode="auto">
          <a:xfrm>
            <a:off x="3200400" y="5257800"/>
            <a:ext cx="59436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9" name="Text Box 15"/>
          <p:cNvSpPr txBox="1">
            <a:spLocks noChangeArrowheads="1"/>
          </p:cNvSpPr>
          <p:nvPr/>
        </p:nvSpPr>
        <p:spPr bwMode="auto">
          <a:xfrm>
            <a:off x="381000" y="1905000"/>
            <a:ext cx="8382000" cy="1754326"/>
          </a:xfrm>
          <a:prstGeom prst="rect">
            <a:avLst/>
          </a:prstGeom>
          <a:noFill/>
          <a:ln w="9525">
            <a:noFill/>
            <a:miter lim="800000"/>
            <a:headEnd/>
            <a:tailEnd/>
          </a:ln>
        </p:spPr>
        <p:txBody>
          <a:bodyPr wrap="square">
            <a:spAutoFit/>
          </a:bodyPr>
          <a:lstStyle/>
          <a:p>
            <a:r>
              <a:rPr lang="en-US" sz="3600" dirty="0" smtClean="0">
                <a:solidFill>
                  <a:prstClr val="white"/>
                </a:solidFill>
                <a:latin typeface="Calibri"/>
                <a:ea typeface="+mj-ea"/>
                <a:cs typeface="+mj-cs"/>
              </a:rPr>
              <a:t>Procure </a:t>
            </a:r>
            <a:r>
              <a:rPr lang="en-US" sz="3600" dirty="0">
                <a:solidFill>
                  <a:prstClr val="white"/>
                </a:solidFill>
                <a:latin typeface="Calibri"/>
                <a:ea typeface="+mj-ea"/>
                <a:cs typeface="+mj-cs"/>
              </a:rPr>
              <a:t>to Pay </a:t>
            </a:r>
            <a:r>
              <a:rPr lang="en-US" sz="3600" dirty="0" smtClean="0">
                <a:solidFill>
                  <a:prstClr val="white"/>
                </a:solidFill>
                <a:latin typeface="Calibri"/>
                <a:ea typeface="+mj-ea"/>
                <a:cs typeface="+mj-cs"/>
              </a:rPr>
              <a:t>Project </a:t>
            </a:r>
          </a:p>
          <a:p>
            <a:r>
              <a:rPr lang="en-US" sz="3600" dirty="0" smtClean="0">
                <a:solidFill>
                  <a:prstClr val="white"/>
                </a:solidFill>
                <a:latin typeface="Calibri"/>
                <a:ea typeface="+mj-ea"/>
                <a:cs typeface="+mj-cs"/>
              </a:rPr>
              <a:t>Tips and Tricks – How to tell if your PO was sent.</a:t>
            </a:r>
          </a:p>
        </p:txBody>
      </p:sp>
    </p:spTree>
    <p:extLst>
      <p:ext uri="{BB962C8B-B14F-4D97-AF65-F5344CB8AC3E}">
        <p14:creationId xmlns:p14="http://schemas.microsoft.com/office/powerpoint/2010/main" val="307649400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or2color"/>
          <p:cNvPicPr>
            <a:picLocks noChangeAspect="1" noChangeArrowheads="1"/>
          </p:cNvPicPr>
          <p:nvPr/>
        </p:nvPicPr>
        <p:blipFill>
          <a:blip r:embed="rId3" cstate="print"/>
          <a:srcRect/>
          <a:stretch>
            <a:fillRect/>
          </a:stretch>
        </p:blipFill>
        <p:spPr bwMode="auto">
          <a:xfrm>
            <a:off x="3276600" y="1524000"/>
            <a:ext cx="2286000" cy="1798967"/>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pPr>
              <a:defRPr/>
            </a:pPr>
            <a:fld id="{E232E420-7A3D-42C3-8264-B5BCFC0A3917}" type="slidenum">
              <a:rPr lang="en-US" smtClean="0">
                <a:solidFill>
                  <a:prstClr val="white"/>
                </a:solidFill>
              </a:rPr>
              <a:pPr>
                <a:defRPr/>
              </a:pPr>
              <a:t>10</a:t>
            </a:fld>
            <a:endParaRPr lang="en-US" dirty="0">
              <a:solidFill>
                <a:prstClr val="white"/>
              </a:solidFill>
            </a:endParaRPr>
          </a:p>
        </p:txBody>
      </p:sp>
    </p:spTree>
    <p:extLst>
      <p:ext uri="{BB962C8B-B14F-4D97-AF65-F5344CB8AC3E}">
        <p14:creationId xmlns:p14="http://schemas.microsoft.com/office/powerpoint/2010/main" val="9003634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1230592"/>
          </a:xfrm>
        </p:spPr>
        <p:txBody>
          <a:bodyPr>
            <a:noAutofit/>
          </a:bodyPr>
          <a:lstStyle/>
          <a:p>
            <a:r>
              <a:rPr lang="en-US" sz="3200" dirty="0" smtClean="0">
                <a:latin typeface="Arial Rounded MT Bold" panose="020F0704030504030204" pitchFamily="34" charset="0"/>
                <a:cs typeface="Arial" panose="020B0604020202020204" pitchFamily="34" charset="0"/>
              </a:rPr>
              <a:t>Tips and Tricks – </a:t>
            </a:r>
            <a:r>
              <a:rPr lang="en-US" sz="3200" dirty="0">
                <a:latin typeface="Calibri"/>
              </a:rPr>
              <a:t>How to tell if </a:t>
            </a:r>
            <a:r>
              <a:rPr lang="en-US" sz="3200" dirty="0" smtClean="0">
                <a:latin typeface="Calibri"/>
              </a:rPr>
              <a:t>your </a:t>
            </a:r>
            <a:r>
              <a:rPr lang="en-US" sz="3200" dirty="0">
                <a:latin typeface="Calibri"/>
              </a:rPr>
              <a:t>PO was </a:t>
            </a:r>
            <a:r>
              <a:rPr lang="en-US" sz="3200" dirty="0" smtClean="0">
                <a:latin typeface="Calibri"/>
              </a:rPr>
              <a:t>sent.</a:t>
            </a:r>
            <a:r>
              <a:rPr lang="en-US" sz="3200" dirty="0">
                <a:latin typeface="Calibri"/>
              </a:rPr>
              <a:t/>
            </a:r>
            <a:br>
              <a:rPr lang="en-US" sz="3200" dirty="0">
                <a:latin typeface="Calibri"/>
              </a:rPr>
            </a:br>
            <a:r>
              <a:rPr lang="en-US" sz="3200" dirty="0" smtClean="0">
                <a:solidFill>
                  <a:prstClr val="white"/>
                </a:solidFill>
                <a:latin typeface="Calibri"/>
              </a:rPr>
              <a:t>when</a:t>
            </a:r>
            <a:r>
              <a:rPr lang="en-US" sz="3200" dirty="0">
                <a:solidFill>
                  <a:prstClr val="white"/>
                </a:solidFill>
                <a:latin typeface="Calibri"/>
              </a:rPr>
              <a:t>.</a:t>
            </a:r>
          </a:p>
        </p:txBody>
      </p:sp>
      <p:sp>
        <p:nvSpPr>
          <p:cNvPr id="3" name="Content Placeholder 2"/>
          <p:cNvSpPr>
            <a:spLocks noGrp="1"/>
          </p:cNvSpPr>
          <p:nvPr>
            <p:ph idx="4294967295"/>
          </p:nvPr>
        </p:nvSpPr>
        <p:spPr>
          <a:xfrm>
            <a:off x="376744" y="1219200"/>
            <a:ext cx="8015217" cy="4789208"/>
          </a:xfrm>
        </p:spPr>
        <p:txBody>
          <a:bodyPr>
            <a:noAutofit/>
          </a:bodyPr>
          <a:lstStyle/>
          <a:p>
            <a:pPr fontAlgn="ctr"/>
            <a:r>
              <a:rPr lang="en-US" sz="2400" dirty="0" smtClean="0">
                <a:solidFill>
                  <a:schemeClr val="tx2"/>
                </a:solidFill>
              </a:rPr>
              <a:t>If you would like to confirm whether or not a Purchase Order was actually sent to the supplier you can look it up easily.  You will also be able to tell how and when it was sent.</a:t>
            </a:r>
            <a:endParaRPr lang="en-US" sz="2400" b="1" dirty="0">
              <a:solidFill>
                <a:schemeClr val="tx2"/>
              </a:solidFill>
            </a:endParaRPr>
          </a:p>
          <a:p>
            <a:pPr lvl="1" fontAlgn="ctr"/>
            <a:r>
              <a:rPr lang="en-US" sz="2000" dirty="0">
                <a:solidFill>
                  <a:schemeClr val="tx2"/>
                </a:solidFill>
              </a:rPr>
              <a:t>In the global search box</a:t>
            </a:r>
            <a:r>
              <a:rPr lang="en-US" sz="2000" dirty="0" smtClean="0">
                <a:solidFill>
                  <a:schemeClr val="tx2"/>
                </a:solidFill>
              </a:rPr>
              <a:t>, type the word CONNECT.  </a:t>
            </a:r>
          </a:p>
          <a:p>
            <a:pPr lvl="1" fontAlgn="ctr"/>
            <a:r>
              <a:rPr lang="en-US" sz="2000" dirty="0" smtClean="0">
                <a:solidFill>
                  <a:schemeClr val="tx2"/>
                </a:solidFill>
              </a:rPr>
              <a:t>Choose Connect to the Supplier Website.  </a:t>
            </a:r>
          </a:p>
          <a:p>
            <a:pPr lvl="1" fontAlgn="ctr"/>
            <a:r>
              <a:rPr lang="en-US" sz="2000" dirty="0" smtClean="0">
                <a:solidFill>
                  <a:schemeClr val="tx2"/>
                </a:solidFill>
              </a:rPr>
              <a:t>Click OK under your name and then click on the Connect Button.</a:t>
            </a:r>
          </a:p>
          <a:p>
            <a:pPr lvl="1" fontAlgn="ctr"/>
            <a:endParaRPr lang="en-US" sz="2000" b="1" dirty="0"/>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6" name="Picture 5"/>
          <p:cNvPicPr>
            <a:picLocks noChangeAspect="1"/>
          </p:cNvPicPr>
          <p:nvPr/>
        </p:nvPicPr>
        <p:blipFill>
          <a:blip r:embed="rId3"/>
          <a:stretch>
            <a:fillRect/>
          </a:stretch>
        </p:blipFill>
        <p:spPr>
          <a:xfrm>
            <a:off x="349480" y="4241775"/>
            <a:ext cx="3540944" cy="1143000"/>
          </a:xfrm>
          <a:prstGeom prst="rect">
            <a:avLst/>
          </a:prstGeom>
        </p:spPr>
      </p:pic>
      <p:pic>
        <p:nvPicPr>
          <p:cNvPr id="7" name="Picture 6"/>
          <p:cNvPicPr>
            <a:picLocks noChangeAspect="1"/>
          </p:cNvPicPr>
          <p:nvPr/>
        </p:nvPicPr>
        <p:blipFill>
          <a:blip r:embed="rId4"/>
          <a:stretch>
            <a:fillRect/>
          </a:stretch>
        </p:blipFill>
        <p:spPr>
          <a:xfrm>
            <a:off x="3276600" y="4648200"/>
            <a:ext cx="5408658" cy="1551448"/>
          </a:xfrm>
          <a:prstGeom prst="rect">
            <a:avLst/>
          </a:prstGeom>
        </p:spPr>
      </p:pic>
    </p:spTree>
    <p:extLst>
      <p:ext uri="{BB962C8B-B14F-4D97-AF65-F5344CB8AC3E}">
        <p14:creationId xmlns:p14="http://schemas.microsoft.com/office/powerpoint/2010/main" val="3106477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Tips and Tricks – </a:t>
            </a:r>
            <a:r>
              <a:rPr lang="en-US" sz="3200" dirty="0">
                <a:latin typeface="Calibri"/>
              </a:rPr>
              <a:t>How to tell if </a:t>
            </a:r>
            <a:r>
              <a:rPr lang="en-US" sz="3200" dirty="0" smtClean="0">
                <a:latin typeface="Calibri"/>
              </a:rPr>
              <a:t>your </a:t>
            </a:r>
            <a:r>
              <a:rPr lang="en-US" sz="3200" dirty="0">
                <a:latin typeface="Calibri"/>
              </a:rPr>
              <a:t>PO was </a:t>
            </a:r>
            <a:r>
              <a:rPr lang="en-US" sz="3200" dirty="0" smtClean="0">
                <a:latin typeface="Calibri"/>
              </a:rPr>
              <a:t>sent.</a:t>
            </a:r>
            <a:endParaRPr lang="en-US" sz="32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86642" y="1467902"/>
            <a:ext cx="7315200" cy="646331"/>
          </a:xfrm>
          <a:prstGeom prst="rect">
            <a:avLst/>
          </a:prstGeom>
          <a:noFill/>
        </p:spPr>
        <p:txBody>
          <a:bodyPr wrap="square" rtlCol="0">
            <a:spAutoFit/>
          </a:bodyPr>
          <a:lstStyle/>
          <a:p>
            <a:pPr algn="ctr"/>
            <a:r>
              <a:rPr lang="en-US" dirty="0" smtClean="0">
                <a:solidFill>
                  <a:schemeClr val="tx2"/>
                </a:solidFill>
              </a:rPr>
              <a:t>Once you connect to the Marketplace you can click on the Orders tab and search for the PUR number.</a:t>
            </a:r>
            <a:endParaRPr lang="en-US" dirty="0">
              <a:solidFill>
                <a:schemeClr val="tx2"/>
              </a:solidFill>
            </a:endParaRPr>
          </a:p>
        </p:txBody>
      </p:sp>
      <p:sp>
        <p:nvSpPr>
          <p:cNvPr id="6" name="Right Arrow 5"/>
          <p:cNvSpPr/>
          <p:nvPr/>
        </p:nvSpPr>
        <p:spPr bwMode="auto">
          <a:xfrm>
            <a:off x="433136" y="3657600"/>
            <a:ext cx="522303" cy="3048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MS Pゴシック" pitchFamily="-92" charset="-128"/>
            </a:endParaRPr>
          </a:p>
        </p:txBody>
      </p:sp>
      <p:pic>
        <p:nvPicPr>
          <p:cNvPr id="7" name="Picture 6"/>
          <p:cNvPicPr>
            <a:picLocks noChangeAspect="1"/>
          </p:cNvPicPr>
          <p:nvPr/>
        </p:nvPicPr>
        <p:blipFill>
          <a:blip r:embed="rId3"/>
          <a:stretch>
            <a:fillRect/>
          </a:stretch>
        </p:blipFill>
        <p:spPr>
          <a:xfrm>
            <a:off x="1060335" y="2667000"/>
            <a:ext cx="6694464" cy="3002157"/>
          </a:xfrm>
          <a:prstGeom prst="rect">
            <a:avLst/>
          </a:prstGeom>
        </p:spPr>
      </p:pic>
    </p:spTree>
    <p:extLst>
      <p:ext uri="{BB962C8B-B14F-4D97-AF65-F5344CB8AC3E}">
        <p14:creationId xmlns:p14="http://schemas.microsoft.com/office/powerpoint/2010/main" val="221108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Tips and Tricks </a:t>
            </a:r>
            <a:r>
              <a:rPr lang="en-US" sz="3200" dirty="0">
                <a:latin typeface="Calibri"/>
              </a:rPr>
              <a:t>How to tell if </a:t>
            </a:r>
            <a:r>
              <a:rPr lang="en-US" sz="3200" dirty="0" smtClean="0">
                <a:latin typeface="Calibri"/>
              </a:rPr>
              <a:t>your </a:t>
            </a:r>
            <a:r>
              <a:rPr lang="en-US" sz="3200" dirty="0">
                <a:latin typeface="Calibri"/>
              </a:rPr>
              <a:t>PO was </a:t>
            </a:r>
            <a:r>
              <a:rPr lang="en-US" sz="3200" dirty="0" smtClean="0">
                <a:latin typeface="Calibri"/>
              </a:rPr>
              <a:t>sent.</a:t>
            </a: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5" name="Picture 4"/>
          <p:cNvPicPr>
            <a:picLocks noChangeAspect="1"/>
          </p:cNvPicPr>
          <p:nvPr/>
        </p:nvPicPr>
        <p:blipFill>
          <a:blip r:embed="rId3"/>
          <a:stretch>
            <a:fillRect/>
          </a:stretch>
        </p:blipFill>
        <p:spPr>
          <a:xfrm>
            <a:off x="152400" y="1153494"/>
            <a:ext cx="6425692" cy="2155242"/>
          </a:xfrm>
          <a:prstGeom prst="rect">
            <a:avLst/>
          </a:prstGeom>
        </p:spPr>
      </p:pic>
      <p:pic>
        <p:nvPicPr>
          <p:cNvPr id="6" name="Picture 5"/>
          <p:cNvPicPr>
            <a:picLocks noChangeAspect="1"/>
          </p:cNvPicPr>
          <p:nvPr/>
        </p:nvPicPr>
        <p:blipFill>
          <a:blip r:embed="rId4"/>
          <a:stretch>
            <a:fillRect/>
          </a:stretch>
        </p:blipFill>
        <p:spPr>
          <a:xfrm>
            <a:off x="2286000" y="3186321"/>
            <a:ext cx="6809460" cy="2999906"/>
          </a:xfrm>
          <a:prstGeom prst="rect">
            <a:avLst/>
          </a:prstGeom>
        </p:spPr>
      </p:pic>
      <p:sp>
        <p:nvSpPr>
          <p:cNvPr id="7" name="TextBox 6"/>
          <p:cNvSpPr txBox="1"/>
          <p:nvPr/>
        </p:nvSpPr>
        <p:spPr>
          <a:xfrm>
            <a:off x="6858000" y="1488606"/>
            <a:ext cx="2057400" cy="1477328"/>
          </a:xfrm>
          <a:prstGeom prst="rect">
            <a:avLst/>
          </a:prstGeom>
          <a:noFill/>
        </p:spPr>
        <p:txBody>
          <a:bodyPr wrap="square" rtlCol="0">
            <a:spAutoFit/>
          </a:bodyPr>
          <a:lstStyle/>
          <a:p>
            <a:r>
              <a:rPr lang="en-US" dirty="0" smtClean="0">
                <a:solidFill>
                  <a:schemeClr val="tx2"/>
                </a:solidFill>
              </a:rPr>
              <a:t>When you see the Purchase Order number, click on it and it will open details.</a:t>
            </a:r>
            <a:endParaRPr lang="en-US" dirty="0">
              <a:solidFill>
                <a:schemeClr val="tx2"/>
              </a:solidFill>
            </a:endParaRPr>
          </a:p>
        </p:txBody>
      </p:sp>
      <p:sp>
        <p:nvSpPr>
          <p:cNvPr id="8" name="TextBox 7"/>
          <p:cNvSpPr txBox="1"/>
          <p:nvPr/>
        </p:nvSpPr>
        <p:spPr>
          <a:xfrm>
            <a:off x="76200" y="3886200"/>
            <a:ext cx="2362200" cy="1569660"/>
          </a:xfrm>
          <a:prstGeom prst="rect">
            <a:avLst/>
          </a:prstGeom>
          <a:noFill/>
        </p:spPr>
        <p:txBody>
          <a:bodyPr wrap="square" rtlCol="0">
            <a:spAutoFit/>
          </a:bodyPr>
          <a:lstStyle/>
          <a:p>
            <a:r>
              <a:rPr lang="en-US" sz="1600" dirty="0" smtClean="0">
                <a:solidFill>
                  <a:schemeClr val="tx2"/>
                </a:solidFill>
              </a:rPr>
              <a:t>Check the Workflow, Distribution, </a:t>
            </a:r>
            <a:r>
              <a:rPr lang="en-US" sz="1600" dirty="0">
                <a:solidFill>
                  <a:schemeClr val="tx2"/>
                </a:solidFill>
              </a:rPr>
              <a:t>and </a:t>
            </a:r>
            <a:r>
              <a:rPr lang="en-US" sz="1600" dirty="0" smtClean="0">
                <a:solidFill>
                  <a:schemeClr val="tx2"/>
                </a:solidFill>
              </a:rPr>
              <a:t>Distribution Date/Time.  This will tell you if it sent, by what method and when.</a:t>
            </a:r>
            <a:endParaRPr lang="en-US" sz="1600" dirty="0">
              <a:solidFill>
                <a:schemeClr val="tx2"/>
              </a:solidFill>
            </a:endParaRPr>
          </a:p>
        </p:txBody>
      </p:sp>
    </p:spTree>
    <p:extLst>
      <p:ext uri="{BB962C8B-B14F-4D97-AF65-F5344CB8AC3E}">
        <p14:creationId xmlns:p14="http://schemas.microsoft.com/office/powerpoint/2010/main" val="337451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Tips and Tricks </a:t>
            </a:r>
            <a:r>
              <a:rPr lang="en-US" sz="3200" dirty="0">
                <a:latin typeface="Calibri"/>
              </a:rPr>
              <a:t>How to tell if </a:t>
            </a:r>
            <a:r>
              <a:rPr lang="en-US" sz="3200" dirty="0" smtClean="0">
                <a:latin typeface="Calibri"/>
              </a:rPr>
              <a:t>your </a:t>
            </a:r>
            <a:r>
              <a:rPr lang="en-US" sz="3200" dirty="0">
                <a:latin typeface="Calibri"/>
              </a:rPr>
              <a:t>PO was </a:t>
            </a:r>
            <a:r>
              <a:rPr lang="en-US" sz="3200" dirty="0" smtClean="0">
                <a:latin typeface="Calibri"/>
              </a:rPr>
              <a:t>sent.</a:t>
            </a: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6400973" y="1524000"/>
            <a:ext cx="2005669" cy="1477328"/>
          </a:xfrm>
          <a:prstGeom prst="rect">
            <a:avLst/>
          </a:prstGeom>
          <a:noFill/>
        </p:spPr>
        <p:txBody>
          <a:bodyPr wrap="square" rtlCol="0">
            <a:spAutoFit/>
          </a:bodyPr>
          <a:lstStyle/>
          <a:p>
            <a:r>
              <a:rPr lang="en-US" dirty="0" smtClean="0">
                <a:solidFill>
                  <a:schemeClr val="tx2"/>
                </a:solidFill>
              </a:rPr>
              <a:t>You can get a confirmation of PO receipt if the distribution method is cXML.</a:t>
            </a:r>
            <a:endParaRPr lang="en-US" dirty="0">
              <a:solidFill>
                <a:schemeClr val="tx2"/>
              </a:solidFill>
            </a:endParaRPr>
          </a:p>
        </p:txBody>
      </p:sp>
      <p:sp>
        <p:nvSpPr>
          <p:cNvPr id="8" name="TextBox 7"/>
          <p:cNvSpPr txBox="1"/>
          <p:nvPr/>
        </p:nvSpPr>
        <p:spPr>
          <a:xfrm>
            <a:off x="76200" y="3886200"/>
            <a:ext cx="2133600" cy="1815882"/>
          </a:xfrm>
          <a:prstGeom prst="rect">
            <a:avLst/>
          </a:prstGeom>
          <a:noFill/>
        </p:spPr>
        <p:txBody>
          <a:bodyPr wrap="square" rtlCol="0">
            <a:spAutoFit/>
          </a:bodyPr>
          <a:lstStyle/>
          <a:p>
            <a:r>
              <a:rPr lang="en-US" sz="1600" dirty="0" smtClean="0">
                <a:solidFill>
                  <a:schemeClr val="tx2"/>
                </a:solidFill>
              </a:rPr>
              <a:t>Click on the History tab and look for a (200) response.  This is the supplier’s confirmation the cXML transmission was received.</a:t>
            </a:r>
            <a:endParaRPr lang="en-US" sz="1600" dirty="0">
              <a:solidFill>
                <a:schemeClr val="tx2"/>
              </a:solidFill>
            </a:endParaRPr>
          </a:p>
        </p:txBody>
      </p:sp>
      <p:pic>
        <p:nvPicPr>
          <p:cNvPr id="9" name="Picture 8"/>
          <p:cNvPicPr>
            <a:picLocks noChangeAspect="1"/>
          </p:cNvPicPr>
          <p:nvPr/>
        </p:nvPicPr>
        <p:blipFill>
          <a:blip r:embed="rId3"/>
          <a:stretch>
            <a:fillRect/>
          </a:stretch>
        </p:blipFill>
        <p:spPr>
          <a:xfrm>
            <a:off x="685800" y="1138479"/>
            <a:ext cx="5257800" cy="2607206"/>
          </a:xfrm>
          <a:prstGeom prst="rect">
            <a:avLst/>
          </a:prstGeom>
        </p:spPr>
      </p:pic>
      <p:pic>
        <p:nvPicPr>
          <p:cNvPr id="5" name="Picture 4"/>
          <p:cNvPicPr>
            <a:picLocks noChangeAspect="1"/>
          </p:cNvPicPr>
          <p:nvPr/>
        </p:nvPicPr>
        <p:blipFill>
          <a:blip r:embed="rId4"/>
          <a:stretch>
            <a:fillRect/>
          </a:stretch>
        </p:blipFill>
        <p:spPr>
          <a:xfrm>
            <a:off x="2464922" y="3738311"/>
            <a:ext cx="5659276" cy="2546866"/>
          </a:xfrm>
          <a:prstGeom prst="rect">
            <a:avLst/>
          </a:prstGeom>
        </p:spPr>
      </p:pic>
    </p:spTree>
    <p:extLst>
      <p:ext uri="{BB962C8B-B14F-4D97-AF65-F5344CB8AC3E}">
        <p14:creationId xmlns:p14="http://schemas.microsoft.com/office/powerpoint/2010/main" val="209310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Tips and Tricks </a:t>
            </a:r>
            <a:r>
              <a:rPr lang="en-US" sz="3200" dirty="0">
                <a:latin typeface="Calibri"/>
              </a:rPr>
              <a:t>How to tell if </a:t>
            </a:r>
            <a:r>
              <a:rPr lang="en-US" sz="3200" dirty="0" smtClean="0">
                <a:latin typeface="Calibri"/>
              </a:rPr>
              <a:t>your </a:t>
            </a:r>
            <a:r>
              <a:rPr lang="en-US" sz="3200" dirty="0">
                <a:latin typeface="Calibri"/>
              </a:rPr>
              <a:t>PO was </a:t>
            </a:r>
            <a:r>
              <a:rPr lang="en-US" sz="3200" dirty="0" smtClean="0">
                <a:latin typeface="Calibri"/>
              </a:rPr>
              <a:t>sent.</a:t>
            </a: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775746" y="1358066"/>
            <a:ext cx="7263642" cy="1200329"/>
          </a:xfrm>
          <a:prstGeom prst="rect">
            <a:avLst/>
          </a:prstGeom>
          <a:noFill/>
        </p:spPr>
        <p:txBody>
          <a:bodyPr wrap="square" rtlCol="0">
            <a:spAutoFit/>
          </a:bodyPr>
          <a:lstStyle/>
          <a:p>
            <a:r>
              <a:rPr lang="en-US" dirty="0" smtClean="0">
                <a:solidFill>
                  <a:schemeClr val="tx2"/>
                </a:solidFill>
              </a:rPr>
              <a:t>If you have confirmed your PO was sent, you will need to contact the supplier directly to get an update on your order.</a:t>
            </a:r>
            <a:r>
              <a:rPr lang="en-US" dirty="0">
                <a:solidFill>
                  <a:schemeClr val="tx2"/>
                </a:solidFill>
              </a:rPr>
              <a:t> </a:t>
            </a:r>
            <a:r>
              <a:rPr lang="en-US" dirty="0" smtClean="0">
                <a:solidFill>
                  <a:schemeClr val="tx2"/>
                </a:solidFill>
              </a:rPr>
              <a:t> If they ask you to update the Purchase Order distribution email or fax, please notify the P2P Service Center.  We can resubmit orders if necessary.</a:t>
            </a:r>
            <a:endParaRPr lang="en-US" dirty="0">
              <a:solidFill>
                <a:schemeClr val="tx2"/>
              </a:solidFill>
            </a:endParaRPr>
          </a:p>
        </p:txBody>
      </p:sp>
      <p:sp>
        <p:nvSpPr>
          <p:cNvPr id="8" name="TextBox 7"/>
          <p:cNvSpPr txBox="1"/>
          <p:nvPr/>
        </p:nvSpPr>
        <p:spPr>
          <a:xfrm>
            <a:off x="433136" y="4953000"/>
            <a:ext cx="8383941" cy="1077218"/>
          </a:xfrm>
          <a:prstGeom prst="rect">
            <a:avLst/>
          </a:prstGeom>
          <a:noFill/>
        </p:spPr>
        <p:txBody>
          <a:bodyPr wrap="square" rtlCol="0">
            <a:spAutoFit/>
          </a:bodyPr>
          <a:lstStyle/>
          <a:p>
            <a:r>
              <a:rPr lang="en-US" sz="1600" dirty="0" smtClean="0">
                <a:solidFill>
                  <a:schemeClr val="tx2"/>
                </a:solidFill>
              </a:rPr>
              <a:t>You can see the supplier name on the summary page of the PO in the Marketplace.  You will need to look the supplier up in Workday to get their contact information unless they are a Marketplace supplier.  Marketplace suppliers have contact information on their Punchout sites.</a:t>
            </a:r>
            <a:endParaRPr lang="en-US" sz="1600" dirty="0">
              <a:solidFill>
                <a:schemeClr val="tx2"/>
              </a:solidFill>
            </a:endParaRPr>
          </a:p>
        </p:txBody>
      </p:sp>
      <p:pic>
        <p:nvPicPr>
          <p:cNvPr id="5" name="Picture 4"/>
          <p:cNvPicPr>
            <a:picLocks noChangeAspect="1"/>
          </p:cNvPicPr>
          <p:nvPr/>
        </p:nvPicPr>
        <p:blipFill>
          <a:blip r:embed="rId3"/>
          <a:stretch>
            <a:fillRect/>
          </a:stretch>
        </p:blipFill>
        <p:spPr>
          <a:xfrm>
            <a:off x="1981200" y="2588509"/>
            <a:ext cx="4409458" cy="2299965"/>
          </a:xfrm>
          <a:prstGeom prst="rect">
            <a:avLst/>
          </a:prstGeom>
        </p:spPr>
      </p:pic>
    </p:spTree>
    <p:extLst>
      <p:ext uri="{BB962C8B-B14F-4D97-AF65-F5344CB8AC3E}">
        <p14:creationId xmlns:p14="http://schemas.microsoft.com/office/powerpoint/2010/main" val="3715270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Tips and Tricks </a:t>
            </a:r>
            <a:r>
              <a:rPr lang="en-US" sz="3200" dirty="0">
                <a:latin typeface="Calibri"/>
              </a:rPr>
              <a:t>How to tell if </a:t>
            </a:r>
            <a:r>
              <a:rPr lang="en-US" sz="3200" dirty="0" smtClean="0">
                <a:latin typeface="Calibri"/>
              </a:rPr>
              <a:t>your </a:t>
            </a:r>
            <a:r>
              <a:rPr lang="en-US" sz="3200" dirty="0">
                <a:latin typeface="Calibri"/>
              </a:rPr>
              <a:t>PO was </a:t>
            </a:r>
            <a:r>
              <a:rPr lang="en-US" sz="3200" dirty="0" smtClean="0">
                <a:latin typeface="Calibri"/>
              </a:rPr>
              <a:t>sent.</a:t>
            </a: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775746" y="1358066"/>
            <a:ext cx="7263642" cy="923330"/>
          </a:xfrm>
          <a:prstGeom prst="rect">
            <a:avLst/>
          </a:prstGeom>
          <a:noFill/>
        </p:spPr>
        <p:txBody>
          <a:bodyPr wrap="square" rtlCol="0">
            <a:spAutoFit/>
          </a:bodyPr>
          <a:lstStyle/>
          <a:p>
            <a:r>
              <a:rPr lang="en-US" dirty="0" smtClean="0">
                <a:solidFill>
                  <a:schemeClr val="tx2"/>
                </a:solidFill>
              </a:rPr>
              <a:t>In Workday use the prefix </a:t>
            </a:r>
            <a:r>
              <a:rPr lang="en-US" dirty="0" smtClean="0">
                <a:solidFill>
                  <a:schemeClr val="accent3">
                    <a:lumMod val="75000"/>
                  </a:schemeClr>
                </a:solidFill>
              </a:rPr>
              <a:t>supplier:</a:t>
            </a:r>
            <a:r>
              <a:rPr lang="en-US" dirty="0" smtClean="0">
                <a:solidFill>
                  <a:schemeClr val="tx2"/>
                </a:solidFill>
              </a:rPr>
              <a:t> followed by the supplier name to search for the supplier.  Click on the word </a:t>
            </a:r>
            <a:r>
              <a:rPr lang="en-US" dirty="0" smtClean="0">
                <a:solidFill>
                  <a:schemeClr val="accent3">
                    <a:lumMod val="75000"/>
                  </a:schemeClr>
                </a:solidFill>
              </a:rPr>
              <a:t>Procurement</a:t>
            </a:r>
            <a:r>
              <a:rPr lang="en-US" dirty="0" smtClean="0">
                <a:solidFill>
                  <a:schemeClr val="tx2"/>
                </a:solidFill>
              </a:rPr>
              <a:t> and then click on the blue supplier name.</a:t>
            </a:r>
            <a:endParaRPr lang="en-US" dirty="0">
              <a:solidFill>
                <a:schemeClr val="tx2"/>
              </a:solidFill>
            </a:endParaRPr>
          </a:p>
        </p:txBody>
      </p:sp>
      <p:pic>
        <p:nvPicPr>
          <p:cNvPr id="1026" name="Picture 2" descr="C:\Users\jbrock2\AppData\Local\Temp\SNAGHTML10eced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529" y="2297392"/>
            <a:ext cx="3920298" cy="362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09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Tips and Tricks </a:t>
            </a:r>
            <a:r>
              <a:rPr lang="en-US" sz="3200" dirty="0">
                <a:latin typeface="Calibri"/>
              </a:rPr>
              <a:t>How to tell if </a:t>
            </a:r>
            <a:r>
              <a:rPr lang="en-US" sz="3200" dirty="0" smtClean="0">
                <a:latin typeface="Calibri"/>
              </a:rPr>
              <a:t>your </a:t>
            </a:r>
            <a:r>
              <a:rPr lang="en-US" sz="3200" dirty="0">
                <a:latin typeface="Calibri"/>
              </a:rPr>
              <a:t>PO was </a:t>
            </a:r>
            <a:r>
              <a:rPr lang="en-US" sz="3200" dirty="0" smtClean="0">
                <a:latin typeface="Calibri"/>
              </a:rPr>
              <a:t>sent.</a:t>
            </a: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775746" y="1358066"/>
            <a:ext cx="7263642" cy="923330"/>
          </a:xfrm>
          <a:prstGeom prst="rect">
            <a:avLst/>
          </a:prstGeom>
          <a:noFill/>
        </p:spPr>
        <p:txBody>
          <a:bodyPr wrap="square" rtlCol="0">
            <a:spAutoFit/>
          </a:bodyPr>
          <a:lstStyle/>
          <a:p>
            <a:r>
              <a:rPr lang="en-US" dirty="0" smtClean="0">
                <a:solidFill>
                  <a:schemeClr val="tx2"/>
                </a:solidFill>
              </a:rPr>
              <a:t>Once the supplier record opens you can click on the Contact Information tab to see the telephone numbers listed.  The number marked as the Primary number will show on the header to the right.</a:t>
            </a:r>
            <a:endParaRPr lang="en-US" dirty="0">
              <a:solidFill>
                <a:schemeClr val="tx2"/>
              </a:solidFill>
            </a:endParaRPr>
          </a:p>
        </p:txBody>
      </p:sp>
      <p:pic>
        <p:nvPicPr>
          <p:cNvPr id="3" name="Picture 2"/>
          <p:cNvPicPr>
            <a:picLocks noChangeAspect="1"/>
          </p:cNvPicPr>
          <p:nvPr/>
        </p:nvPicPr>
        <p:blipFill>
          <a:blip r:embed="rId3"/>
          <a:stretch>
            <a:fillRect/>
          </a:stretch>
        </p:blipFill>
        <p:spPr>
          <a:xfrm>
            <a:off x="1098251" y="2590800"/>
            <a:ext cx="6691981" cy="3350157"/>
          </a:xfrm>
          <a:prstGeom prst="rect">
            <a:avLst/>
          </a:prstGeom>
        </p:spPr>
      </p:pic>
    </p:spTree>
    <p:extLst>
      <p:ext uri="{BB962C8B-B14F-4D97-AF65-F5344CB8AC3E}">
        <p14:creationId xmlns:p14="http://schemas.microsoft.com/office/powerpoint/2010/main" val="1135088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5153E2-2B8A-49F3-89FD-0A98A3016CC9}"/>
              </a:ext>
            </a:extLst>
          </p:cNvPr>
          <p:cNvSpPr txBox="1"/>
          <p:nvPr/>
        </p:nvSpPr>
        <p:spPr>
          <a:xfrm>
            <a:off x="2400300" y="4191000"/>
            <a:ext cx="4343400" cy="461665"/>
          </a:xfrm>
          <a:prstGeom prst="rect">
            <a:avLst/>
          </a:prstGeom>
          <a:noFill/>
        </p:spPr>
        <p:txBody>
          <a:bodyPr wrap="square" rtlCol="0">
            <a:spAutoFit/>
          </a:bodyPr>
          <a:lstStyle/>
          <a:p>
            <a:pPr algn="ctr"/>
            <a:r>
              <a:rPr lang="en-US" sz="2400" dirty="0"/>
              <a:t>Questions</a:t>
            </a:r>
            <a:r>
              <a:rPr lang="en-US" dirty="0"/>
              <a:t>?</a:t>
            </a:r>
          </a:p>
        </p:txBody>
      </p:sp>
      <p:pic>
        <p:nvPicPr>
          <p:cNvPr id="3" name="Picture 2"/>
          <p:cNvPicPr>
            <a:picLocks noChangeAspect="1"/>
          </p:cNvPicPr>
          <p:nvPr/>
        </p:nvPicPr>
        <p:blipFill>
          <a:blip r:embed="rId4"/>
          <a:stretch>
            <a:fillRect/>
          </a:stretch>
        </p:blipFill>
        <p:spPr>
          <a:xfrm>
            <a:off x="0" y="0"/>
            <a:ext cx="9144000" cy="6329066"/>
          </a:xfrm>
          <a:prstGeom prst="rect">
            <a:avLst/>
          </a:prstGeom>
        </p:spPr>
      </p:pic>
    </p:spTree>
    <p:extLst>
      <p:ext uri="{BB962C8B-B14F-4D97-AF65-F5344CB8AC3E}">
        <p14:creationId xmlns:p14="http://schemas.microsoft.com/office/powerpoint/2010/main" val="953191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5">
            <a:lumMod val="75000"/>
          </a:schemeClr>
        </a:solidFill>
        <a:ln w="12700">
          <a:noFill/>
          <a:miter lim="800000"/>
          <a:headEnd/>
          <a:tailEnd/>
        </a:ln>
      </a:spPr>
      <a:bodyPr anchor="ctr">
        <a:spAutoFit/>
      </a:bodyPr>
      <a:lstStyle>
        <a:defPPr>
          <a:defRPr dirty="0" smtClean="0">
            <a:solidFill>
              <a:srgbClr val="FFFF00"/>
            </a:solidFill>
            <a:latin typeface="+mn-lt"/>
          </a:defRPr>
        </a:defPPr>
      </a:lstStyle>
    </a:txDef>
  </a:objectDefaults>
  <a:extraClrSchemeLst/>
</a:theme>
</file>

<file path=ppt/theme/theme2.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5">
            <a:lumMod val="75000"/>
          </a:schemeClr>
        </a:solidFill>
        <a:ln w="12700">
          <a:noFill/>
          <a:miter lim="800000"/>
          <a:headEnd/>
          <a:tailEnd/>
        </a:ln>
      </a:spPr>
      <a:bodyPr anchor="ctr">
        <a:spAutoFit/>
      </a:bodyPr>
      <a:lstStyle>
        <a:defPPr>
          <a:defRPr dirty="0" smtClean="0">
            <a:solidFill>
              <a:srgbClr val="FFFF00"/>
            </a:solidFill>
            <a:latin typeface="+mn-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BF38ED958B0D42A1DB4C3166A68EE8" ma:contentTypeVersion="2" ma:contentTypeDescription="Create a new document." ma:contentTypeScope="" ma:versionID="108eeeb8665d8e084ebb628891056e6d">
  <xsd:schema xmlns:xsd="http://www.w3.org/2001/XMLSchema" xmlns:p="http://schemas.microsoft.com/office/2006/metadata/properties" xmlns:ns2="445c0127-97e6-4ecf-8763-62a3d9444353" targetNamespace="http://schemas.microsoft.com/office/2006/metadata/properties" ma:root="true" ma:fieldsID="67fc13db787d5e920f87b6a691640e83" ns2:_="">
    <xsd:import namespace="445c0127-97e6-4ecf-8763-62a3d9444353"/>
    <xsd:element name="properties">
      <xsd:complexType>
        <xsd:sequence>
          <xsd:element name="documentManagement">
            <xsd:complexType>
              <xsd:all>
                <xsd:element ref="ns2:Status" minOccurs="0"/>
              </xsd:all>
            </xsd:complexType>
          </xsd:element>
        </xsd:sequence>
      </xsd:complexType>
    </xsd:element>
  </xsd:schema>
  <xsd:schema xmlns:xsd="http://www.w3.org/2001/XMLSchema" xmlns:dms="http://schemas.microsoft.com/office/2006/documentManagement/types" targetNamespace="445c0127-97e6-4ecf-8763-62a3d9444353" elementFormDefault="qualified">
    <xsd:import namespace="http://schemas.microsoft.com/office/2006/documentManagement/types"/>
    <xsd:element name="Status" ma:index="8" nillable="true" ma:displayName="Status" ma:default="In Build" ma:format="Dropdown" ma:internalName="Status">
      <xsd:simpleType>
        <xsd:restriction base="dms:Choice">
          <xsd:enumeration value="In Build"/>
          <xsd:enumeration value="Ready for Testing"/>
          <xsd:enumeration value="In Process"/>
          <xsd:enumeration value="Completed - With Errors"/>
          <xsd:enumeration value="Completed - Without Erro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Status xmlns="445c0127-97e6-4ecf-8763-62a3d9444353">In Build</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rca:RCAuthoringProperties xmlns:rca="urn:sharePointPublishingRcaProperties">
  <rca:Converter rca:guid="6dfdc5b4-2a28-4a06-b0c6-ad3901e3a807">
    <rca:property rca:type="InheritParentSettings">False</rca:property>
    <rca:property rca:type="SelectedPageLayout">28</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False</rca:property>
    <rca:property rca:type="ConfiguredPageLocation">https://uofr.rochester.edu</rca:property>
    <rca:property rca:type="CreateSynchronously">False</rca:property>
    <rca:property rca:type="AllowChangeProcessingConfig">False</rca:property>
    <rca:property rca:type="ConverterSpecificSettings"/>
  </rca:Converter>
</rca:RCAuthoringProperties>
</file>

<file path=customXml/itemProps1.xml><?xml version="1.0" encoding="utf-8"?>
<ds:datastoreItem xmlns:ds="http://schemas.openxmlformats.org/officeDocument/2006/customXml" ds:itemID="{41A2773B-34BB-4B2F-95B1-ED89D2318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c0127-97e6-4ecf-8763-62a3d94443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7650506-E0D1-4842-AE4E-075A8982DE02}">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445c0127-97e6-4ecf-8763-62a3d944435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CE1EC6E-7DEE-40A7-8470-13A775BFD7B1}">
  <ds:schemaRefs>
    <ds:schemaRef ds:uri="http://schemas.microsoft.com/sharepoint/v3/contenttype/forms"/>
  </ds:schemaRefs>
</ds:datastoreItem>
</file>

<file path=customXml/itemProps4.xml><?xml version="1.0" encoding="utf-8"?>
<ds:datastoreItem xmlns:ds="http://schemas.openxmlformats.org/officeDocument/2006/customXml" ds:itemID="{590AE3C2-51D7-4772-85EF-99B26ACECB13}">
  <ds:schemaRefs>
    <ds:schemaRef ds:uri="urn:sharePointPublishingRcaProperties"/>
  </ds:schemaRefs>
</ds:datastoreItem>
</file>

<file path=docProps/app.xml><?xml version="1.0" encoding="utf-8"?>
<Properties xmlns="http://schemas.openxmlformats.org/officeDocument/2006/extended-properties" xmlns:vt="http://schemas.openxmlformats.org/officeDocument/2006/docPropsVTypes">
  <Template/>
  <TotalTime>58394</TotalTime>
  <Words>459</Words>
  <Application>Microsoft Office PowerPoint</Application>
  <PresentationFormat>On-screen Show (4:3)</PresentationFormat>
  <Paragraphs>33</Paragraphs>
  <Slides>10</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Arial Rounded MT Bold</vt:lpstr>
      <vt:lpstr>Calibri</vt:lpstr>
      <vt:lpstr>MS Pゴシック</vt:lpstr>
      <vt:lpstr>Times New Roman</vt:lpstr>
      <vt:lpstr>Wingdings</vt:lpstr>
      <vt:lpstr>Office Theme</vt:lpstr>
      <vt:lpstr>1_Office Theme</vt:lpstr>
      <vt:lpstr>2_Office Theme</vt:lpstr>
      <vt:lpstr>PowerPoint Presentation</vt:lpstr>
      <vt:lpstr>Tips and Tricks – How to tell if your PO was sent. when.</vt:lpstr>
      <vt:lpstr>Tips and Tricks – How to tell if your PO was sent.</vt:lpstr>
      <vt:lpstr>Tips and Tricks How to tell if your PO was sent.</vt:lpstr>
      <vt:lpstr>Tips and Tricks How to tell if your PO was sent.</vt:lpstr>
      <vt:lpstr>Tips and Tricks How to tell if your PO was sent.</vt:lpstr>
      <vt:lpstr>Tips and Tricks How to tell if your PO was sent.</vt:lpstr>
      <vt:lpstr>Tips and Tricks How to tell if your PO was sent.</vt:lpstr>
      <vt:lpstr>PowerPoint Presentation</vt:lpstr>
      <vt:lpstr>PowerPoint Presentation</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EDUCAUSE 2007</dc:subject>
  <dc:creator>Jim Dobbertin, Doug Wylie, John Barden</dc:creator>
  <cp:lastModifiedBy>Flotteron, Debbie</cp:lastModifiedBy>
  <cp:revision>3037</cp:revision>
  <cp:lastPrinted>2018-05-02T18:43:29Z</cp:lastPrinted>
  <dcterms:created xsi:type="dcterms:W3CDTF">2007-09-21T12:15:26Z</dcterms:created>
  <dcterms:modified xsi:type="dcterms:W3CDTF">2020-11-02T15:02:09Z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0x010100F9BF38ED958B0D42A1DB4C3166A68EE8</vt:lpwstr>
  </property>
</Properties>
</file>