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7" r:id="rId5"/>
    <p:sldMasterId id="2147484379" r:id="rId6"/>
    <p:sldMasterId id="2147484389" r:id="rId7"/>
    <p:sldMasterId id="2147484401" r:id="rId8"/>
  </p:sldMasterIdLst>
  <p:notesMasterIdLst>
    <p:notesMasterId r:id="rId26"/>
  </p:notesMasterIdLst>
  <p:handoutMasterIdLst>
    <p:handoutMasterId r:id="rId27"/>
  </p:handoutMasterIdLst>
  <p:sldIdLst>
    <p:sldId id="1128" r:id="rId9"/>
    <p:sldId id="1147" r:id="rId10"/>
    <p:sldId id="1143" r:id="rId11"/>
    <p:sldId id="1156" r:id="rId12"/>
    <p:sldId id="1149" r:id="rId13"/>
    <p:sldId id="1151" r:id="rId14"/>
    <p:sldId id="1150" r:id="rId15"/>
    <p:sldId id="1148" r:id="rId16"/>
    <p:sldId id="1155" r:id="rId17"/>
    <p:sldId id="1152" r:id="rId18"/>
    <p:sldId id="1153" r:id="rId19"/>
    <p:sldId id="1158" r:id="rId20"/>
    <p:sldId id="1157" r:id="rId21"/>
    <p:sldId id="1160" r:id="rId22"/>
    <p:sldId id="1161" r:id="rId23"/>
    <p:sldId id="1132" r:id="rId24"/>
    <p:sldId id="1042" r:id="rId2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68" userDrawn="1">
          <p15:clr>
            <a:srgbClr val="A4A3A4"/>
          </p15:clr>
        </p15:guide>
        <p15:guide id="3" orient="horz" pos="2903" userDrawn="1">
          <p15:clr>
            <a:srgbClr val="A4A3A4"/>
          </p15:clr>
        </p15:guide>
        <p15:guide id="4" pos="2165" userDrawn="1">
          <p15:clr>
            <a:srgbClr val="A4A3A4"/>
          </p15:clr>
        </p15:guide>
        <p15:guide id="5" orient="horz" pos="2888" userDrawn="1">
          <p15:clr>
            <a:srgbClr val="A4A3A4"/>
          </p15:clr>
        </p15:guide>
        <p15:guide id="6" orient="horz" pos="2884" userDrawn="1">
          <p15:clr>
            <a:srgbClr val="A4A3A4"/>
          </p15:clr>
        </p15:guide>
        <p15:guide id="7" orient="horz" pos="2955" userDrawn="1">
          <p15:clr>
            <a:srgbClr val="A4A3A4"/>
          </p15:clr>
        </p15:guide>
        <p15:guide id="8" orient="horz" pos="2951" userDrawn="1">
          <p15:clr>
            <a:srgbClr val="A4A3A4"/>
          </p15:clr>
        </p15:guide>
        <p15:guide id="9" orient="horz" pos="2936" userDrawn="1">
          <p15:clr>
            <a:srgbClr val="A4A3A4"/>
          </p15:clr>
        </p15:guide>
        <p15:guide id="10" orient="horz" pos="2932" userDrawn="1">
          <p15:clr>
            <a:srgbClr val="A4A3A4"/>
          </p15:clr>
        </p15:guide>
        <p15:guide id="11" pos="2217" userDrawn="1">
          <p15:clr>
            <a:srgbClr val="A4A3A4"/>
          </p15:clr>
        </p15:guide>
        <p15:guide id="1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6B4"/>
    <a:srgbClr val="2C5D98"/>
    <a:srgbClr val="FFCC00"/>
    <a:srgbClr val="003E74"/>
    <a:srgbClr val="E26A54"/>
    <a:srgbClr val="FFFFFF"/>
    <a:srgbClr val="C7E68F"/>
    <a:srgbClr val="FFEB89"/>
    <a:srgbClr val="FFFFC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545DA-1F66-484A-8FFC-B4CA5A0E356D}" v="234" dt="2020-10-21T15:07:37.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5405" autoAdjust="0"/>
  </p:normalViewPr>
  <p:slideViewPr>
    <p:cSldViewPr>
      <p:cViewPr varScale="1">
        <p:scale>
          <a:sx n="75" d="100"/>
          <a:sy n="75" d="100"/>
        </p:scale>
        <p:origin x="920" y="60"/>
      </p:cViewPr>
      <p:guideLst>
        <p:guide orient="horz" pos="2160"/>
        <p:guide pos="2880"/>
      </p:guideLst>
    </p:cSldViewPr>
  </p:slideViewPr>
  <p:outlineViewPr>
    <p:cViewPr>
      <p:scale>
        <a:sx n="33" d="100"/>
        <a:sy n="33" d="100"/>
      </p:scale>
      <p:origin x="0" y="103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072" y="-77"/>
      </p:cViewPr>
      <p:guideLst>
        <p:guide orient="horz" pos="2907"/>
        <p:guide pos="2168"/>
        <p:guide orient="horz" pos="2903"/>
        <p:guide pos="2165"/>
        <p:guide orient="horz" pos="2888"/>
        <p:guide orient="horz" pos="2884"/>
        <p:guide orient="horz" pos="2955"/>
        <p:guide orient="horz" pos="2951"/>
        <p:guide orient="horz" pos="2936"/>
        <p:guide orient="horz" pos="2932"/>
        <p:guide pos="2217"/>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Brock" userId="KKDCpYDMc9Z1fgfVMVnZagudIWWGegoUeQWqC5CHR0I=" providerId="None" clId="Web-{CFF545DA-1F66-484A-8FFC-B4CA5A0E356D}"/>
    <pc:docChg chg="modSld">
      <pc:chgData name="Jill Brock" userId="KKDCpYDMc9Z1fgfVMVnZagudIWWGegoUeQWqC5CHR0I=" providerId="None" clId="Web-{CFF545DA-1F66-484A-8FFC-B4CA5A0E356D}" dt="2020-10-21T15:07:37.102" v="232" actId="20577"/>
      <pc:docMkLst>
        <pc:docMk/>
      </pc:docMkLst>
      <pc:sldChg chg="modSp">
        <pc:chgData name="Jill Brock" userId="KKDCpYDMc9Z1fgfVMVnZagudIWWGegoUeQWqC5CHR0I=" providerId="None" clId="Web-{CFF545DA-1F66-484A-8FFC-B4CA5A0E356D}" dt="2020-10-21T15:07:37.102" v="232" actId="20577"/>
        <pc:sldMkLst>
          <pc:docMk/>
          <pc:sldMk cId="2806483101" sldId="1157"/>
        </pc:sldMkLst>
        <pc:spChg chg="mod">
          <ac:chgData name="Jill Brock" userId="KKDCpYDMc9Z1fgfVMVnZagudIWWGegoUeQWqC5CHR0I=" providerId="None" clId="Web-{CFF545DA-1F66-484A-8FFC-B4CA5A0E356D}" dt="2020-10-21T15:07:37.102" v="232" actId="20577"/>
          <ac:spMkLst>
            <pc:docMk/>
            <pc:sldMk cId="2806483101" sldId="1157"/>
            <ac:spMk id="3" creationId="{00000000-0000-0000-0000-000000000000}"/>
          </ac:spMkLst>
        </pc:spChg>
        <pc:spChg chg="mod">
          <ac:chgData name="Jill Brock" userId="KKDCpYDMc9Z1fgfVMVnZagudIWWGegoUeQWqC5CHR0I=" providerId="None" clId="Web-{CFF545DA-1F66-484A-8FFC-B4CA5A0E356D}" dt="2020-10-21T15:06:46.196" v="229" actId="1076"/>
          <ac:spMkLst>
            <pc:docMk/>
            <pc:sldMk cId="2806483101" sldId="115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1928" tIns="45965" rIns="91928" bIns="45965" rtlCol="0"/>
          <a:lstStyle>
            <a:lvl1pPr algn="l">
              <a:defRPr sz="1200"/>
            </a:lvl1pPr>
          </a:lstStyle>
          <a:p>
            <a:endParaRPr lang="en-US" dirty="0"/>
          </a:p>
        </p:txBody>
      </p:sp>
      <p:sp>
        <p:nvSpPr>
          <p:cNvPr id="3" name="Date Placeholder 2"/>
          <p:cNvSpPr>
            <a:spLocks noGrp="1"/>
          </p:cNvSpPr>
          <p:nvPr>
            <p:ph type="dt" sz="quarter" idx="1"/>
          </p:nvPr>
        </p:nvSpPr>
        <p:spPr>
          <a:xfrm>
            <a:off x="3978384" y="2"/>
            <a:ext cx="3043131" cy="465455"/>
          </a:xfrm>
          <a:prstGeom prst="rect">
            <a:avLst/>
          </a:prstGeom>
        </p:spPr>
        <p:txBody>
          <a:bodyPr vert="horz" lIns="91928" tIns="45965" rIns="91928" bIns="45965" rtlCol="0"/>
          <a:lstStyle>
            <a:lvl1pPr algn="r">
              <a:defRPr sz="1200"/>
            </a:lvl1pPr>
          </a:lstStyle>
          <a:p>
            <a:fld id="{C5665B36-4B68-4038-B04C-4259637837E9}" type="datetimeFigureOut">
              <a:rPr lang="en-US" smtClean="0"/>
              <a:pPr/>
              <a:t>11/1/2020</a:t>
            </a:fld>
            <a:endParaRPr lang="en-US" dirty="0"/>
          </a:p>
        </p:txBody>
      </p:sp>
      <p:sp>
        <p:nvSpPr>
          <p:cNvPr id="4" name="Footer Placeholder 3"/>
          <p:cNvSpPr>
            <a:spLocks noGrp="1"/>
          </p:cNvSpPr>
          <p:nvPr>
            <p:ph type="ftr" sz="quarter" idx="2"/>
          </p:nvPr>
        </p:nvSpPr>
        <p:spPr>
          <a:xfrm>
            <a:off x="11" y="8842059"/>
            <a:ext cx="3043131" cy="465455"/>
          </a:xfrm>
          <a:prstGeom prst="rect">
            <a:avLst/>
          </a:prstGeom>
        </p:spPr>
        <p:txBody>
          <a:bodyPr vert="horz" lIns="91928" tIns="45965" rIns="91928" bIns="459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4" y="8842059"/>
            <a:ext cx="3043131" cy="465455"/>
          </a:xfrm>
          <a:prstGeom prst="rect">
            <a:avLst/>
          </a:prstGeom>
        </p:spPr>
        <p:txBody>
          <a:bodyPr vert="horz" lIns="91928" tIns="45965" rIns="91928" bIns="45965"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2"/>
            <a:ext cx="3043131" cy="465455"/>
          </a:xfrm>
          <a:prstGeom prst="rect">
            <a:avLst/>
          </a:prstGeom>
        </p:spPr>
        <p:txBody>
          <a:bodyPr vert="horz" lIns="93454" tIns="46726" rIns="93454" bIns="46726" rtlCol="0"/>
          <a:lstStyle>
            <a:lvl1pPr algn="l">
              <a:defRPr sz="1200"/>
            </a:lvl1pPr>
          </a:lstStyle>
          <a:p>
            <a:pPr>
              <a:defRPr/>
            </a:pPr>
            <a:endParaRPr lang="en-US" dirty="0"/>
          </a:p>
        </p:txBody>
      </p:sp>
      <p:sp>
        <p:nvSpPr>
          <p:cNvPr id="3" name="Date Placeholder 2"/>
          <p:cNvSpPr>
            <a:spLocks noGrp="1"/>
          </p:cNvSpPr>
          <p:nvPr>
            <p:ph type="dt" idx="1"/>
          </p:nvPr>
        </p:nvSpPr>
        <p:spPr>
          <a:xfrm>
            <a:off x="3978384" y="2"/>
            <a:ext cx="3043131" cy="465455"/>
          </a:xfrm>
          <a:prstGeom prst="rect">
            <a:avLst/>
          </a:prstGeom>
        </p:spPr>
        <p:txBody>
          <a:bodyPr vert="horz" lIns="93454" tIns="46726" rIns="93454" bIns="46726" rtlCol="0"/>
          <a:lstStyle>
            <a:lvl1pPr algn="r">
              <a:defRPr sz="1200"/>
            </a:lvl1pPr>
          </a:lstStyle>
          <a:p>
            <a:pPr>
              <a:defRPr/>
            </a:pPr>
            <a:fld id="{B899B9D9-9514-4BB5-BD1B-84C8C666A399}" type="datetimeFigureOut">
              <a:rPr lang="en-US"/>
              <a:pPr>
                <a:defRPr/>
              </a:pPr>
              <a:t>11/1/2020</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454" tIns="46726" rIns="93454" bIns="46726" rtlCol="0" anchor="ctr"/>
          <a:lstStyle/>
          <a:p>
            <a:pPr lvl="0"/>
            <a:endParaRPr lang="en-US" noProof="0" dirty="0"/>
          </a:p>
        </p:txBody>
      </p:sp>
      <p:sp>
        <p:nvSpPr>
          <p:cNvPr id="5" name="Notes Placeholder 4"/>
          <p:cNvSpPr>
            <a:spLocks noGrp="1"/>
          </p:cNvSpPr>
          <p:nvPr>
            <p:ph type="body" sz="quarter" idx="3"/>
          </p:nvPr>
        </p:nvSpPr>
        <p:spPr>
          <a:xfrm>
            <a:off x="702631" y="4421830"/>
            <a:ext cx="5617843" cy="4189095"/>
          </a:xfrm>
          <a:prstGeom prst="rect">
            <a:avLst/>
          </a:prstGeom>
        </p:spPr>
        <p:txBody>
          <a:bodyPr vert="horz" lIns="93454" tIns="46726" rIns="93454" bIns="467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1" y="8842059"/>
            <a:ext cx="3043131" cy="465455"/>
          </a:xfrm>
          <a:prstGeom prst="rect">
            <a:avLst/>
          </a:prstGeom>
        </p:spPr>
        <p:txBody>
          <a:bodyPr vert="horz" lIns="93454" tIns="46726" rIns="93454" bIns="4672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4" y="8842059"/>
            <a:ext cx="3043131" cy="465455"/>
          </a:xfrm>
          <a:prstGeom prst="rect">
            <a:avLst/>
          </a:prstGeom>
        </p:spPr>
        <p:txBody>
          <a:bodyPr vert="horz" lIns="93454" tIns="46726" rIns="93454" bIns="46726"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561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10</a:t>
            </a:fld>
            <a:endParaRPr lang="en-US" dirty="0"/>
          </a:p>
        </p:txBody>
      </p:sp>
    </p:spTree>
    <p:extLst>
      <p:ext uri="{BB962C8B-B14F-4D97-AF65-F5344CB8AC3E}">
        <p14:creationId xmlns:p14="http://schemas.microsoft.com/office/powerpoint/2010/main" val="356842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399745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12</a:t>
            </a:fld>
            <a:endParaRPr lang="en-US" dirty="0"/>
          </a:p>
        </p:txBody>
      </p:sp>
    </p:spTree>
    <p:extLst>
      <p:ext uri="{BB962C8B-B14F-4D97-AF65-F5344CB8AC3E}">
        <p14:creationId xmlns:p14="http://schemas.microsoft.com/office/powerpoint/2010/main" val="370103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152231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14</a:t>
            </a:fld>
            <a:endParaRPr lang="en-US" dirty="0"/>
          </a:p>
        </p:txBody>
      </p:sp>
    </p:spTree>
    <p:extLst>
      <p:ext uri="{BB962C8B-B14F-4D97-AF65-F5344CB8AC3E}">
        <p14:creationId xmlns:p14="http://schemas.microsoft.com/office/powerpoint/2010/main" val="324115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15</a:t>
            </a:fld>
            <a:endParaRPr lang="en-US" dirty="0"/>
          </a:p>
        </p:txBody>
      </p:sp>
    </p:spTree>
    <p:extLst>
      <p:ext uri="{BB962C8B-B14F-4D97-AF65-F5344CB8AC3E}">
        <p14:creationId xmlns:p14="http://schemas.microsoft.com/office/powerpoint/2010/main" val="381575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16</a:t>
            </a:fld>
            <a:endParaRPr lang="en-US" dirty="0"/>
          </a:p>
        </p:txBody>
      </p:sp>
    </p:spTree>
    <p:extLst>
      <p:ext uri="{BB962C8B-B14F-4D97-AF65-F5344CB8AC3E}">
        <p14:creationId xmlns:p14="http://schemas.microsoft.com/office/powerpoint/2010/main" val="206689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79248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a:t>
            </a:fld>
            <a:endParaRPr lang="en-US" dirty="0"/>
          </a:p>
        </p:txBody>
      </p:sp>
    </p:spTree>
    <p:extLst>
      <p:ext uri="{BB962C8B-B14F-4D97-AF65-F5344CB8AC3E}">
        <p14:creationId xmlns:p14="http://schemas.microsoft.com/office/powerpoint/2010/main" val="245686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3</a:t>
            </a:fld>
            <a:endParaRPr lang="en-US" dirty="0"/>
          </a:p>
        </p:txBody>
      </p:sp>
    </p:spTree>
    <p:extLst>
      <p:ext uri="{BB962C8B-B14F-4D97-AF65-F5344CB8AC3E}">
        <p14:creationId xmlns:p14="http://schemas.microsoft.com/office/powerpoint/2010/main" val="89025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316483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224703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Buying &amp; Paying Guide to determine</a:t>
            </a:r>
            <a:r>
              <a:rPr lang="en-US" baseline="0" dirty="0"/>
              <a:t> which commodities are purchase from which Supplier and the catalog type (</a:t>
            </a:r>
            <a:r>
              <a:rPr lang="en-US" dirty="0"/>
              <a:t>Hosted or Punchout).</a:t>
            </a:r>
          </a:p>
          <a:p>
            <a:r>
              <a:rPr lang="en-US" sz="1800" dirty="0"/>
              <a:t>Most of our Suppliers will be set up as a </a:t>
            </a:r>
            <a:r>
              <a:rPr lang="en-US" sz="1800" b="1" dirty="0"/>
              <a:t>Punchout</a:t>
            </a:r>
            <a:r>
              <a:rPr lang="en-US" sz="1800" dirty="0"/>
              <a:t> Catalog. The catalogs will look the same as the current SOLO Supplier websites, but they will all be launched from the Marketplace. Mostly like you are using favorite to keep track of the Suppliers web sites.</a:t>
            </a:r>
          </a:p>
          <a:p>
            <a:r>
              <a:rPr lang="en-US" sz="1800" dirty="0"/>
              <a:t>If you choose the wrong Punchout, click Cancel at the top to return to the Marketplace.</a:t>
            </a:r>
          </a:p>
          <a:p>
            <a:r>
              <a:rPr lang="en-US" sz="1800" dirty="0"/>
              <a:t>Don’t use the browser back button!</a:t>
            </a:r>
          </a:p>
          <a:p>
            <a:endParaRPr lang="en-US" sz="1800" dirty="0"/>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D86180-870F-4C4E-80A9-4C1C75E40D3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051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Hosted catalog, notice whichever hosted supplier you choose, the blue navigation bar will be on the left side with the University of Rochester logo at the top.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D86180-870F-4C4E-80A9-4C1C75E40D3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0951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345615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352909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29540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166763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1">
                <a:solidFill>
                  <a:schemeClr val="bg1"/>
                </a:solidFill>
              </a:defRPr>
            </a:lvl1pPr>
          </a:lstStyle>
          <a:p>
            <a:pPr>
              <a:defRPr/>
            </a:pPr>
            <a:fld id="{E232E420-7A3D-42C3-8264-B5BCFC0A3917}" type="slidenum">
              <a:rPr lang="en-US" smtClean="0"/>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3985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76288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788178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277267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462235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090325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985186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609448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5351783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F709A0E-C91D-4C08-96DA-A9EF50F9173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846125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1C7F986-FBD9-4779-89EA-1BAFE2822712}"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6745357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98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85800" y="13716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9"/>
          <p:cNvSpPr>
            <a:spLocks noChangeShapeType="1"/>
          </p:cNvSpPr>
          <p:nvPr userDrawn="1"/>
        </p:nvSpPr>
        <p:spPr bwMode="auto">
          <a:xfrm>
            <a:off x="685800" y="111252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2350552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20771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892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604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0023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604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023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9"/>
          <p:cNvSpPr>
            <a:spLocks noChangeShapeType="1"/>
          </p:cNvSpPr>
          <p:nvPr userDrawn="1"/>
        </p:nvSpPr>
        <p:spPr bwMode="auto">
          <a:xfrm>
            <a:off x="685800" y="111252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3364240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lvl1pPr algn="l">
              <a:defRPr/>
            </a:lvl1pPr>
          </a:lstStyle>
          <a:p>
            <a:r>
              <a:rPr lang="en-US" dirty="0"/>
              <a:t>Click to edit Master title style</a:t>
            </a:r>
          </a:p>
        </p:txBody>
      </p:sp>
      <p:sp>
        <p:nvSpPr>
          <p:cNvPr id="4" name="Line 9"/>
          <p:cNvSpPr>
            <a:spLocks noChangeShapeType="1"/>
          </p:cNvSpPr>
          <p:nvPr userDrawn="1"/>
        </p:nvSpPr>
        <p:spPr bwMode="auto">
          <a:xfrm>
            <a:off x="685800" y="1112520"/>
            <a:ext cx="7772400" cy="0"/>
          </a:xfrm>
          <a:prstGeom prst="line">
            <a:avLst/>
          </a:prstGeom>
          <a:noFill/>
          <a:ln w="50800">
            <a:solidFill>
              <a:srgbClr val="FFDE3B"/>
            </a:solidFill>
            <a:round/>
            <a:headEnd/>
            <a:tailEnd/>
          </a:ln>
        </p:spPr>
        <p:txBody>
          <a:bodyPr/>
          <a:lstStyle/>
          <a:p>
            <a:endParaRPr lang="en-US">
              <a:solidFill>
                <a:srgbClr val="FFFF00"/>
              </a:solidFill>
            </a:endParaRPr>
          </a:p>
        </p:txBody>
      </p:sp>
    </p:spTree>
    <p:extLst>
      <p:ext uri="{BB962C8B-B14F-4D97-AF65-F5344CB8AC3E}">
        <p14:creationId xmlns:p14="http://schemas.microsoft.com/office/powerpoint/2010/main" val="3545411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94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276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BA890F-08BD-4227-B960-C236C3729EDF}"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6835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 COLUMN LAYOU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83481" y="333932"/>
            <a:ext cx="8719887" cy="679450"/>
          </a:xfrm>
        </p:spPr>
        <p:txBody>
          <a:bodyPr>
            <a:normAutofit/>
          </a:bodyPr>
          <a:lstStyle>
            <a:lvl1pPr>
              <a:defRPr sz="2400" b="0">
                <a:solidFill>
                  <a:schemeClr val="tx2"/>
                </a:solidFill>
                <a:latin typeface="+mj-lt"/>
                <a:cs typeface="Arial" panose="020B0604020202020204" pitchFamily="34" charset="0"/>
              </a:defRPr>
            </a:lvl1pPr>
          </a:lstStyle>
          <a:p>
            <a:r>
              <a:rPr lang="en-US" dirty="0"/>
              <a:t>CLICK TO EDIT MASTER TITLE STYLE</a:t>
            </a:r>
          </a:p>
        </p:txBody>
      </p:sp>
      <p:cxnSp>
        <p:nvCxnSpPr>
          <p:cNvPr id="13" name="Straight Connector 12"/>
          <p:cNvCxnSpPr/>
          <p:nvPr userDrawn="1"/>
        </p:nvCxnSpPr>
        <p:spPr>
          <a:xfrm>
            <a:off x="3922294" y="201138"/>
            <a:ext cx="5221706" cy="0"/>
          </a:xfrm>
          <a:prstGeom prst="line">
            <a:avLst/>
          </a:prstGeom>
          <a:ln w="57150">
            <a:solidFill>
              <a:srgbClr val="FFCC0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324853" y="1146175"/>
            <a:ext cx="3732797" cy="5030788"/>
          </a:xfrm>
        </p:spPr>
        <p:txBody>
          <a:bodyPr/>
          <a:lstStyle>
            <a:lvl1pPr marL="257175" indent="-257175">
              <a:buClrTx/>
              <a:buFont typeface="Wingdings" panose="05000000000000000000" pitchFamily="2" charset="2"/>
              <a:buChar char="§"/>
              <a:defRPr/>
            </a:lvl1pPr>
            <a:lvl2pPr marL="600075" indent="-257175">
              <a:buClrTx/>
              <a:buFont typeface="Wingdings" panose="05000000000000000000" pitchFamily="2" charset="2"/>
              <a:buChar char="§"/>
              <a:defRPr>
                <a:solidFill>
                  <a:schemeClr val="tx1">
                    <a:lumMod val="65000"/>
                    <a:lumOff val="35000"/>
                  </a:schemeClr>
                </a:solidFill>
              </a:defRPr>
            </a:lvl2pPr>
            <a:lvl3pPr marL="942975" indent="-257175">
              <a:buClrTx/>
              <a:buFont typeface="Wingdings" panose="05000000000000000000" pitchFamily="2" charset="2"/>
              <a:buChar char="§"/>
              <a:defRPr>
                <a:solidFill>
                  <a:schemeClr val="tx1">
                    <a:lumMod val="65000"/>
                    <a:lumOff val="35000"/>
                  </a:schemeClr>
                </a:solidFill>
              </a:defRPr>
            </a:lvl3pPr>
            <a:lvl4pPr marL="1285875" indent="-257175">
              <a:buClrTx/>
              <a:buFont typeface="Wingdings" panose="05000000000000000000" pitchFamily="2" charset="2"/>
              <a:buChar char="§"/>
              <a:defRPr>
                <a:solidFill>
                  <a:schemeClr val="tx1">
                    <a:lumMod val="65000"/>
                    <a:lumOff val="35000"/>
                  </a:schemeClr>
                </a:solidFill>
              </a:defRPr>
            </a:lvl4pPr>
            <a:lvl5pPr marL="1628775" indent="-257175">
              <a:buClrTx/>
              <a:buFont typeface="Wingdings" panose="05000000000000000000" pitchFamily="2" charset="2"/>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3"/>
          </p:nvPr>
        </p:nvSpPr>
        <p:spPr>
          <a:xfrm>
            <a:off x="4321969" y="1146175"/>
            <a:ext cx="4193381" cy="5030788"/>
          </a:xfrm>
        </p:spPr>
        <p:txBody>
          <a:bodyPr/>
          <a:lstStyle>
            <a:lvl1pPr marL="257175" indent="-257175">
              <a:buClrTx/>
              <a:buFont typeface="Wingdings" panose="05000000000000000000" pitchFamily="2" charset="2"/>
              <a:buChar char="§"/>
              <a:defRPr/>
            </a:lvl1pPr>
            <a:lvl2pPr marL="600075" indent="-257175">
              <a:buClrTx/>
              <a:buFont typeface="Wingdings" panose="05000000000000000000" pitchFamily="2" charset="2"/>
              <a:buChar char="§"/>
              <a:defRPr>
                <a:solidFill>
                  <a:schemeClr val="tx1">
                    <a:lumMod val="65000"/>
                    <a:lumOff val="35000"/>
                  </a:schemeClr>
                </a:solidFill>
              </a:defRPr>
            </a:lvl2pPr>
            <a:lvl3pPr marL="942975" indent="-257175">
              <a:buClrTx/>
              <a:buFont typeface="Wingdings" panose="05000000000000000000" pitchFamily="2" charset="2"/>
              <a:buChar char="§"/>
              <a:defRPr>
                <a:solidFill>
                  <a:schemeClr val="tx1">
                    <a:lumMod val="65000"/>
                    <a:lumOff val="35000"/>
                  </a:schemeClr>
                </a:solidFill>
              </a:defRPr>
            </a:lvl3pPr>
            <a:lvl4pPr marL="1285875" indent="-257175">
              <a:buClrTx/>
              <a:buFont typeface="Wingdings" panose="05000000000000000000" pitchFamily="2" charset="2"/>
              <a:buChar char="§"/>
              <a:defRPr>
                <a:solidFill>
                  <a:schemeClr val="tx1">
                    <a:lumMod val="65000"/>
                    <a:lumOff val="35000"/>
                  </a:schemeClr>
                </a:solidFill>
              </a:defRPr>
            </a:lvl4pPr>
            <a:lvl5pPr marL="1628775" indent="-257175">
              <a:buClrTx/>
              <a:buFont typeface="Wingdings" panose="05000000000000000000" pitchFamily="2" charset="2"/>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8349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GENDA SLIDE">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3910263" y="2"/>
            <a:ext cx="5025447" cy="4828673"/>
          </a:xfrm>
          <a:prstGeom prst="rect">
            <a:avLst/>
          </a:prstGeom>
          <a:solidFill>
            <a:schemeClr val="bg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flipH="1" flipV="1">
            <a:off x="3960568" y="1159766"/>
            <a:ext cx="4910849" cy="11308"/>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032219" y="2374233"/>
            <a:ext cx="5160822" cy="5969949"/>
          </a:xfrm>
          <a:prstGeom prst="rect">
            <a:avLst/>
          </a:prstGeom>
        </p:spPr>
      </p:pic>
      <p:sp>
        <p:nvSpPr>
          <p:cNvPr id="8" name="Title 1"/>
          <p:cNvSpPr>
            <a:spLocks noGrp="1"/>
          </p:cNvSpPr>
          <p:nvPr>
            <p:ph type="title" hasCustomPrompt="1"/>
          </p:nvPr>
        </p:nvSpPr>
        <p:spPr>
          <a:xfrm>
            <a:off x="3898874" y="430423"/>
            <a:ext cx="4756355" cy="836403"/>
          </a:xfrm>
        </p:spPr>
        <p:txBody>
          <a:bodyPr>
            <a:normAutofit/>
          </a:bodyPr>
          <a:lstStyle>
            <a:lvl1pPr>
              <a:defRPr sz="2700">
                <a:solidFill>
                  <a:schemeClr val="bg1"/>
                </a:solidFill>
              </a:defRPr>
            </a:lvl1pPr>
          </a:lstStyle>
          <a:p>
            <a:r>
              <a:rPr lang="en-US" dirty="0"/>
              <a:t>Agenda</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4190" y="6257914"/>
            <a:ext cx="2180356" cy="299761"/>
          </a:xfrm>
          <a:prstGeom prst="rect">
            <a:avLst/>
          </a:prstGeom>
        </p:spPr>
      </p:pic>
      <p:sp>
        <p:nvSpPr>
          <p:cNvPr id="11" name="Text Placeholder 3"/>
          <p:cNvSpPr>
            <a:spLocks noGrp="1"/>
          </p:cNvSpPr>
          <p:nvPr>
            <p:ph type="body" sz="half" idx="11"/>
          </p:nvPr>
        </p:nvSpPr>
        <p:spPr>
          <a:xfrm>
            <a:off x="3960568" y="1377538"/>
            <a:ext cx="3875948" cy="3436175"/>
          </a:xfrm>
          <a:noFill/>
          <a:ln>
            <a:noFill/>
          </a:ln>
        </p:spPr>
        <p:txBody>
          <a:bodyPr lIns="182880" tIns="182880" rIns="182880" bIns="182880">
            <a:noAutofit/>
          </a:bodyPr>
          <a:lstStyle>
            <a:lvl1pPr marL="257175" indent="-257175">
              <a:lnSpc>
                <a:spcPct val="100000"/>
              </a:lnSpc>
              <a:spcBef>
                <a:spcPts val="750"/>
              </a:spcBef>
              <a:spcAft>
                <a:spcPts val="750"/>
              </a:spcAft>
              <a:buClr>
                <a:schemeClr val="tx1">
                  <a:lumMod val="85000"/>
                  <a:lumOff val="15000"/>
                </a:schemeClr>
              </a:buClr>
              <a:buSzPct val="150000"/>
              <a:buFont typeface="Wingdings" charset="2"/>
              <a:buAutoNum type="arabicPlain"/>
              <a:defRPr sz="1050" b="1" cap="none" spc="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72154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D34880E-BE94-4AD5-ABF2-077AEC65D94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B0F0BC1-900A-47A7-B68B-80E16F4A2F51}"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9B895C5-5B7E-4DA2-B36B-DA5C7BBD628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D4502B-7789-4E8F-BB3D-5A5CA3FEC2D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F6E41A-9738-42AF-AA10-C4A23CB8C352}"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2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E232E420-7A3D-42C3-8264-B5BCFC0A3917}"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07175370"/>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rgbClr val="FFFF00"/>
          </a:solidFill>
          <a:latin typeface="Calibri" pitchFamily="34" charset="0"/>
        </a:defRPr>
      </a:lvl2pPr>
      <a:lvl3pPr algn="ctr" rtl="0" eaLnBrk="0" fontAlgn="base" hangingPunct="0">
        <a:spcBef>
          <a:spcPct val="0"/>
        </a:spcBef>
        <a:spcAft>
          <a:spcPct val="0"/>
        </a:spcAft>
        <a:defRPr sz="4400">
          <a:solidFill>
            <a:srgbClr val="FFFF00"/>
          </a:solidFill>
          <a:latin typeface="Calibri" pitchFamily="34" charset="0"/>
        </a:defRPr>
      </a:lvl3pPr>
      <a:lvl4pPr algn="ctr" rtl="0" eaLnBrk="0" fontAlgn="base" hangingPunct="0">
        <a:spcBef>
          <a:spcPct val="0"/>
        </a:spcBef>
        <a:spcAft>
          <a:spcPct val="0"/>
        </a:spcAft>
        <a:defRPr sz="4400">
          <a:solidFill>
            <a:srgbClr val="FFFF00"/>
          </a:solidFill>
          <a:latin typeface="Calibri" pitchFamily="34" charset="0"/>
        </a:defRPr>
      </a:lvl4pPr>
      <a:lvl5pPr algn="ctr" rtl="0" eaLnBrk="0" fontAlgn="base" hangingPunct="0">
        <a:spcBef>
          <a:spcPct val="0"/>
        </a:spcBef>
        <a:spcAft>
          <a:spcPct val="0"/>
        </a:spcAft>
        <a:defRPr sz="4400">
          <a:solidFill>
            <a:srgbClr val="FFFF00"/>
          </a:solidFill>
          <a:latin typeface="Calibri" pitchFamily="34" charset="0"/>
        </a:defRPr>
      </a:lvl5pPr>
      <a:lvl6pPr marL="457200" algn="ctr" rtl="0" fontAlgn="base">
        <a:spcBef>
          <a:spcPct val="0"/>
        </a:spcBef>
        <a:spcAft>
          <a:spcPct val="0"/>
        </a:spcAft>
        <a:defRPr sz="4400">
          <a:solidFill>
            <a:srgbClr val="FFD700"/>
          </a:solidFill>
          <a:latin typeface="Calibri" pitchFamily="34" charset="0"/>
        </a:defRPr>
      </a:lvl6pPr>
      <a:lvl7pPr marL="914400" algn="ctr" rtl="0" fontAlgn="base">
        <a:spcBef>
          <a:spcPct val="0"/>
        </a:spcBef>
        <a:spcAft>
          <a:spcPct val="0"/>
        </a:spcAft>
        <a:defRPr sz="4400">
          <a:solidFill>
            <a:srgbClr val="FFD700"/>
          </a:solidFill>
          <a:latin typeface="Calibri" pitchFamily="34" charset="0"/>
        </a:defRPr>
      </a:lvl7pPr>
      <a:lvl8pPr marL="1371600" algn="ctr" rtl="0" fontAlgn="base">
        <a:spcBef>
          <a:spcPct val="0"/>
        </a:spcBef>
        <a:spcAft>
          <a:spcPct val="0"/>
        </a:spcAft>
        <a:defRPr sz="4400">
          <a:solidFill>
            <a:srgbClr val="FFD700"/>
          </a:solidFill>
          <a:latin typeface="Calibri" pitchFamily="34" charset="0"/>
        </a:defRPr>
      </a:lvl8pPr>
      <a:lvl9pPr marL="1828800" algn="ctr" rtl="0" fontAlgn="base">
        <a:spcBef>
          <a:spcPct val="0"/>
        </a:spcBef>
        <a:spcAft>
          <a:spcPct val="0"/>
        </a:spcAft>
        <a:defRPr sz="4400">
          <a:solidFill>
            <a:srgbClr val="FFD7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6" name="Picture 12" descr="footerdar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C7F986-FBD9-4779-89EA-1BAFE2822712}" type="slidenum">
              <a:rPr kumimoji="0" lang="en-US" sz="18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282956774"/>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hdr="0" ftr="0"/>
  <p:txStyles>
    <p:titleStyle>
      <a:lvl1pPr algn="ctr" rtl="0" fontAlgn="base">
        <a:spcBef>
          <a:spcPct val="0"/>
        </a:spcBef>
        <a:spcAft>
          <a:spcPct val="0"/>
        </a:spcAft>
        <a:defRPr sz="4400">
          <a:solidFill>
            <a:schemeClr val="tx2"/>
          </a:solidFill>
          <a:latin typeface="Calibri" panose="020F0502020204030204" pitchFamily="34" charset="0"/>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Calibri" panose="020F0502020204030204" pitchFamily="34" charset="0"/>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Calibri" panose="020F0502020204030204" pitchFamily="34" charset="0"/>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Calibri" panose="020F0502020204030204" pitchFamily="34" charset="0"/>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9" descr="Hor2color"/>
          <p:cNvPicPr>
            <a:picLocks noChangeAspect="1" noChangeArrowheads="1"/>
          </p:cNvPicPr>
          <p:nvPr/>
        </p:nvPicPr>
        <p:blipFill>
          <a:blip r:embed="rId3" cstate="print"/>
          <a:srcRect/>
          <a:stretch>
            <a:fillRect/>
          </a:stretch>
        </p:blipFill>
        <p:spPr bwMode="auto">
          <a:xfrm>
            <a:off x="685800" y="4572000"/>
            <a:ext cx="2286000" cy="1798967"/>
          </a:xfrm>
          <a:prstGeom prst="rect">
            <a:avLst/>
          </a:prstGeom>
          <a:noFill/>
          <a:ln w="9525">
            <a:noFill/>
            <a:miter lim="800000"/>
            <a:headEnd/>
            <a:tailEnd/>
          </a:ln>
        </p:spPr>
      </p:pic>
      <p:sp>
        <p:nvSpPr>
          <p:cNvPr id="6" name="Line 9"/>
          <p:cNvSpPr>
            <a:spLocks noChangeShapeType="1"/>
          </p:cNvSpPr>
          <p:nvPr/>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9" name="Text Box 15"/>
          <p:cNvSpPr txBox="1">
            <a:spLocks noChangeArrowheads="1"/>
          </p:cNvSpPr>
          <p:nvPr/>
        </p:nvSpPr>
        <p:spPr bwMode="auto">
          <a:xfrm>
            <a:off x="381000" y="1905000"/>
            <a:ext cx="8382000" cy="1754326"/>
          </a:xfrm>
          <a:prstGeom prst="rect">
            <a:avLst/>
          </a:prstGeom>
          <a:noFill/>
          <a:ln w="9525">
            <a:noFill/>
            <a:miter lim="800000"/>
            <a:headEnd/>
            <a:tailEnd/>
          </a:ln>
        </p:spPr>
        <p:txBody>
          <a:bodyPr wrap="square">
            <a:spAutoFit/>
          </a:bodyPr>
          <a:lstStyle/>
          <a:p>
            <a:r>
              <a:rPr lang="en-US" sz="3600" dirty="0">
                <a:solidFill>
                  <a:prstClr val="white"/>
                </a:solidFill>
                <a:latin typeface="Calibri"/>
                <a:ea typeface="+mj-ea"/>
                <a:cs typeface="+mj-cs"/>
              </a:rPr>
              <a:t>Procure to Pay Project </a:t>
            </a:r>
          </a:p>
          <a:p>
            <a:r>
              <a:rPr lang="en-US" sz="3600" dirty="0">
                <a:solidFill>
                  <a:prstClr val="white"/>
                </a:solidFill>
                <a:latin typeface="Calibri"/>
                <a:ea typeface="+mj-ea"/>
                <a:cs typeface="+mj-cs"/>
              </a:rPr>
              <a:t>Tips and Tricks – Creating a Marketplace Order.</a:t>
            </a:r>
          </a:p>
        </p:txBody>
      </p:sp>
    </p:spTree>
    <p:extLst>
      <p:ext uri="{BB962C8B-B14F-4D97-AF65-F5344CB8AC3E}">
        <p14:creationId xmlns:p14="http://schemas.microsoft.com/office/powerpoint/2010/main" val="30764940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65262" y="1381253"/>
            <a:ext cx="3280855" cy="1752600"/>
          </a:xfrm>
        </p:spPr>
        <p:txBody>
          <a:bodyPr>
            <a:noAutofit/>
          </a:bodyPr>
          <a:lstStyle/>
          <a:p>
            <a:pPr marL="0" indent="0">
              <a:buNone/>
            </a:pPr>
            <a:r>
              <a:rPr lang="en-US" sz="2300" dirty="0"/>
              <a:t>This is the final review of your order before you send it to Workday. Select “View Cart Details”.</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TextBox 7"/>
          <p:cNvSpPr txBox="1"/>
          <p:nvPr/>
        </p:nvSpPr>
        <p:spPr>
          <a:xfrm>
            <a:off x="365262" y="3860235"/>
            <a:ext cx="3130267" cy="1862048"/>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Select “Send to Workday” to exit the Marketplace and complete the checkout process in Workday</a:t>
            </a:r>
            <a:r>
              <a:rPr lang="en-US" dirty="0">
                <a:latin typeface="Calibri" panose="020F0502020204030204" pitchFamily="34" charset="0"/>
                <a:cs typeface="Calibri" panose="020F0502020204030204" pitchFamily="34" charset="0"/>
              </a:rPr>
              <a:t>.</a:t>
            </a:r>
          </a:p>
        </p:txBody>
      </p:sp>
      <p:pic>
        <p:nvPicPr>
          <p:cNvPr id="10" name="Picture 9"/>
          <p:cNvPicPr>
            <a:picLocks noChangeAspect="1"/>
          </p:cNvPicPr>
          <p:nvPr/>
        </p:nvPicPr>
        <p:blipFill>
          <a:blip r:embed="rId3"/>
          <a:stretch>
            <a:fillRect/>
          </a:stretch>
        </p:blipFill>
        <p:spPr>
          <a:xfrm>
            <a:off x="3646117" y="1488781"/>
            <a:ext cx="5181600" cy="1809901"/>
          </a:xfrm>
          <a:prstGeom prst="rect">
            <a:avLst/>
          </a:prstGeom>
        </p:spPr>
      </p:pic>
      <p:sp>
        <p:nvSpPr>
          <p:cNvPr id="11" name="Right Arrow 10"/>
          <p:cNvSpPr/>
          <p:nvPr/>
        </p:nvSpPr>
        <p:spPr>
          <a:xfrm>
            <a:off x="6926972" y="2378597"/>
            <a:ext cx="544195" cy="278765"/>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p:cNvPicPr>
            <a:picLocks noChangeAspect="1"/>
          </p:cNvPicPr>
          <p:nvPr/>
        </p:nvPicPr>
        <p:blipFill>
          <a:blip r:embed="rId4"/>
          <a:stretch>
            <a:fillRect/>
          </a:stretch>
        </p:blipFill>
        <p:spPr>
          <a:xfrm>
            <a:off x="3646117" y="3733800"/>
            <a:ext cx="5033687" cy="1803338"/>
          </a:xfrm>
          <a:prstGeom prst="rect">
            <a:avLst/>
          </a:prstGeom>
        </p:spPr>
      </p:pic>
      <p:sp>
        <p:nvSpPr>
          <p:cNvPr id="13" name="Right Arrow 12"/>
          <p:cNvSpPr/>
          <p:nvPr/>
        </p:nvSpPr>
        <p:spPr>
          <a:xfrm>
            <a:off x="6926972" y="2393731"/>
            <a:ext cx="544195" cy="278765"/>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Arrow 13"/>
          <p:cNvSpPr/>
          <p:nvPr/>
        </p:nvSpPr>
        <p:spPr>
          <a:xfrm>
            <a:off x="6926971" y="4617477"/>
            <a:ext cx="544195" cy="278765"/>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9186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marL="0" indent="0">
              <a:buNone/>
            </a:pPr>
            <a:r>
              <a:rPr lang="en-US" sz="2300" dirty="0"/>
              <a:t>Once back in Workday you will complete the process by selecting “Checkout”.</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909693" y="2126625"/>
            <a:ext cx="7253102" cy="3823950"/>
          </a:xfrm>
          <a:prstGeom prst="rect">
            <a:avLst/>
          </a:prstGeom>
        </p:spPr>
      </p:pic>
    </p:spTree>
    <p:extLst>
      <p:ext uri="{BB962C8B-B14F-4D97-AF65-F5344CB8AC3E}">
        <p14:creationId xmlns:p14="http://schemas.microsoft.com/office/powerpoint/2010/main" val="377798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marL="0" indent="0">
              <a:buNone/>
            </a:pPr>
            <a:r>
              <a:rPr lang="en-US" sz="2300" dirty="0"/>
              <a:t>Information</a:t>
            </a:r>
          </a:p>
          <a:p>
            <a:r>
              <a:rPr lang="en-US" sz="1600" dirty="0"/>
              <a:t>Here you will be able to set your order to rush by clicking on “High Priority” box (additional fee may be required)</a:t>
            </a:r>
          </a:p>
          <a:p>
            <a:r>
              <a:rPr lang="en-US" sz="1600" dirty="0"/>
              <a:t>Memo to Suppliers in the marketplace will not see the memo field because this is an electronic transaction.</a:t>
            </a:r>
          </a:p>
          <a:p>
            <a:r>
              <a:rPr lang="en-US" sz="1600" dirty="0"/>
              <a:t>Internal Memo field will be visible to approvers or Procurement, but will not be on the PO</a:t>
            </a:r>
          </a:p>
          <a:p>
            <a:pPr marL="0" indent="0">
              <a:buNone/>
            </a:pPr>
            <a:endParaRPr lang="en-US" sz="1600" dirty="0"/>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480676" y="2971800"/>
            <a:ext cx="5328581" cy="2133600"/>
          </a:xfrm>
          <a:prstGeom prst="rect">
            <a:avLst/>
          </a:prstGeom>
        </p:spPr>
      </p:pic>
    </p:spTree>
    <p:extLst>
      <p:ext uri="{BB962C8B-B14F-4D97-AF65-F5344CB8AC3E}">
        <p14:creationId xmlns:p14="http://schemas.microsoft.com/office/powerpoint/2010/main" val="88438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082586"/>
            <a:ext cx="8015217" cy="2667000"/>
          </a:xfrm>
        </p:spPr>
        <p:txBody>
          <a:bodyPr>
            <a:noAutofit/>
          </a:bodyPr>
          <a:lstStyle/>
          <a:p>
            <a:pPr marL="0" indent="0">
              <a:buNone/>
            </a:pPr>
            <a:r>
              <a:rPr lang="en-US" sz="2300" dirty="0"/>
              <a:t>Attachments</a:t>
            </a:r>
          </a:p>
          <a:p>
            <a:r>
              <a:rPr lang="en-US" sz="1600" dirty="0">
                <a:latin typeface="Calibri"/>
                <a:cs typeface="Calibri"/>
              </a:rPr>
              <a:t>You may need to provide an attachment if your area requires it, such as a Capital Requisition Data Sheet.</a:t>
            </a:r>
            <a:endParaRPr lang="en-US" sz="1600" dirty="0">
              <a:cs typeface="Calibri"/>
            </a:endParaRPr>
          </a:p>
          <a:p>
            <a:r>
              <a:rPr lang="en-US" sz="1600" dirty="0">
                <a:latin typeface="Calibri"/>
                <a:cs typeface="Calibri"/>
              </a:rPr>
              <a:t>Most Marketplace orders &lt;$50,000.00 do not require an Attachment.</a:t>
            </a:r>
            <a:endParaRPr lang="en-US" sz="1600" dirty="0">
              <a:cs typeface="Calibri"/>
            </a:endParaRPr>
          </a:p>
          <a:p>
            <a:r>
              <a:rPr lang="en-US" sz="1600" dirty="0">
                <a:latin typeface="Calibri"/>
                <a:cs typeface="Calibri"/>
              </a:rPr>
              <a:t>If an order is for $25,000.00 or more you will be routed to the SSPJCI questionnaire after submitting your requisition in Workday.</a:t>
            </a:r>
            <a:endParaRPr lang="en-US" sz="1600" dirty="0">
              <a:cs typeface="Calibri"/>
            </a:endParaRPr>
          </a:p>
          <a:p>
            <a:r>
              <a:rPr lang="en-US" sz="1600" dirty="0">
                <a:latin typeface="Calibri"/>
                <a:cs typeface="Calibri"/>
              </a:rPr>
              <a:t>.msg files are not supported as external attachments.  If you need to attach an email please make sure it is not set as an external attachment.</a:t>
            </a:r>
            <a:endParaRPr lang="en-US" sz="1600" dirty="0">
              <a:cs typeface="Calibri" panose="020F0502020204030204" pitchFamily="34" charset="0"/>
            </a:endParaRPr>
          </a:p>
          <a:p>
            <a:endParaRPr lang="en-US" sz="1600" dirty="0">
              <a:cs typeface="Calibri" panose="020F0502020204030204" pitchFamily="34" charset="0"/>
            </a:endParaRPr>
          </a:p>
        </p:txBody>
      </p:sp>
      <p:sp>
        <p:nvSpPr>
          <p:cNvPr id="4" name="Line 9"/>
          <p:cNvSpPr>
            <a:spLocks noChangeShapeType="1"/>
          </p:cNvSpPr>
          <p:nvPr/>
        </p:nvSpPr>
        <p:spPr bwMode="auto">
          <a:xfrm>
            <a:off x="228600" y="1082586"/>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1751377" y="3356125"/>
            <a:ext cx="4879246" cy="2090147"/>
          </a:xfrm>
          <a:prstGeom prst="rect">
            <a:avLst/>
          </a:prstGeom>
        </p:spPr>
      </p:pic>
      <p:sp>
        <p:nvSpPr>
          <p:cNvPr id="7" name="TextBox 6"/>
          <p:cNvSpPr txBox="1"/>
          <p:nvPr/>
        </p:nvSpPr>
        <p:spPr>
          <a:xfrm>
            <a:off x="990600" y="5519147"/>
            <a:ext cx="6934200" cy="671915"/>
          </a:xfrm>
          <a:prstGeom prst="rect">
            <a:avLst/>
          </a:prstGeom>
          <a:noFill/>
        </p:spPr>
        <p:txBody>
          <a:bodyPr wrap="square" rtlCol="0">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 document, such as a quote can be uploaded on this page by clicking on  “Select Files” and clicking on applicable document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48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4" name="Line 9"/>
          <p:cNvSpPr>
            <a:spLocks noChangeShapeType="1"/>
          </p:cNvSpPr>
          <p:nvPr/>
        </p:nvSpPr>
        <p:spPr bwMode="auto">
          <a:xfrm>
            <a:off x="6858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304800" y="2362200"/>
            <a:ext cx="8023004" cy="3364485"/>
          </a:xfrm>
          <a:prstGeom prst="rect">
            <a:avLst/>
          </a:prstGeom>
        </p:spPr>
      </p:pic>
      <p:pic>
        <p:nvPicPr>
          <p:cNvPr id="7" name="Picture 6"/>
          <p:cNvPicPr>
            <a:picLocks noChangeAspect="1"/>
          </p:cNvPicPr>
          <p:nvPr/>
        </p:nvPicPr>
        <p:blipFill>
          <a:blip r:embed="rId4"/>
          <a:stretch>
            <a:fillRect/>
          </a:stretch>
        </p:blipFill>
        <p:spPr>
          <a:xfrm>
            <a:off x="326472" y="5726685"/>
            <a:ext cx="3718114" cy="519442"/>
          </a:xfrm>
          <a:prstGeom prst="rect">
            <a:avLst/>
          </a:prstGeom>
        </p:spPr>
      </p:pic>
      <p:sp>
        <p:nvSpPr>
          <p:cNvPr id="9" name="TextBox 8"/>
          <p:cNvSpPr txBox="1"/>
          <p:nvPr/>
        </p:nvSpPr>
        <p:spPr>
          <a:xfrm>
            <a:off x="353736" y="1231784"/>
            <a:ext cx="8588928"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t>Make sure to check all of your lines for correct spend categories.  Not all Marketplace items will return one.  Fill them in or correct them as needed. </a:t>
            </a:r>
          </a:p>
          <a:p>
            <a:pPr marL="285750" indent="-285750">
              <a:buFont typeface="Wingdings" panose="05000000000000000000" pitchFamily="2" charset="2"/>
              <a:buChar char="§"/>
            </a:pPr>
            <a:r>
              <a:rPr lang="en-US" dirty="0"/>
              <a:t>Pull the bottom bar to the right to add splits or change FAO information.  </a:t>
            </a:r>
          </a:p>
          <a:p>
            <a:pPr marL="285750" indent="-285750">
              <a:buFont typeface="Wingdings" panose="05000000000000000000" pitchFamily="2" charset="2"/>
              <a:buChar char="§"/>
            </a:pPr>
            <a:r>
              <a:rPr lang="en-US" dirty="0"/>
              <a:t>Hit submit when completed and fill out the questionnaire. </a:t>
            </a:r>
          </a:p>
          <a:p>
            <a:endParaRPr lang="en-US" dirty="0"/>
          </a:p>
        </p:txBody>
      </p:sp>
    </p:spTree>
    <p:extLst>
      <p:ext uri="{BB962C8B-B14F-4D97-AF65-F5344CB8AC3E}">
        <p14:creationId xmlns:p14="http://schemas.microsoft.com/office/powerpoint/2010/main" val="307732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marL="0" indent="0">
              <a:buNone/>
            </a:pPr>
            <a:r>
              <a:rPr lang="en-US" sz="2300" dirty="0"/>
              <a:t>Success!!</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372587" y="1676400"/>
            <a:ext cx="7369243" cy="2057400"/>
          </a:xfrm>
          <a:prstGeom prst="rect">
            <a:avLst/>
          </a:prstGeom>
        </p:spPr>
      </p:pic>
      <p:pic>
        <p:nvPicPr>
          <p:cNvPr id="7" name="Picture 6"/>
          <p:cNvPicPr>
            <a:picLocks noChangeAspect="1"/>
          </p:cNvPicPr>
          <p:nvPr/>
        </p:nvPicPr>
        <p:blipFill>
          <a:blip r:embed="rId4"/>
          <a:stretch>
            <a:fillRect/>
          </a:stretch>
        </p:blipFill>
        <p:spPr>
          <a:xfrm>
            <a:off x="393369" y="4648200"/>
            <a:ext cx="8237713" cy="1447800"/>
          </a:xfrm>
          <a:prstGeom prst="rect">
            <a:avLst/>
          </a:prstGeom>
        </p:spPr>
      </p:pic>
      <p:sp>
        <p:nvSpPr>
          <p:cNvPr id="8" name="TextBox 7"/>
          <p:cNvSpPr txBox="1"/>
          <p:nvPr/>
        </p:nvSpPr>
        <p:spPr>
          <a:xfrm>
            <a:off x="533400" y="3886200"/>
            <a:ext cx="7010400" cy="646331"/>
          </a:xfrm>
          <a:prstGeom prst="rect">
            <a:avLst/>
          </a:prstGeom>
          <a:noFill/>
        </p:spPr>
        <p:txBody>
          <a:bodyPr wrap="square" rtlCol="0">
            <a:spAutoFit/>
          </a:bodyPr>
          <a:lstStyle/>
          <a:p>
            <a:pPr marL="0" indent="0">
              <a:buNone/>
            </a:pPr>
            <a:r>
              <a:rPr lang="en-US" dirty="0"/>
              <a:t>Now you can view the PO# in your Procurement Dashboard in the “My Requisitions” table.</a:t>
            </a:r>
          </a:p>
        </p:txBody>
      </p:sp>
    </p:spTree>
    <p:extLst>
      <p:ext uri="{BB962C8B-B14F-4D97-AF65-F5344CB8AC3E}">
        <p14:creationId xmlns:p14="http://schemas.microsoft.com/office/powerpoint/2010/main" val="295197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5153E2-2B8A-49F3-89FD-0A98A3016CC9}"/>
              </a:ext>
            </a:extLst>
          </p:cNvPr>
          <p:cNvSpPr txBox="1"/>
          <p:nvPr/>
        </p:nvSpPr>
        <p:spPr>
          <a:xfrm>
            <a:off x="2400300" y="4191000"/>
            <a:ext cx="4343400" cy="461665"/>
          </a:xfrm>
          <a:prstGeom prst="rect">
            <a:avLst/>
          </a:prstGeom>
          <a:noFill/>
        </p:spPr>
        <p:txBody>
          <a:bodyPr wrap="square" rtlCol="0">
            <a:spAutoFit/>
          </a:bodyPr>
          <a:lstStyle/>
          <a:p>
            <a:pPr algn="ctr"/>
            <a:r>
              <a:rPr lang="en-US" sz="2400" dirty="0"/>
              <a:t>Questions</a:t>
            </a:r>
            <a:r>
              <a:rPr lang="en-US" dirty="0"/>
              <a:t>?</a:t>
            </a:r>
          </a:p>
        </p:txBody>
      </p:sp>
      <p:pic>
        <p:nvPicPr>
          <p:cNvPr id="3" name="Picture 2"/>
          <p:cNvPicPr>
            <a:picLocks noChangeAspect="1"/>
          </p:cNvPicPr>
          <p:nvPr/>
        </p:nvPicPr>
        <p:blipFill>
          <a:blip r:embed="rId4"/>
          <a:stretch>
            <a:fillRect/>
          </a:stretch>
        </p:blipFill>
        <p:spPr>
          <a:xfrm>
            <a:off x="0" y="0"/>
            <a:ext cx="9144000" cy="6329066"/>
          </a:xfrm>
          <a:prstGeom prst="rect">
            <a:avLst/>
          </a:prstGeom>
        </p:spPr>
      </p:pic>
    </p:spTree>
    <p:extLst>
      <p:ext uri="{BB962C8B-B14F-4D97-AF65-F5344CB8AC3E}">
        <p14:creationId xmlns:p14="http://schemas.microsoft.com/office/powerpoint/2010/main" val="95319149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or2color"/>
          <p:cNvPicPr>
            <a:picLocks noChangeAspect="1" noChangeArrowheads="1"/>
          </p:cNvPicPr>
          <p:nvPr/>
        </p:nvPicPr>
        <p:blipFill>
          <a:blip r:embed="rId3" cstate="print"/>
          <a:srcRect/>
          <a:stretch>
            <a:fillRect/>
          </a:stretch>
        </p:blipFill>
        <p:spPr bwMode="auto">
          <a:xfrm>
            <a:off x="3276600" y="1524000"/>
            <a:ext cx="2286000" cy="1798967"/>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pPr>
              <a:defRPr/>
            </a:pPr>
            <a:fld id="{E232E420-7A3D-42C3-8264-B5BCFC0A3917}" type="slidenum">
              <a:rPr lang="en-US" smtClean="0">
                <a:solidFill>
                  <a:prstClr val="white"/>
                </a:solidFill>
              </a:rPr>
              <a:pPr>
                <a:defRPr/>
              </a:pPr>
              <a:t>17</a:t>
            </a:fld>
            <a:endParaRPr lang="en-US" dirty="0">
              <a:solidFill>
                <a:prstClr val="white"/>
              </a:solidFill>
            </a:endParaRPr>
          </a:p>
        </p:txBody>
      </p:sp>
    </p:spTree>
    <p:extLst>
      <p:ext uri="{BB962C8B-B14F-4D97-AF65-F5344CB8AC3E}">
        <p14:creationId xmlns:p14="http://schemas.microsoft.com/office/powerpoint/2010/main" val="9003634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a:t>
            </a:r>
            <a:endParaRPr lang="en-US" sz="20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381000" y="1219200"/>
            <a:ext cx="73152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From the Home page type “Connect to Supplier” in the Global Search box and select Connect to Supplier</a:t>
            </a:r>
          </a:p>
        </p:txBody>
      </p:sp>
      <p:pic>
        <p:nvPicPr>
          <p:cNvPr id="7" name="Picture 6"/>
          <p:cNvPicPr>
            <a:picLocks noChangeAspect="1"/>
          </p:cNvPicPr>
          <p:nvPr/>
        </p:nvPicPr>
        <p:blipFill>
          <a:blip r:embed="rId3"/>
          <a:stretch>
            <a:fillRect/>
          </a:stretch>
        </p:blipFill>
        <p:spPr>
          <a:xfrm>
            <a:off x="152400" y="2079485"/>
            <a:ext cx="8763000" cy="3957334"/>
          </a:xfrm>
          <a:prstGeom prst="rect">
            <a:avLst/>
          </a:prstGeom>
        </p:spPr>
      </p:pic>
    </p:spTree>
    <p:extLst>
      <p:ext uri="{BB962C8B-B14F-4D97-AF65-F5344CB8AC3E}">
        <p14:creationId xmlns:p14="http://schemas.microsoft.com/office/powerpoint/2010/main" val="221108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a:buFont typeface="Arial" panose="020B0604020202020204" pitchFamily="34" charset="0"/>
              <a:buChar char="•"/>
            </a:pPr>
            <a:r>
              <a:rPr lang="en-US" sz="2300" dirty="0"/>
              <a:t>Select “Connect”. This will take you out of Workday and into the Marketplace.</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365660" y="2209800"/>
            <a:ext cx="8458200" cy="3511543"/>
          </a:xfrm>
          <a:prstGeom prst="rect">
            <a:avLst/>
          </a:prstGeom>
        </p:spPr>
      </p:pic>
    </p:spTree>
    <p:extLst>
      <p:ext uri="{BB962C8B-B14F-4D97-AF65-F5344CB8AC3E}">
        <p14:creationId xmlns:p14="http://schemas.microsoft.com/office/powerpoint/2010/main" val="310647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557283" y="1219200"/>
            <a:ext cx="8015217" cy="1752600"/>
          </a:xfrm>
        </p:spPr>
        <p:txBody>
          <a:bodyPr>
            <a:noAutofit/>
          </a:bodyPr>
          <a:lstStyle/>
          <a:p>
            <a:pPr marL="0" indent="0">
              <a:buNone/>
            </a:pPr>
            <a:r>
              <a:rPr lang="en-US" sz="2300" dirty="0"/>
              <a:t>Shipping Address</a:t>
            </a:r>
          </a:p>
          <a:p>
            <a:r>
              <a:rPr lang="en-US" sz="1600" dirty="0"/>
              <a:t>If you need a different ship-to address, you can search by Building or Street name.</a:t>
            </a:r>
          </a:p>
          <a:p>
            <a:r>
              <a:rPr lang="en-US" sz="1600" dirty="0">
                <a:solidFill>
                  <a:srgbClr val="FF0000"/>
                </a:solidFill>
              </a:rPr>
              <a:t>Do not use an Alternate Address on Marketplace suppliers.</a:t>
            </a:r>
          </a:p>
          <a:p>
            <a:r>
              <a:rPr lang="en-US" sz="1600" dirty="0"/>
              <a:t>If you do not have a default Ship-To address automatically populating, reach out to the P2P Service Center at 275-2012 to request having one assigned to your account. You can always override it but having a default is a time-saver.  Also reach out to the P2P Service Center is you have trouble locating your address.</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8" name="Picture 7"/>
          <p:cNvPicPr>
            <a:picLocks noChangeAspect="1"/>
          </p:cNvPicPr>
          <p:nvPr/>
        </p:nvPicPr>
        <p:blipFill>
          <a:blip r:embed="rId3"/>
          <a:stretch>
            <a:fillRect/>
          </a:stretch>
        </p:blipFill>
        <p:spPr>
          <a:xfrm>
            <a:off x="5257800" y="3048000"/>
            <a:ext cx="3124300" cy="3691684"/>
          </a:xfrm>
          <a:prstGeom prst="rect">
            <a:avLst/>
          </a:prstGeom>
        </p:spPr>
      </p:pic>
      <p:sp>
        <p:nvSpPr>
          <p:cNvPr id="13" name="TextBox 12"/>
          <p:cNvSpPr txBox="1"/>
          <p:nvPr/>
        </p:nvSpPr>
        <p:spPr>
          <a:xfrm>
            <a:off x="561477" y="3200400"/>
            <a:ext cx="4572000" cy="2554545"/>
          </a:xfrm>
          <a:prstGeom prst="rect">
            <a:avLst/>
          </a:prstGeom>
          <a:noFill/>
        </p:spPr>
        <p:txBody>
          <a:bodyPr wrap="square" rtlCol="0">
            <a:spAutoFit/>
          </a:bodyPr>
          <a:lstStyle/>
          <a:p>
            <a:pPr marL="285750" indent="-285750">
              <a:buFont typeface="Wingdings" panose="05000000000000000000" pitchFamily="2" charset="2"/>
              <a:buChar char="§"/>
            </a:pPr>
            <a:r>
              <a:rPr lang="en-US" sz="1600" dirty="0"/>
              <a:t>A commodity is not required for Marketplace orders.  </a:t>
            </a:r>
          </a:p>
          <a:p>
            <a:pPr marL="285750" indent="-285750">
              <a:buFont typeface="Wingdings" panose="05000000000000000000" pitchFamily="2" charset="2"/>
              <a:buChar char="§"/>
            </a:pPr>
            <a:r>
              <a:rPr lang="en-US" sz="1600" dirty="0"/>
              <a:t>Type in your FAO number (</a:t>
            </a:r>
            <a:r>
              <a:rPr lang="en-US" sz="1600" dirty="0" err="1"/>
              <a:t>Worktag</a:t>
            </a:r>
            <a:r>
              <a:rPr lang="en-US" sz="1600" dirty="0"/>
              <a:t>) in the Additional </a:t>
            </a:r>
            <a:r>
              <a:rPr lang="en-US" sz="1600" dirty="0" err="1"/>
              <a:t>Worktags</a:t>
            </a:r>
            <a:r>
              <a:rPr lang="en-US" sz="1600" dirty="0"/>
              <a:t> field and hit enter.  Confirm your company matches the company tied to the FAO.  If you must change the company, do it in the top box, not in the Additional </a:t>
            </a:r>
            <a:r>
              <a:rPr lang="en-US" sz="1600" dirty="0" err="1"/>
              <a:t>Worktags</a:t>
            </a:r>
            <a:r>
              <a:rPr lang="en-US" sz="1600" dirty="0"/>
              <a:t> box.</a:t>
            </a:r>
          </a:p>
          <a:p>
            <a:pPr marL="285750" indent="-285750">
              <a:buFont typeface="Wingdings" panose="05000000000000000000" pitchFamily="2" charset="2"/>
              <a:buChar char="§"/>
            </a:pPr>
            <a:r>
              <a:rPr lang="en-US" sz="1600" dirty="0"/>
              <a:t>When complete, hit OK at the bottom of the screen.</a:t>
            </a:r>
          </a:p>
        </p:txBody>
      </p:sp>
    </p:spTree>
    <p:extLst>
      <p:ext uri="{BB962C8B-B14F-4D97-AF65-F5344CB8AC3E}">
        <p14:creationId xmlns:p14="http://schemas.microsoft.com/office/powerpoint/2010/main" val="266224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a:t>
            </a:r>
            <a:r>
              <a:rPr lang="en-US" sz="3200" i="1" dirty="0">
                <a:cs typeface="Calibri" panose="020F0502020204030204" pitchFamily="34" charset="0"/>
              </a:rPr>
              <a:t>Creating a Marketplace Order</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8" name="TextBox 7"/>
          <p:cNvSpPr txBox="1"/>
          <p:nvPr/>
        </p:nvSpPr>
        <p:spPr>
          <a:xfrm>
            <a:off x="231074" y="1060765"/>
            <a:ext cx="812875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Marketplace is where to find a list of catalog suppliers that are set up by their commodity. Here you can view </a:t>
            </a:r>
            <a:r>
              <a:rPr lang="en-US" sz="2000" dirty="0" err="1">
                <a:latin typeface="Calibri" panose="020F0502020204030204" pitchFamily="34" charset="0"/>
                <a:cs typeface="Calibri" panose="020F0502020204030204" pitchFamily="34" charset="0"/>
              </a:rPr>
              <a:t>Punchout</a:t>
            </a:r>
            <a:r>
              <a:rPr lang="en-US" sz="2000" dirty="0">
                <a:latin typeface="Calibri" panose="020F0502020204030204" pitchFamily="34" charset="0"/>
                <a:cs typeface="Calibri" panose="020F0502020204030204" pitchFamily="34" charset="0"/>
              </a:rPr>
              <a:t> and Hosted Catalogs</a:t>
            </a:r>
            <a:r>
              <a:rPr lang="en-US" sz="2000" dirty="0">
                <a:solidFill>
                  <a:schemeClr val="tx2"/>
                </a:solidFill>
                <a:latin typeface="Calibri" panose="020F0502020204030204" pitchFamily="34" charset="0"/>
                <a:cs typeface="Calibri" panose="020F0502020204030204" pitchFamily="34" charset="0"/>
              </a:rPr>
              <a:t>.</a:t>
            </a:r>
          </a:p>
        </p:txBody>
      </p:sp>
      <p:pic>
        <p:nvPicPr>
          <p:cNvPr id="5" name="Picture 4"/>
          <p:cNvPicPr>
            <a:picLocks noChangeAspect="1"/>
          </p:cNvPicPr>
          <p:nvPr/>
        </p:nvPicPr>
        <p:blipFill>
          <a:blip r:embed="rId3"/>
          <a:stretch>
            <a:fillRect/>
          </a:stretch>
        </p:blipFill>
        <p:spPr>
          <a:xfrm>
            <a:off x="121640" y="1768651"/>
            <a:ext cx="8991600" cy="4357576"/>
          </a:xfrm>
          <a:prstGeom prst="rect">
            <a:avLst/>
          </a:prstGeom>
        </p:spPr>
      </p:pic>
    </p:spTree>
    <p:extLst>
      <p:ext uri="{BB962C8B-B14F-4D97-AF65-F5344CB8AC3E}">
        <p14:creationId xmlns:p14="http://schemas.microsoft.com/office/powerpoint/2010/main" val="369465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Punchout</a:t>
            </a:r>
            <a:r>
              <a:rPr lang="en-US" dirty="0"/>
              <a:t> Catalogs</a:t>
            </a:r>
          </a:p>
        </p:txBody>
      </p:sp>
      <p:sp>
        <p:nvSpPr>
          <p:cNvPr id="9" name="Content Placeholder 8"/>
          <p:cNvSpPr>
            <a:spLocks noGrp="1"/>
          </p:cNvSpPr>
          <p:nvPr>
            <p:ph idx="1"/>
          </p:nvPr>
        </p:nvSpPr>
        <p:spPr>
          <a:xfrm>
            <a:off x="4724400" y="1371600"/>
            <a:ext cx="3733800" cy="4114800"/>
          </a:xfrm>
        </p:spPr>
        <p:txBody>
          <a:bodyPr/>
          <a:lstStyle/>
          <a:p>
            <a:r>
              <a:rPr lang="en-US" sz="1800" dirty="0"/>
              <a:t>Suppliers with </a:t>
            </a:r>
            <a:r>
              <a:rPr lang="en-US" sz="1800" b="1" dirty="0" err="1"/>
              <a:t>Punchout</a:t>
            </a:r>
            <a:r>
              <a:rPr lang="en-US" sz="1800" dirty="0"/>
              <a:t> Catalogs will have “</a:t>
            </a:r>
            <a:r>
              <a:rPr lang="en-US" sz="1800" dirty="0" err="1"/>
              <a:t>punchout</a:t>
            </a:r>
            <a:r>
              <a:rPr lang="en-US" sz="1800" dirty="0"/>
              <a:t>” symbol in the upper right hand corner of their stamp. </a:t>
            </a:r>
          </a:p>
          <a:p>
            <a:r>
              <a:rPr lang="en-US" sz="1800" dirty="0"/>
              <a:t>Selecting a </a:t>
            </a:r>
            <a:r>
              <a:rPr lang="en-US" sz="1800" dirty="0" err="1"/>
              <a:t>Punchout</a:t>
            </a:r>
            <a:r>
              <a:rPr lang="en-US" sz="1800" dirty="0"/>
              <a:t> Supplier will redirect you to the suppliers website.</a:t>
            </a:r>
          </a:p>
          <a:p>
            <a:r>
              <a:rPr lang="en-US" sz="1800" dirty="0"/>
              <a:t>If you choose the wrong Punchout, click Cancel </a:t>
            </a:r>
            <a:r>
              <a:rPr lang="en-US" sz="1800" dirty="0" err="1"/>
              <a:t>Punchout</a:t>
            </a:r>
            <a:r>
              <a:rPr lang="en-US" sz="1800" dirty="0"/>
              <a:t> at the top to return to the Marketplace.</a:t>
            </a:r>
          </a:p>
          <a:p>
            <a:r>
              <a:rPr lang="en-US" sz="1800" dirty="0"/>
              <a:t>Don’t use the browser back button.</a:t>
            </a:r>
          </a:p>
        </p:txBody>
      </p:sp>
      <p:pic>
        <p:nvPicPr>
          <p:cNvPr id="2" name="Picture 1"/>
          <p:cNvPicPr>
            <a:picLocks noChangeAspect="1"/>
          </p:cNvPicPr>
          <p:nvPr/>
        </p:nvPicPr>
        <p:blipFill rotWithShape="1">
          <a:blip r:embed="rId3"/>
          <a:srcRect l="71075" b="-1839"/>
          <a:stretch/>
        </p:blipFill>
        <p:spPr>
          <a:xfrm>
            <a:off x="6324600" y="5019248"/>
            <a:ext cx="2356781" cy="1000552"/>
          </a:xfrm>
          <a:prstGeom prst="rect">
            <a:avLst/>
          </a:prstGeom>
        </p:spPr>
      </p:pic>
      <p:cxnSp>
        <p:nvCxnSpPr>
          <p:cNvPr id="4" name="Straight Arrow Connector 3"/>
          <p:cNvCxnSpPr/>
          <p:nvPr/>
        </p:nvCxnSpPr>
        <p:spPr bwMode="auto">
          <a:xfrm flipV="1">
            <a:off x="6629400" y="5857448"/>
            <a:ext cx="685800" cy="372886"/>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28" y="1447800"/>
            <a:ext cx="4138672" cy="3233524"/>
          </a:xfrm>
          <a:prstGeom prst="rect">
            <a:avLst/>
          </a:prstGeom>
        </p:spPr>
      </p:pic>
    </p:spTree>
    <p:extLst>
      <p:ext uri="{BB962C8B-B14F-4D97-AF65-F5344CB8AC3E}">
        <p14:creationId xmlns:p14="http://schemas.microsoft.com/office/powerpoint/2010/main" val="150852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Hosted Catalogs</a:t>
            </a:r>
          </a:p>
        </p:txBody>
      </p:sp>
      <p:pic>
        <p:nvPicPr>
          <p:cNvPr id="1026" name="Picture 2" descr="C:\Users\jbrock2\AppData\Local\Temp\SNAGHTML4e6e849.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67971" y="1118230"/>
            <a:ext cx="4401288" cy="33775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0" y="0"/>
            <a:ext cx="585216" cy="6311977"/>
          </a:xfrm>
          <a:prstGeom prst="rect">
            <a:avLst/>
          </a:prstGeom>
        </p:spPr>
      </p:pic>
      <p:pic>
        <p:nvPicPr>
          <p:cNvPr id="15" name="Picture 14"/>
          <p:cNvPicPr>
            <a:picLocks noChangeAspect="1"/>
          </p:cNvPicPr>
          <p:nvPr/>
        </p:nvPicPr>
        <p:blipFill>
          <a:blip r:embed="rId5"/>
          <a:stretch>
            <a:fillRect/>
          </a:stretch>
        </p:blipFill>
        <p:spPr>
          <a:xfrm>
            <a:off x="3886200" y="4191000"/>
            <a:ext cx="4843037" cy="2016185"/>
          </a:xfrm>
          <a:prstGeom prst="rect">
            <a:avLst/>
          </a:prstGeom>
          <a:ln>
            <a:solidFill>
              <a:schemeClr val="accent1"/>
            </a:solidFill>
          </a:ln>
        </p:spPr>
      </p:pic>
      <p:sp>
        <p:nvSpPr>
          <p:cNvPr id="3" name="TextBox 2"/>
          <p:cNvSpPr txBox="1"/>
          <p:nvPr/>
        </p:nvSpPr>
        <p:spPr>
          <a:xfrm>
            <a:off x="5791200" y="1524000"/>
            <a:ext cx="3048000" cy="1754326"/>
          </a:xfrm>
          <a:prstGeom prst="rect">
            <a:avLst/>
          </a:prstGeom>
          <a:noFill/>
        </p:spPr>
        <p:txBody>
          <a:bodyPr wrap="square" rtlCol="0">
            <a:spAutoFit/>
          </a:bodyPr>
          <a:lstStyle/>
          <a:p>
            <a:r>
              <a:rPr lang="en-US" dirty="0"/>
              <a:t>Hosted Catalogs are suppliers that have their products hosted in the Marketplace. You will not be redirected to the supplier’s website.</a:t>
            </a:r>
          </a:p>
        </p:txBody>
      </p:sp>
    </p:spTree>
    <p:extLst>
      <p:ext uri="{BB962C8B-B14F-4D97-AF65-F5344CB8AC3E}">
        <p14:creationId xmlns:p14="http://schemas.microsoft.com/office/powerpoint/2010/main" val="280636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a:t>
            </a:r>
            <a:r>
              <a:rPr lang="en-US" sz="3200" dirty="0">
                <a:latin typeface="Calibri"/>
              </a:rPr>
              <a:t> </a:t>
            </a:r>
            <a:r>
              <a:rPr lang="en-US" sz="3200" i="1" dirty="0">
                <a:solidFill>
                  <a:srgbClr val="2F5897"/>
                </a:solidFill>
                <a:cs typeface="Calibri" panose="020F0502020204030204" pitchFamily="34" charset="0"/>
              </a:rPr>
              <a:t>Choosing A Commodity on A Non-Catalog Requisition </a:t>
            </a:r>
            <a:r>
              <a:rPr lang="en-US" sz="1600" dirty="0">
                <a:latin typeface="Calibri"/>
              </a:rPr>
              <a:t>(cont’d)</a:t>
            </a:r>
            <a:endParaRPr lang="en-US" sz="1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3" name="TextBox 2"/>
          <p:cNvSpPr txBox="1"/>
          <p:nvPr/>
        </p:nvSpPr>
        <p:spPr>
          <a:xfrm>
            <a:off x="685800" y="1371600"/>
            <a:ext cx="7543800" cy="646331"/>
          </a:xfrm>
          <a:prstGeom prst="rect">
            <a:avLst/>
          </a:prstGeom>
          <a:noFill/>
        </p:spPr>
        <p:txBody>
          <a:bodyPr wrap="square" rtlCol="0">
            <a:spAutoFit/>
          </a:bodyPr>
          <a:lstStyle/>
          <a:p>
            <a:r>
              <a:rPr lang="en-US" dirty="0"/>
              <a:t>Choosing a </a:t>
            </a:r>
            <a:r>
              <a:rPr lang="en-US" dirty="0" err="1"/>
              <a:t>Punchout</a:t>
            </a:r>
            <a:r>
              <a:rPr lang="en-US" dirty="0"/>
              <a:t> Supplier will take you to the supplier’s website where you will be able to select items to order.</a:t>
            </a:r>
          </a:p>
        </p:txBody>
      </p:sp>
      <p:pic>
        <p:nvPicPr>
          <p:cNvPr id="6" name="Picture 5"/>
          <p:cNvPicPr>
            <a:picLocks noChangeAspect="1"/>
          </p:cNvPicPr>
          <p:nvPr/>
        </p:nvPicPr>
        <p:blipFill>
          <a:blip r:embed="rId3"/>
          <a:stretch>
            <a:fillRect/>
          </a:stretch>
        </p:blipFill>
        <p:spPr>
          <a:xfrm>
            <a:off x="698368" y="2148557"/>
            <a:ext cx="7531232" cy="3716870"/>
          </a:xfrm>
          <a:prstGeom prst="rect">
            <a:avLst/>
          </a:prstGeom>
        </p:spPr>
      </p:pic>
    </p:spTree>
    <p:extLst>
      <p:ext uri="{BB962C8B-B14F-4D97-AF65-F5344CB8AC3E}">
        <p14:creationId xmlns:p14="http://schemas.microsoft.com/office/powerpoint/2010/main" val="147320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8548502" cy="1230592"/>
          </a:xfrm>
        </p:spPr>
        <p:txBody>
          <a:bodyPr>
            <a:noAutofit/>
          </a:bodyPr>
          <a:lstStyle/>
          <a:p>
            <a:pPr algn="l"/>
            <a:r>
              <a:rPr lang="en-US" sz="3200" dirty="0">
                <a:latin typeface="Arial Rounded MT Bold" panose="020F0704030504030204" pitchFamily="34" charset="0"/>
                <a:cs typeface="Arial" panose="020B0604020202020204" pitchFamily="34" charset="0"/>
              </a:rPr>
              <a:t>Tips and Tricks – </a:t>
            </a:r>
            <a:r>
              <a:rPr lang="en-US" sz="3200" i="1" dirty="0">
                <a:cs typeface="Calibri" panose="020F0502020204030204" pitchFamily="34" charset="0"/>
              </a:rPr>
              <a:t>Creating a Marketplace Order </a:t>
            </a:r>
            <a:endParaRPr lang="en-US" sz="1600" i="1" dirty="0">
              <a:solidFill>
                <a:prstClr val="white"/>
              </a:solidFill>
              <a:cs typeface="Calibri" panose="020F0502020204030204" pitchFamily="34" charset="0"/>
            </a:endParaRPr>
          </a:p>
        </p:txBody>
      </p:sp>
      <p:sp>
        <p:nvSpPr>
          <p:cNvPr id="3" name="Content Placeholder 2"/>
          <p:cNvSpPr>
            <a:spLocks noGrp="1"/>
          </p:cNvSpPr>
          <p:nvPr>
            <p:ph idx="4294967295"/>
          </p:nvPr>
        </p:nvSpPr>
        <p:spPr>
          <a:xfrm>
            <a:off x="376744" y="1219200"/>
            <a:ext cx="8015217" cy="1752600"/>
          </a:xfrm>
        </p:spPr>
        <p:txBody>
          <a:bodyPr>
            <a:noAutofit/>
          </a:bodyPr>
          <a:lstStyle/>
          <a:p>
            <a:pPr>
              <a:buFont typeface="Arial" panose="020B0604020202020204" pitchFamily="34" charset="0"/>
              <a:buChar char="•"/>
            </a:pPr>
            <a:r>
              <a:rPr lang="en-US" sz="2300" dirty="0"/>
              <a:t>Once your order is complete, “Submit Order” and it will return you to the Marketplace homepage.</a:t>
            </a:r>
          </a:p>
        </p:txBody>
      </p:sp>
      <p:sp>
        <p:nvSpPr>
          <p:cNvPr id="4" name="Line 9"/>
          <p:cNvSpPr>
            <a:spLocks noChangeShapeType="1"/>
          </p:cNvSpPr>
          <p:nvPr/>
        </p:nvSpPr>
        <p:spPr bwMode="auto">
          <a:xfrm>
            <a:off x="228600" y="1219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6" name="Picture 5"/>
          <p:cNvPicPr>
            <a:picLocks noChangeAspect="1"/>
          </p:cNvPicPr>
          <p:nvPr/>
        </p:nvPicPr>
        <p:blipFill>
          <a:blip r:embed="rId3"/>
          <a:stretch>
            <a:fillRect/>
          </a:stretch>
        </p:blipFill>
        <p:spPr>
          <a:xfrm>
            <a:off x="376744" y="2087149"/>
            <a:ext cx="8453578" cy="3857458"/>
          </a:xfrm>
          <a:prstGeom prst="rect">
            <a:avLst/>
          </a:prstGeom>
        </p:spPr>
      </p:pic>
    </p:spTree>
    <p:extLst>
      <p:ext uri="{BB962C8B-B14F-4D97-AF65-F5344CB8AC3E}">
        <p14:creationId xmlns:p14="http://schemas.microsoft.com/office/powerpoint/2010/main" val="2053344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5">
            <a:lumMod val="75000"/>
          </a:schemeClr>
        </a:solidFill>
        <a:ln w="12700">
          <a:noFill/>
          <a:miter lim="800000"/>
          <a:headEnd/>
          <a:tailEnd/>
        </a:ln>
      </a:spPr>
      <a:bodyPr anchor="ctr">
        <a:spAutoFit/>
      </a:bodyPr>
      <a:lstStyle>
        <a:defPPr>
          <a:defRPr dirty="0" smtClean="0">
            <a:solidFill>
              <a:srgbClr val="FFFF00"/>
            </a:solidFill>
            <a:latin typeface="+mn-lt"/>
          </a:defRPr>
        </a:defPPr>
      </a:lstStyle>
    </a:txDef>
  </a:objectDefaults>
  <a:extraClrSchemeLst/>
</a:theme>
</file>

<file path=ppt/theme/theme4.xml><?xml version="1.0" encoding="utf-8"?>
<a:theme xmlns:a="http://schemas.openxmlformats.org/drawingml/2006/main" name="3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Status xmlns="445c0127-97e6-4ecf-8763-62a3d9444353">In Build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7650506-E0D1-4842-AE4E-075A8982DE02}">
  <ds:schemaRefs>
    <ds:schemaRef ds:uri="445c0127-97e6-4ecf-8763-62a3d9444353"/>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3.xml><?xml version="1.0" encoding="utf-8"?>
<ds:datastoreItem xmlns:ds="http://schemas.openxmlformats.org/officeDocument/2006/customXml" ds:itemID="{590AE3C2-51D7-4772-85EF-99B26ACECB13}">
  <ds:schemaRefs>
    <ds:schemaRef ds:uri="urn:sharePointPublishingRcaProperties"/>
  </ds:schemaRefs>
</ds:datastoreItem>
</file>

<file path=customXml/itemProps4.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58783</TotalTime>
  <Words>919</Words>
  <Application>Microsoft Office PowerPoint</Application>
  <PresentationFormat>On-screen Show (4:3)</PresentationFormat>
  <Paragraphs>75</Paragraphs>
  <Slides>17</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Arial Rounded MT Bold</vt:lpstr>
      <vt:lpstr>Calibri</vt:lpstr>
      <vt:lpstr>MS Pゴシック</vt:lpstr>
      <vt:lpstr>Times New Roman</vt:lpstr>
      <vt:lpstr>Wingdings</vt:lpstr>
      <vt:lpstr>Office Theme</vt:lpstr>
      <vt:lpstr>1_Office Theme</vt:lpstr>
      <vt:lpstr>2_Office Theme</vt:lpstr>
      <vt:lpstr>3_Office Theme</vt:lpstr>
      <vt:lpstr>PowerPoint Presentation</vt:lpstr>
      <vt:lpstr>Tips and Tricks – Creating a Marketplace Order</vt:lpstr>
      <vt:lpstr>Tips and Tricks – Creating a Marketplace Order </vt:lpstr>
      <vt:lpstr>Tips and Tricks – Creating a Marketplace Order </vt:lpstr>
      <vt:lpstr>Tips and Tricks-Creating a Marketplace Order</vt:lpstr>
      <vt:lpstr>Punchout Catalogs</vt:lpstr>
      <vt:lpstr>Hosted Catalogs</vt:lpstr>
      <vt:lpstr>Tips and Tricks- Choosing A Commodity on A Non-Catalog Requisition (cont’d)</vt:lpstr>
      <vt:lpstr>Tips and Tricks – Creating a Marketplace Order </vt:lpstr>
      <vt:lpstr>Tips and Tricks – Creating a Marketplace Order </vt:lpstr>
      <vt:lpstr>Tips and Tricks – Creating a Marketplace Order </vt:lpstr>
      <vt:lpstr>Tips and Tricks – Creating a Marketplace Order </vt:lpstr>
      <vt:lpstr>Tips and Tricks – Creating a Marketplace Order </vt:lpstr>
      <vt:lpstr>Tips and Tricks – Creating a Marketplace Order </vt:lpstr>
      <vt:lpstr>Tips and Tricks – Creating a Marketplace Order </vt:lpstr>
      <vt:lpstr>PowerPoint Presentation</vt:lpstr>
      <vt:lpstr>PowerPoint Presentation</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3114</cp:revision>
  <cp:lastPrinted>2018-05-02T18:43:29Z</cp:lastPrinted>
  <dcterms:created xsi:type="dcterms:W3CDTF">2007-09-21T12:15:26Z</dcterms:created>
  <dcterms:modified xsi:type="dcterms:W3CDTF">2020-11-02T01:31:05Z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