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5"/>
  </p:notesMasterIdLst>
  <p:handoutMasterIdLst>
    <p:handoutMasterId r:id="rId16"/>
  </p:handoutMasterIdLst>
  <p:sldIdLst>
    <p:sldId id="1128" r:id="rId8"/>
    <p:sldId id="1143" r:id="rId9"/>
    <p:sldId id="1147" r:id="rId10"/>
    <p:sldId id="1148" r:id="rId11"/>
    <p:sldId id="1149" r:id="rId12"/>
    <p:sldId id="1132" r:id="rId13"/>
    <p:sldId id="1042"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D98"/>
    <a:srgbClr val="6076B4"/>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5405" autoAdjust="0"/>
  </p:normalViewPr>
  <p:slideViewPr>
    <p:cSldViewPr>
      <p:cViewPr varScale="1">
        <p:scale>
          <a:sx n="110" d="100"/>
          <a:sy n="110" d="100"/>
        </p:scale>
        <p:origin x="1494" y="144"/>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1/8/2021</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1/8/2021</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3456151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247033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754326"/>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Creating an Order that will be Delivered to Someone Else</a:t>
            </a:r>
            <a:endParaRPr lang="en-US" sz="1400" dirty="0">
              <a:solidFill>
                <a:schemeClr val="bg1"/>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smtClean="0">
                <a:solidFill>
                  <a:srgbClr val="2C5D98"/>
                </a:solidFill>
                <a:latin typeface="Calibri"/>
              </a:rPr>
              <a:t>Creating an Order that will be Delivered to Someone Else</a:t>
            </a:r>
            <a:r>
              <a:rPr lang="en-US" sz="3200" dirty="0" smtClean="0">
                <a:solidFill>
                  <a:srgbClr val="2C5D98"/>
                </a:solidFill>
                <a:latin typeface="Calibri"/>
              </a:rPr>
              <a:t>.</a:t>
            </a:r>
            <a:endParaRPr lang="en-US" sz="3200" dirty="0">
              <a:solidFill>
                <a:srgbClr val="2C5D98"/>
              </a:solidFill>
              <a:latin typeface="Calibri"/>
            </a:endParaRPr>
          </a:p>
        </p:txBody>
      </p:sp>
      <p:sp>
        <p:nvSpPr>
          <p:cNvPr id="3" name="Content Placeholder 2"/>
          <p:cNvSpPr>
            <a:spLocks noGrp="1"/>
          </p:cNvSpPr>
          <p:nvPr>
            <p:ph idx="4294967295"/>
          </p:nvPr>
        </p:nvSpPr>
        <p:spPr>
          <a:xfrm>
            <a:off x="376744" y="1676400"/>
            <a:ext cx="8015217" cy="2057400"/>
          </a:xfrm>
        </p:spPr>
        <p:txBody>
          <a:bodyPr>
            <a:noAutofit/>
          </a:bodyPr>
          <a:lstStyle/>
          <a:p>
            <a:pPr fontAlgn="ctr"/>
            <a:r>
              <a:rPr lang="en-US" sz="2400" dirty="0" smtClean="0">
                <a:solidFill>
                  <a:schemeClr val="tx2"/>
                </a:solidFill>
              </a:rPr>
              <a:t>If you work in an area that orders for people in different locations, you can set up a PO so that the deliveries will be delivered to the correct individual.</a:t>
            </a:r>
          </a:p>
          <a:p>
            <a:pPr lvl="1" fontAlgn="ctr"/>
            <a:r>
              <a:rPr lang="en-US" sz="1800" dirty="0" smtClean="0">
                <a:solidFill>
                  <a:schemeClr val="tx2"/>
                </a:solidFill>
              </a:rPr>
              <a:t>This will also ensure the person who actually receives the product or service will be able to do the receipts required on the Purchase Order.</a:t>
            </a:r>
          </a:p>
          <a:p>
            <a:pPr lvl="1" fontAlgn="ctr"/>
            <a:endParaRPr lang="en-US" sz="2000" b="1" dirty="0"/>
          </a:p>
        </p:txBody>
      </p:sp>
      <p:sp>
        <p:nvSpPr>
          <p:cNvPr id="4" name="Line 9"/>
          <p:cNvSpPr>
            <a:spLocks noChangeShapeType="1"/>
          </p:cNvSpPr>
          <p:nvPr/>
        </p:nvSpPr>
        <p:spPr bwMode="auto">
          <a:xfrm>
            <a:off x="533400" y="1382992"/>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3200" dirty="0">
                <a:solidFill>
                  <a:srgbClr val="2C5D98"/>
                </a:solidFill>
                <a:latin typeface="Calibri"/>
              </a:rPr>
              <a:t>Creating an Order that will be Delivered to Someone Else</a:t>
            </a:r>
            <a:r>
              <a:rPr lang="en-US" sz="4000" dirty="0">
                <a:solidFill>
                  <a:srgbClr val="2C5D98"/>
                </a:solidFill>
                <a:latin typeface="Calibri"/>
              </a:rPr>
              <a:t>.</a:t>
            </a:r>
            <a:endParaRPr lang="en-US" sz="32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57199" y="11430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TextBox 4"/>
          <p:cNvSpPr txBox="1"/>
          <p:nvPr/>
        </p:nvSpPr>
        <p:spPr>
          <a:xfrm>
            <a:off x="761999" y="1279067"/>
            <a:ext cx="7315200" cy="1200329"/>
          </a:xfrm>
          <a:prstGeom prst="rect">
            <a:avLst/>
          </a:prstGeom>
          <a:noFill/>
        </p:spPr>
        <p:txBody>
          <a:bodyPr wrap="square" rtlCol="0">
            <a:spAutoFit/>
          </a:bodyPr>
          <a:lstStyle/>
          <a:p>
            <a:pPr marL="742950" lvl="1" indent="-285750">
              <a:buFont typeface="Arial" panose="020B0604020202020204" pitchFamily="34" charset="0"/>
              <a:buChar char="•"/>
            </a:pPr>
            <a:r>
              <a:rPr lang="en-US" dirty="0" smtClean="0">
                <a:solidFill>
                  <a:schemeClr val="tx2"/>
                </a:solidFill>
              </a:rPr>
              <a:t>Initiate a requisition in the normal manner, either by typing Create Requisition in the global search bar or by clicking on the task in the UR Procurement Dashboard.</a:t>
            </a:r>
          </a:p>
          <a:p>
            <a:pPr marL="742950" lvl="1" indent="-285750">
              <a:buFont typeface="Arial" panose="020B0604020202020204" pitchFamily="34" charset="0"/>
              <a:buChar char="•"/>
            </a:pPr>
            <a:endParaRPr lang="en-US" dirty="0">
              <a:solidFill>
                <a:schemeClr val="tx2"/>
              </a:solidFill>
            </a:endParaRPr>
          </a:p>
        </p:txBody>
      </p:sp>
      <p:pic>
        <p:nvPicPr>
          <p:cNvPr id="1026" name="Picture 2" descr="C:\Users\jbrock2\AppData\Local\Temp\SNAGHTML10a590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950" y="2303585"/>
            <a:ext cx="4345082" cy="1571626"/>
          </a:xfrm>
          <a:prstGeom prst="rect">
            <a:avLst/>
          </a:prstGeom>
          <a:noFill/>
          <a:ln>
            <a:solidFill>
              <a:schemeClr val="tx2"/>
            </a:solidFill>
          </a:ln>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stretch>
            <a:fillRect/>
          </a:stretch>
        </p:blipFill>
        <p:spPr>
          <a:xfrm>
            <a:off x="1295400" y="4000064"/>
            <a:ext cx="7268630" cy="2417652"/>
          </a:xfrm>
          <a:prstGeom prst="rect">
            <a:avLst/>
          </a:prstGeom>
          <a:ln>
            <a:solidFill>
              <a:schemeClr val="tx2"/>
            </a:solidFill>
          </a:ln>
        </p:spPr>
      </p:pic>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a:t>
            </a:r>
            <a:r>
              <a:rPr lang="en-US" sz="2400" dirty="0">
                <a:solidFill>
                  <a:srgbClr val="2C5D98"/>
                </a:solidFill>
                <a:latin typeface="Calibri"/>
              </a:rPr>
              <a:t> Creating an Order that will be Delivered to Someone Else</a:t>
            </a:r>
            <a:r>
              <a:rPr lang="en-US" sz="3200" dirty="0">
                <a:solidFill>
                  <a:srgbClr val="2C5D98"/>
                </a:solidFill>
                <a:latin typeface="Calibri"/>
              </a:rPr>
              <a:t>.</a:t>
            </a: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57199" y="11430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34242" y="1230592"/>
            <a:ext cx="7619999"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rPr>
              <a:t>In the next screen, take your name out of the Requestor field and type the other person’s name in.  Hit enter to search.  Click to choose.</a:t>
            </a:r>
          </a:p>
          <a:p>
            <a:pPr marL="285750" indent="-285750">
              <a:buFont typeface="Arial" panose="020B0604020202020204" pitchFamily="34" charset="0"/>
              <a:buChar char="•"/>
            </a:pPr>
            <a:r>
              <a:rPr lang="en-US" dirty="0" smtClean="0">
                <a:solidFill>
                  <a:schemeClr val="tx2"/>
                </a:solidFill>
              </a:rPr>
              <a:t>You can change the ship-to location in the same way. </a:t>
            </a:r>
            <a:endParaRPr lang="en-US" dirty="0">
              <a:solidFill>
                <a:schemeClr val="tx2"/>
              </a:solidFill>
            </a:endParaRPr>
          </a:p>
        </p:txBody>
      </p:sp>
      <p:pic>
        <p:nvPicPr>
          <p:cNvPr id="6" name="Picture 5"/>
          <p:cNvPicPr>
            <a:picLocks noChangeAspect="1"/>
          </p:cNvPicPr>
          <p:nvPr/>
        </p:nvPicPr>
        <p:blipFill>
          <a:blip r:embed="rId3"/>
          <a:stretch>
            <a:fillRect/>
          </a:stretch>
        </p:blipFill>
        <p:spPr>
          <a:xfrm>
            <a:off x="2514600" y="2514600"/>
            <a:ext cx="3308041" cy="2644103"/>
          </a:xfrm>
          <a:prstGeom prst="rect">
            <a:avLst/>
          </a:prstGeom>
          <a:ln>
            <a:solidFill>
              <a:schemeClr val="tx2"/>
            </a:solidFill>
          </a:ln>
        </p:spPr>
      </p:pic>
    </p:spTree>
    <p:extLst>
      <p:ext uri="{BB962C8B-B14F-4D97-AF65-F5344CB8AC3E}">
        <p14:creationId xmlns:p14="http://schemas.microsoft.com/office/powerpoint/2010/main" val="147320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a:t>
            </a:r>
            <a:r>
              <a:rPr lang="en-US" sz="3200" dirty="0">
                <a:solidFill>
                  <a:srgbClr val="2C5D98"/>
                </a:solidFill>
                <a:latin typeface="Calibri"/>
              </a:rPr>
              <a:t> Creating an Order that will be Delivered to Someone Else</a:t>
            </a:r>
            <a:r>
              <a:rPr lang="en-US" sz="4000" dirty="0">
                <a:solidFill>
                  <a:srgbClr val="2C5D98"/>
                </a:solidFill>
                <a:latin typeface="Calibri"/>
              </a:rPr>
              <a:t>.</a:t>
            </a: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57199" y="11430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09600" y="1264148"/>
            <a:ext cx="7878485"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rPr>
              <a:t>When the supplier prints a label for delivery, the requester’s name and address will appear on the label.</a:t>
            </a:r>
          </a:p>
          <a:p>
            <a:pPr marL="285750" indent="-285750">
              <a:buFont typeface="Arial" panose="020B0604020202020204" pitchFamily="34" charset="0"/>
              <a:buChar char="•"/>
            </a:pPr>
            <a:r>
              <a:rPr lang="en-US" dirty="0" smtClean="0">
                <a:solidFill>
                  <a:schemeClr val="tx2"/>
                </a:solidFill>
              </a:rPr>
              <a:t>Match exception notifications for the Purchase Order will route to both the requester and the initiator.  The Requester receives the order so they should be able to create the receipts required to facilitate payment.</a:t>
            </a:r>
          </a:p>
          <a:p>
            <a:pPr marL="285750" indent="-285750">
              <a:buFont typeface="Arial" panose="020B0604020202020204" pitchFamily="34" charset="0"/>
              <a:buChar char="•"/>
            </a:pPr>
            <a:r>
              <a:rPr lang="en-US" dirty="0" smtClean="0">
                <a:solidFill>
                  <a:schemeClr val="tx2"/>
                </a:solidFill>
              </a:rPr>
              <a:t>You can monitor </a:t>
            </a:r>
            <a:r>
              <a:rPr lang="en-US" dirty="0" smtClean="0">
                <a:solidFill>
                  <a:schemeClr val="tx2"/>
                </a:solidFill>
              </a:rPr>
              <a:t>invoices that may </a:t>
            </a:r>
            <a:r>
              <a:rPr lang="en-US" smtClean="0">
                <a:solidFill>
                  <a:schemeClr val="tx2"/>
                </a:solidFill>
              </a:rPr>
              <a:t>require receipts </a:t>
            </a:r>
            <a:r>
              <a:rPr lang="en-US" smtClean="0">
                <a:solidFill>
                  <a:schemeClr val="tx2"/>
                </a:solidFill>
              </a:rPr>
              <a:t>by </a:t>
            </a:r>
            <a:r>
              <a:rPr lang="en-US" dirty="0" smtClean="0">
                <a:solidFill>
                  <a:schemeClr val="tx2"/>
                </a:solidFill>
              </a:rPr>
              <a:t>viewing your Match Exception </a:t>
            </a:r>
            <a:r>
              <a:rPr lang="en-US" dirty="0" err="1" smtClean="0">
                <a:solidFill>
                  <a:schemeClr val="tx2"/>
                </a:solidFill>
              </a:rPr>
              <a:t>Worklet</a:t>
            </a:r>
            <a:r>
              <a:rPr lang="en-US" dirty="0" smtClean="0">
                <a:solidFill>
                  <a:schemeClr val="tx2"/>
                </a:solidFill>
              </a:rPr>
              <a:t> under the Match Exceptions tab of your dashboard.</a:t>
            </a:r>
            <a:endParaRPr lang="en-US" dirty="0">
              <a:solidFill>
                <a:schemeClr val="tx2"/>
              </a:solidFill>
            </a:endParaRPr>
          </a:p>
        </p:txBody>
      </p:sp>
      <p:pic>
        <p:nvPicPr>
          <p:cNvPr id="5" name="Picture 4"/>
          <p:cNvPicPr>
            <a:picLocks noChangeAspect="1"/>
          </p:cNvPicPr>
          <p:nvPr/>
        </p:nvPicPr>
        <p:blipFill>
          <a:blip r:embed="rId3"/>
          <a:stretch>
            <a:fillRect/>
          </a:stretch>
        </p:blipFill>
        <p:spPr>
          <a:xfrm>
            <a:off x="642668" y="4114800"/>
            <a:ext cx="6782150" cy="1805222"/>
          </a:xfrm>
          <a:prstGeom prst="rect">
            <a:avLst/>
          </a:prstGeom>
          <a:ln>
            <a:solidFill>
              <a:schemeClr val="tx2"/>
            </a:solidFill>
          </a:ln>
        </p:spPr>
      </p:pic>
      <p:pic>
        <p:nvPicPr>
          <p:cNvPr id="10" name="Picture 9"/>
          <p:cNvPicPr>
            <a:picLocks noChangeAspect="1"/>
          </p:cNvPicPr>
          <p:nvPr/>
        </p:nvPicPr>
        <p:blipFill>
          <a:blip r:embed="rId4"/>
          <a:stretch>
            <a:fillRect/>
          </a:stretch>
        </p:blipFill>
        <p:spPr>
          <a:xfrm>
            <a:off x="5753362" y="3416620"/>
            <a:ext cx="2734723" cy="2148095"/>
          </a:xfrm>
          <a:prstGeom prst="rect">
            <a:avLst/>
          </a:prstGeom>
          <a:ln>
            <a:solidFill>
              <a:schemeClr val="tx2"/>
            </a:solidFill>
          </a:ln>
        </p:spPr>
      </p:pic>
    </p:spTree>
    <p:extLst>
      <p:ext uri="{BB962C8B-B14F-4D97-AF65-F5344CB8AC3E}">
        <p14:creationId xmlns:p14="http://schemas.microsoft.com/office/powerpoint/2010/main" val="369465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7</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tatus xmlns="445c0127-97e6-4ecf-8763-62a3d9444353">In Build</Statu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0AE3C2-51D7-4772-85EF-99B26ACECB13}">
  <ds:schemaRefs>
    <ds:schemaRef ds:uri="urn:sharePointPublishingRcaProperties"/>
  </ds:schemaRefs>
</ds:datastoreItem>
</file>

<file path=customXml/itemProps2.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7650506-E0D1-4842-AE4E-075A8982DE0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45c0127-97e6-4ecf-8763-62a3d9444353"/>
    <ds:schemaRef ds:uri="http://www.w3.org/XML/1998/namespace"/>
    <ds:schemaRef ds:uri="http://purl.org/dc/dcmitype/"/>
  </ds:schemaRefs>
</ds:datastoreItem>
</file>

<file path=customXml/itemProps4.xml><?xml version="1.0" encoding="utf-8"?>
<ds:datastoreItem xmlns:ds="http://schemas.openxmlformats.org/officeDocument/2006/customXml" ds:itemID="{8CE1EC6E-7DEE-40A7-8470-13A775BFD7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58570</TotalTime>
  <Words>293</Words>
  <Application>Microsoft Office PowerPoint</Application>
  <PresentationFormat>On-screen Show (4:3)</PresentationFormat>
  <Paragraphs>22</Paragraphs>
  <Slides>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Creating an Order that will be Delivered to Someone Else.</vt:lpstr>
      <vt:lpstr>Tips and Tricks – Creating an Order that will be Delivered to Someone Else.</vt:lpstr>
      <vt:lpstr>Tips and Tricks- Creating an Order that will be Delivered to Someone Else.</vt:lpstr>
      <vt:lpstr>Tips and Tricks- Creating an Order that will be Delivered to Someone Else.</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3045</cp:revision>
  <cp:lastPrinted>2018-05-02T18:43:29Z</cp:lastPrinted>
  <dcterms:created xsi:type="dcterms:W3CDTF">2007-09-21T12:15:26Z</dcterms:created>
  <dcterms:modified xsi:type="dcterms:W3CDTF">2021-01-08T17:46:06Z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