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5"/>
  </p:notesMasterIdLst>
  <p:handoutMasterIdLst>
    <p:handoutMasterId r:id="rId16"/>
  </p:handoutMasterIdLst>
  <p:sldIdLst>
    <p:sldId id="1128" r:id="rId8"/>
    <p:sldId id="1143" r:id="rId9"/>
    <p:sldId id="1147" r:id="rId10"/>
    <p:sldId id="1148" r:id="rId11"/>
    <p:sldId id="1149" r:id="rId12"/>
    <p:sldId id="1132" r:id="rId13"/>
    <p:sldId id="1042" r:id="rId1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76B4"/>
    <a:srgbClr val="2C5D98"/>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5405" autoAdjust="0"/>
  </p:normalViewPr>
  <p:slideViewPr>
    <p:cSldViewPr>
      <p:cViewPr varScale="1">
        <p:scale>
          <a:sx n="110" d="100"/>
          <a:sy n="110" d="100"/>
        </p:scale>
        <p:origin x="1494" y="114"/>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2/5/2021</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2/5/2021</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24568603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3456151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22470336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8.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754326"/>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Changing Email Notification Preferences</a:t>
            </a:r>
            <a:endParaRPr lang="en-US" sz="1400" dirty="0">
              <a:solidFill>
                <a:schemeClr val="bg1"/>
              </a:solidFill>
              <a:latin typeface="+mn-lt"/>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43098" y="152400"/>
            <a:ext cx="8700902"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2400" dirty="0">
                <a:latin typeface="Calibri"/>
              </a:rPr>
              <a:t>Changing Email Notification </a:t>
            </a:r>
            <a:r>
              <a:rPr lang="en-US" sz="2400" dirty="0" smtClean="0">
                <a:latin typeface="Calibri"/>
              </a:rPr>
              <a:t>Preferences</a:t>
            </a:r>
            <a:r>
              <a:rPr lang="en-US" sz="2400" dirty="0" smtClean="0">
                <a:solidFill>
                  <a:prstClr val="white"/>
                </a:solidFill>
                <a:latin typeface="Calibri"/>
              </a:rPr>
              <a:t>.</a:t>
            </a:r>
            <a:endParaRPr lang="en-US" sz="2400" dirty="0">
              <a:solidFill>
                <a:prstClr val="white"/>
              </a:solidFill>
              <a:latin typeface="Calibri"/>
            </a:endParaRPr>
          </a:p>
        </p:txBody>
      </p:sp>
      <p:sp>
        <p:nvSpPr>
          <p:cNvPr id="3" name="Content Placeholder 2"/>
          <p:cNvSpPr>
            <a:spLocks noGrp="1"/>
          </p:cNvSpPr>
          <p:nvPr>
            <p:ph idx="4294967295"/>
          </p:nvPr>
        </p:nvSpPr>
        <p:spPr>
          <a:xfrm>
            <a:off x="306894" y="1268692"/>
            <a:ext cx="8303706" cy="1885657"/>
          </a:xfrm>
        </p:spPr>
        <p:txBody>
          <a:bodyPr>
            <a:noAutofit/>
          </a:bodyPr>
          <a:lstStyle/>
          <a:p>
            <a:pPr fontAlgn="ctr"/>
            <a:r>
              <a:rPr lang="en-US" sz="2000" dirty="0" smtClean="0">
                <a:solidFill>
                  <a:schemeClr val="tx2"/>
                </a:solidFill>
              </a:rPr>
              <a:t>Workday is set to send a number of notifications to your Outlook email.</a:t>
            </a:r>
          </a:p>
          <a:p>
            <a:pPr fontAlgn="ctr"/>
            <a:endParaRPr lang="en-US" sz="2000" dirty="0" smtClean="0">
              <a:solidFill>
                <a:schemeClr val="tx2"/>
              </a:solidFill>
            </a:endParaRPr>
          </a:p>
          <a:p>
            <a:pPr fontAlgn="ctr"/>
            <a:r>
              <a:rPr lang="en-US" sz="2000" dirty="0" smtClean="0">
                <a:solidFill>
                  <a:schemeClr val="tx2"/>
                </a:solidFill>
              </a:rPr>
              <a:t>If </a:t>
            </a:r>
            <a:r>
              <a:rPr lang="en-US" sz="2000" dirty="0" smtClean="0">
                <a:solidFill>
                  <a:schemeClr val="tx2"/>
                </a:solidFill>
              </a:rPr>
              <a:t>you would like to change how many email notifications you get, it is very simple to do so from your Procurement Dashboard.</a:t>
            </a:r>
          </a:p>
          <a:p>
            <a:pPr lvl="1" fontAlgn="ctr"/>
            <a:endParaRPr lang="en-US" sz="1600" dirty="0" smtClean="0">
              <a:solidFill>
                <a:schemeClr val="tx2"/>
              </a:solidFill>
            </a:endParaRPr>
          </a:p>
          <a:p>
            <a:pPr lvl="1" fontAlgn="ctr"/>
            <a:r>
              <a:rPr lang="en-US" sz="1600" dirty="0" smtClean="0">
                <a:solidFill>
                  <a:schemeClr val="tx2"/>
                </a:solidFill>
              </a:rPr>
              <a:t>Click </a:t>
            </a:r>
            <a:r>
              <a:rPr lang="en-US" sz="1600" dirty="0" smtClean="0">
                <a:solidFill>
                  <a:schemeClr val="tx2"/>
                </a:solidFill>
              </a:rPr>
              <a:t>on the Cloud icon, then click on My Account.</a:t>
            </a:r>
          </a:p>
          <a:p>
            <a:pPr marL="457200" lvl="1" indent="0" fontAlgn="ctr">
              <a:buNone/>
            </a:pPr>
            <a:endParaRPr lang="en-US" sz="1600" dirty="0" smtClean="0">
              <a:solidFill>
                <a:schemeClr val="tx2"/>
              </a:solidFill>
            </a:endParaRPr>
          </a:p>
          <a:p>
            <a:pPr lvl="1" fontAlgn="ctr"/>
            <a:endParaRPr lang="en-US" sz="2000" b="1" dirty="0"/>
          </a:p>
        </p:txBody>
      </p:sp>
      <p:sp>
        <p:nvSpPr>
          <p:cNvPr id="4" name="Line 9"/>
          <p:cNvSpPr>
            <a:spLocks noChangeShapeType="1"/>
          </p:cNvSpPr>
          <p:nvPr/>
        </p:nvSpPr>
        <p:spPr bwMode="auto">
          <a:xfrm>
            <a:off x="467160" y="1268692"/>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9117" y="3442203"/>
            <a:ext cx="7948863" cy="1120029"/>
          </a:xfrm>
          <a:prstGeom prst="rect">
            <a:avLst/>
          </a:prstGeom>
          <a:ln>
            <a:solidFill>
              <a:schemeClr val="tx2"/>
            </a:solidFill>
          </a:ln>
        </p:spPr>
      </p:pic>
      <p:sp>
        <p:nvSpPr>
          <p:cNvPr id="9" name="TextBox 8"/>
          <p:cNvSpPr txBox="1"/>
          <p:nvPr/>
        </p:nvSpPr>
        <p:spPr>
          <a:xfrm>
            <a:off x="0" y="4850087"/>
            <a:ext cx="4874706" cy="369332"/>
          </a:xfrm>
          <a:prstGeom prst="rect">
            <a:avLst/>
          </a:prstGeom>
          <a:noFill/>
        </p:spPr>
        <p:txBody>
          <a:bodyPr wrap="square" rtlCol="0">
            <a:spAutoFit/>
          </a:bodyPr>
          <a:lstStyle/>
          <a:p>
            <a:pPr marL="742950" lvl="1" indent="-285750">
              <a:buFont typeface="Arial" panose="020B0604020202020204" pitchFamily="34" charset="0"/>
              <a:buChar char="•"/>
            </a:pPr>
            <a:r>
              <a:rPr lang="en-US" dirty="0" smtClean="0">
                <a:solidFill>
                  <a:schemeClr val="tx2"/>
                </a:solidFill>
              </a:rPr>
              <a:t>Then click on Change Preferences</a:t>
            </a:r>
            <a:endParaRPr lang="en-US" dirty="0">
              <a:solidFill>
                <a:schemeClr val="tx2"/>
              </a:solidFill>
            </a:endParaRPr>
          </a:p>
        </p:txBody>
      </p:sp>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5400" y="4648200"/>
            <a:ext cx="2438400" cy="1890083"/>
          </a:xfrm>
          <a:prstGeom prst="rect">
            <a:avLst/>
          </a:prstGeom>
          <a:ln>
            <a:solidFill>
              <a:schemeClr val="tx2"/>
            </a:solidFill>
          </a:ln>
        </p:spPr>
      </p:pic>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8634664"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2400" dirty="0">
                <a:latin typeface="Calibri"/>
              </a:rPr>
              <a:t>Changing Email Notification Preferences</a:t>
            </a: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5" name="TextBox 4"/>
          <p:cNvSpPr txBox="1"/>
          <p:nvPr/>
        </p:nvSpPr>
        <p:spPr>
          <a:xfrm>
            <a:off x="749967" y="1230592"/>
            <a:ext cx="7315200"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tx2"/>
                </a:solidFill>
                <a:latin typeface="Calibri" panose="020F0502020204030204" pitchFamily="34" charset="0"/>
                <a:cs typeface="Calibri" panose="020F0502020204030204" pitchFamily="34" charset="0"/>
              </a:rPr>
              <a:t>Scroll </a:t>
            </a:r>
            <a:r>
              <a:rPr lang="en-US" dirty="0" smtClean="0">
                <a:solidFill>
                  <a:schemeClr val="tx2"/>
                </a:solidFill>
                <a:latin typeface="Calibri" panose="020F0502020204030204" pitchFamily="34" charset="0"/>
                <a:cs typeface="Calibri" panose="020F0502020204030204" pitchFamily="34" charset="0"/>
              </a:rPr>
              <a:t>down and click on each tab to add or remove notification preferences.  </a:t>
            </a:r>
          </a:p>
          <a:p>
            <a:pPr marL="285750" indent="-285750">
              <a:buFont typeface="Arial" panose="020B0604020202020204" pitchFamily="34" charset="0"/>
              <a:buChar char="•"/>
            </a:pPr>
            <a:endParaRPr lang="en-US" dirty="0" smtClean="0">
              <a:solidFill>
                <a:schemeClr val="tx2"/>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smtClean="0">
                <a:solidFill>
                  <a:schemeClr val="tx2"/>
                </a:solidFill>
                <a:latin typeface="Calibri" panose="020F0502020204030204" pitchFamily="34" charset="0"/>
                <a:cs typeface="Calibri" panose="020F0502020204030204" pitchFamily="34" charset="0"/>
              </a:rPr>
              <a:t>You </a:t>
            </a:r>
            <a:r>
              <a:rPr lang="en-US" dirty="0" smtClean="0">
                <a:solidFill>
                  <a:schemeClr val="tx2"/>
                </a:solidFill>
                <a:latin typeface="Calibri" panose="020F0502020204030204" pitchFamily="34" charset="0"/>
                <a:cs typeface="Calibri" panose="020F0502020204030204" pitchFamily="34" charset="0"/>
              </a:rPr>
              <a:t>can choose to get one daily notification, an immediate email, or to mute emails altogether.  There are many notifications types to set.  </a:t>
            </a:r>
          </a:p>
          <a:p>
            <a:pPr marL="285750" indent="-285750">
              <a:buFont typeface="Arial" panose="020B0604020202020204" pitchFamily="34" charset="0"/>
              <a:buChar char="•"/>
            </a:pPr>
            <a:endParaRPr lang="en-US" dirty="0" smtClean="0">
              <a:solidFill>
                <a:schemeClr val="tx2"/>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smtClean="0">
                <a:solidFill>
                  <a:schemeClr val="tx2"/>
                </a:solidFill>
                <a:latin typeface="Calibri" panose="020F0502020204030204" pitchFamily="34" charset="0"/>
                <a:cs typeface="Calibri" panose="020F0502020204030204" pitchFamily="34" charset="0"/>
              </a:rPr>
              <a:t>Click </a:t>
            </a:r>
            <a:r>
              <a:rPr lang="en-US" dirty="0" smtClean="0">
                <a:solidFill>
                  <a:schemeClr val="tx2"/>
                </a:solidFill>
                <a:latin typeface="Calibri" panose="020F0502020204030204" pitchFamily="34" charset="0"/>
                <a:cs typeface="Calibri" panose="020F0502020204030204" pitchFamily="34" charset="0"/>
              </a:rPr>
              <a:t>on the three lines to open up the box of choices.</a:t>
            </a:r>
          </a:p>
          <a:p>
            <a:pPr marL="285750" indent="-285750">
              <a:buFont typeface="Arial" panose="020B0604020202020204" pitchFamily="34" charset="0"/>
              <a:buChar char="•"/>
            </a:pPr>
            <a:endParaRPr lang="en-US" dirty="0" smtClean="0">
              <a:solidFill>
                <a:schemeClr val="tx2"/>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US" dirty="0" smtClean="0">
                <a:solidFill>
                  <a:schemeClr val="tx2"/>
                </a:solidFill>
                <a:latin typeface="Calibri" panose="020F0502020204030204" pitchFamily="34" charset="0"/>
                <a:cs typeface="Calibri" panose="020F0502020204030204" pitchFamily="34" charset="0"/>
              </a:rPr>
              <a:t>When </a:t>
            </a:r>
            <a:r>
              <a:rPr lang="en-US" dirty="0" smtClean="0">
                <a:solidFill>
                  <a:schemeClr val="tx2"/>
                </a:solidFill>
                <a:latin typeface="Calibri" panose="020F0502020204030204" pitchFamily="34" charset="0"/>
                <a:cs typeface="Calibri" panose="020F0502020204030204" pitchFamily="34" charset="0"/>
              </a:rPr>
              <a:t>complete, click on the OK.</a:t>
            </a:r>
            <a:endParaRPr lang="en-US" dirty="0">
              <a:solidFill>
                <a:schemeClr val="tx2"/>
              </a:solidFill>
              <a:latin typeface="Calibri" panose="020F0502020204030204" pitchFamily="34" charset="0"/>
              <a:cs typeface="Calibri" panose="020F0502020204030204" pitchFamily="34" charset="0"/>
            </a:endParaRPr>
          </a:p>
        </p:txBody>
      </p:sp>
      <p:pic>
        <p:nvPicPr>
          <p:cNvPr id="3" name="Picture 2"/>
          <p:cNvPicPr>
            <a:picLocks noChangeAspect="1"/>
          </p:cNvPicPr>
          <p:nvPr/>
        </p:nvPicPr>
        <p:blipFill>
          <a:blip r:embed="rId3"/>
          <a:stretch>
            <a:fillRect/>
          </a:stretch>
        </p:blipFill>
        <p:spPr>
          <a:xfrm>
            <a:off x="4191000" y="3815915"/>
            <a:ext cx="4093042" cy="2715227"/>
          </a:xfrm>
          <a:prstGeom prst="rect">
            <a:avLst/>
          </a:prstGeom>
          <a:ln>
            <a:solidFill>
              <a:schemeClr val="accent1"/>
            </a:solidFill>
          </a:ln>
        </p:spPr>
      </p:pic>
      <p:pic>
        <p:nvPicPr>
          <p:cNvPr id="6" name="Picture 5"/>
          <p:cNvPicPr>
            <a:picLocks noChangeAspect="1"/>
          </p:cNvPicPr>
          <p:nvPr/>
        </p:nvPicPr>
        <p:blipFill>
          <a:blip r:embed="rId4"/>
          <a:stretch>
            <a:fillRect/>
          </a:stretch>
        </p:blipFill>
        <p:spPr>
          <a:xfrm>
            <a:off x="749967" y="5365662"/>
            <a:ext cx="2450036" cy="655643"/>
          </a:xfrm>
          <a:prstGeom prst="rect">
            <a:avLst/>
          </a:prstGeom>
          <a:ln>
            <a:solidFill>
              <a:schemeClr val="tx2"/>
            </a:solidFill>
          </a:ln>
        </p:spPr>
      </p:pic>
    </p:spTree>
    <p:extLst>
      <p:ext uri="{BB962C8B-B14F-4D97-AF65-F5344CB8AC3E}">
        <p14:creationId xmlns:p14="http://schemas.microsoft.com/office/powerpoint/2010/main" val="2211089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33136" y="0"/>
            <a:ext cx="8863264"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2400" dirty="0">
                <a:latin typeface="Calibri"/>
              </a:rPr>
              <a:t>Changing Email Notification Preferences</a:t>
            </a: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304800" y="5231545"/>
            <a:ext cx="3276600" cy="646331"/>
          </a:xfrm>
          <a:prstGeom prst="rect">
            <a:avLst/>
          </a:prstGeom>
          <a:noFill/>
        </p:spPr>
        <p:txBody>
          <a:bodyPr wrap="square" rtlCol="0">
            <a:spAutoFit/>
          </a:bodyPr>
          <a:lstStyle/>
          <a:p>
            <a:r>
              <a:rPr lang="en-US" dirty="0" smtClean="0">
                <a:solidFill>
                  <a:schemeClr val="tx2"/>
                </a:solidFill>
                <a:latin typeface="Calibri" panose="020F0502020204030204" pitchFamily="34" charset="0"/>
                <a:cs typeface="Calibri" panose="020F0502020204030204" pitchFamily="34" charset="0"/>
              </a:rPr>
              <a:t>Once you have made your changes simply click OK.</a:t>
            </a:r>
            <a:endParaRPr lang="en-US" dirty="0">
              <a:solidFill>
                <a:schemeClr val="tx2"/>
              </a:solidFill>
              <a:latin typeface="Calibri" panose="020F0502020204030204" pitchFamily="34" charset="0"/>
              <a:cs typeface="Calibri" panose="020F0502020204030204" pitchFamily="34" charset="0"/>
            </a:endParaRPr>
          </a:p>
        </p:txBody>
      </p:sp>
      <p:sp>
        <p:nvSpPr>
          <p:cNvPr id="10" name="TextBox 9"/>
          <p:cNvSpPr txBox="1"/>
          <p:nvPr/>
        </p:nvSpPr>
        <p:spPr>
          <a:xfrm>
            <a:off x="228600" y="1097766"/>
            <a:ext cx="8763000" cy="1754326"/>
          </a:xfrm>
          <a:prstGeom prst="rect">
            <a:avLst/>
          </a:prstGeom>
          <a:noFill/>
        </p:spPr>
        <p:txBody>
          <a:bodyPr wrap="square" rtlCol="0">
            <a:spAutoFit/>
          </a:bodyPr>
          <a:lstStyle/>
          <a:p>
            <a:r>
              <a:rPr lang="en-US" dirty="0" smtClean="0">
                <a:solidFill>
                  <a:schemeClr val="tx2"/>
                </a:solidFill>
                <a:latin typeface="Calibri" panose="020F0502020204030204" pitchFamily="34" charset="0"/>
                <a:cs typeface="Calibri" panose="020F0502020204030204" pitchFamily="34" charset="0"/>
              </a:rPr>
              <a:t>You can also set the system to search in a particular Workday module.  The default setting is to display search results in the Common module. </a:t>
            </a:r>
            <a:endParaRPr lang="en-US" dirty="0" smtClean="0">
              <a:solidFill>
                <a:schemeClr val="tx2"/>
              </a:solidFill>
              <a:latin typeface="Calibri" panose="020F0502020204030204" pitchFamily="34" charset="0"/>
              <a:cs typeface="Calibri" panose="020F0502020204030204" pitchFamily="34" charset="0"/>
            </a:endParaRPr>
          </a:p>
          <a:p>
            <a:endParaRPr lang="en-US" dirty="0">
              <a:solidFill>
                <a:schemeClr val="tx2"/>
              </a:solidFill>
              <a:latin typeface="Calibri" panose="020F0502020204030204" pitchFamily="34" charset="0"/>
              <a:cs typeface="Calibri" panose="020F0502020204030204" pitchFamily="34" charset="0"/>
            </a:endParaRPr>
          </a:p>
          <a:p>
            <a:r>
              <a:rPr lang="en-US" dirty="0" smtClean="0">
                <a:solidFill>
                  <a:schemeClr val="tx2"/>
                </a:solidFill>
                <a:latin typeface="Calibri" panose="020F0502020204030204" pitchFamily="34" charset="0"/>
                <a:cs typeface="Calibri" panose="020F0502020204030204" pitchFamily="34" charset="0"/>
              </a:rPr>
              <a:t> </a:t>
            </a:r>
            <a:r>
              <a:rPr lang="en-US" dirty="0" smtClean="0">
                <a:solidFill>
                  <a:schemeClr val="tx2"/>
                </a:solidFill>
                <a:latin typeface="Calibri" panose="020F0502020204030204" pitchFamily="34" charset="0"/>
                <a:cs typeface="Calibri" panose="020F0502020204030204" pitchFamily="34" charset="0"/>
              </a:rPr>
              <a:t>You can choose to have the system set to search in Procurement or All of Workday instead.  If you often search and have to click on the word Procurement, changing this setting will reduce clicks in the future.</a:t>
            </a:r>
            <a:endParaRPr lang="en-US" dirty="0">
              <a:solidFill>
                <a:schemeClr val="tx2"/>
              </a:solidFill>
              <a:latin typeface="Calibri" panose="020F0502020204030204" pitchFamily="34" charset="0"/>
              <a:cs typeface="Calibri" panose="020F0502020204030204" pitchFamily="34" charset="0"/>
            </a:endParaRPr>
          </a:p>
        </p:txBody>
      </p:sp>
      <p:pic>
        <p:nvPicPr>
          <p:cNvPr id="5" name="Picture 4"/>
          <p:cNvPicPr>
            <a:picLocks noChangeAspect="1"/>
          </p:cNvPicPr>
          <p:nvPr/>
        </p:nvPicPr>
        <p:blipFill>
          <a:blip r:embed="rId3"/>
          <a:stretch>
            <a:fillRect/>
          </a:stretch>
        </p:blipFill>
        <p:spPr>
          <a:xfrm>
            <a:off x="3733800" y="2971800"/>
            <a:ext cx="4497405" cy="3148820"/>
          </a:xfrm>
          <a:prstGeom prst="rect">
            <a:avLst/>
          </a:prstGeom>
          <a:ln>
            <a:solidFill>
              <a:schemeClr val="tx2"/>
            </a:solidFill>
          </a:ln>
        </p:spPr>
      </p:pic>
    </p:spTree>
    <p:extLst>
      <p:ext uri="{BB962C8B-B14F-4D97-AF65-F5344CB8AC3E}">
        <p14:creationId xmlns:p14="http://schemas.microsoft.com/office/powerpoint/2010/main" val="1473206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81000" y="151129"/>
            <a:ext cx="8839200" cy="1230592"/>
          </a:xfrm>
        </p:spPr>
        <p:txBody>
          <a:bodyPr>
            <a:noAutofit/>
          </a:bodyPr>
          <a:lstStyle/>
          <a:p>
            <a:pPr algn="l"/>
            <a:r>
              <a:rPr lang="en-US" sz="3200" dirty="0" smtClean="0">
                <a:latin typeface="Arial Rounded MT Bold" panose="020F0704030504030204" pitchFamily="34" charset="0"/>
                <a:cs typeface="Arial" panose="020B0604020202020204" pitchFamily="34" charset="0"/>
              </a:rPr>
              <a:t>Tips and Tricks - </a:t>
            </a:r>
            <a:r>
              <a:rPr lang="en-US" sz="2400" dirty="0">
                <a:latin typeface="Calibri"/>
              </a:rPr>
              <a:t>Changing Email Notification Preferences</a:t>
            </a: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extBox 6"/>
          <p:cNvSpPr txBox="1"/>
          <p:nvPr/>
        </p:nvSpPr>
        <p:spPr>
          <a:xfrm>
            <a:off x="1143000" y="1752600"/>
            <a:ext cx="6781800" cy="461665"/>
          </a:xfrm>
          <a:prstGeom prst="rect">
            <a:avLst/>
          </a:prstGeom>
          <a:noFill/>
        </p:spPr>
        <p:txBody>
          <a:bodyPr wrap="square" rtlCol="0">
            <a:spAutoFit/>
          </a:bodyPr>
          <a:lstStyle/>
          <a:p>
            <a:r>
              <a:rPr lang="en-US" sz="2400" dirty="0" smtClean="0">
                <a:solidFill>
                  <a:schemeClr val="tx2"/>
                </a:solidFill>
                <a:latin typeface="Calibri" panose="020F0502020204030204" pitchFamily="34" charset="0"/>
                <a:cs typeface="Calibri" panose="020F0502020204030204" pitchFamily="34" charset="0"/>
              </a:rPr>
              <a:t>You can revise your preferences at any time</a:t>
            </a:r>
            <a:r>
              <a:rPr lang="en-US" dirty="0" smtClean="0">
                <a:solidFill>
                  <a:schemeClr val="tx2"/>
                </a:solidFill>
                <a:latin typeface="Calibri" panose="020F0502020204030204" pitchFamily="34" charset="0"/>
                <a:cs typeface="Calibri" panose="020F0502020204030204" pitchFamily="34" charset="0"/>
              </a:rPr>
              <a:t>.</a:t>
            </a:r>
            <a:endParaRPr lang="en-US" dirty="0">
              <a:solidFill>
                <a:schemeClr val="tx2"/>
              </a:solidFill>
              <a:latin typeface="Calibri" panose="020F0502020204030204" pitchFamily="34" charset="0"/>
              <a:cs typeface="Calibri" panose="020F0502020204030204" pitchFamily="34" charset="0"/>
            </a:endParaRPr>
          </a:p>
        </p:txBody>
      </p:sp>
      <p:pic>
        <p:nvPicPr>
          <p:cNvPr id="6" name="Picture 5" descr="EL MUNDO AVATAR: IMAGEN DIGITAL ()()() DIVERSOS FONDO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21567" y="2590800"/>
            <a:ext cx="4572000" cy="3429000"/>
          </a:xfrm>
          <a:prstGeom prst="rect">
            <a:avLst/>
          </a:prstGeom>
        </p:spPr>
      </p:pic>
    </p:spTree>
    <p:extLst>
      <p:ext uri="{BB962C8B-B14F-4D97-AF65-F5344CB8AC3E}">
        <p14:creationId xmlns:p14="http://schemas.microsoft.com/office/powerpoint/2010/main" val="3694659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7</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Status xmlns="445c0127-97e6-4ecf-8763-62a3d9444353">In Build</Statu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0AE3C2-51D7-4772-85EF-99B26ACECB13}">
  <ds:schemaRefs>
    <ds:schemaRef ds:uri="urn:sharePointPublishingRcaProperties"/>
  </ds:schemaRefs>
</ds:datastoreItem>
</file>

<file path=customXml/itemProps2.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57650506-E0D1-4842-AE4E-075A8982DE02}">
  <ds:schemaRefs>
    <ds:schemaRef ds:uri="http://schemas.openxmlformats.org/package/2006/metadata/core-properties"/>
    <ds:schemaRef ds:uri="http://purl.org/dc/elements/1.1/"/>
    <ds:schemaRef ds:uri="http://purl.org/dc/terms/"/>
    <ds:schemaRef ds:uri="http://schemas.microsoft.com/office/2006/documentManagement/types"/>
    <ds:schemaRef ds:uri="445c0127-97e6-4ecf-8763-62a3d9444353"/>
    <ds:schemaRef ds:uri="http://schemas.microsoft.com/office/2006/metadata/properties"/>
    <ds:schemaRef ds:uri="http://www.w3.org/XML/1998/namespace"/>
    <ds:schemaRef ds:uri="http://purl.org/dc/dcmitype/"/>
  </ds:schemaRefs>
</ds:datastoreItem>
</file>

<file path=customXml/itemProps4.xml><?xml version="1.0" encoding="utf-8"?>
<ds:datastoreItem xmlns:ds="http://schemas.openxmlformats.org/officeDocument/2006/customXml" ds:itemID="{8CE1EC6E-7DEE-40A7-8470-13A775BFD7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58445</TotalTime>
  <Words>260</Words>
  <Application>Microsoft Office PowerPoint</Application>
  <PresentationFormat>On-screen Show (4:3)</PresentationFormat>
  <Paragraphs>32</Paragraphs>
  <Slides>7</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Changing Email Notification Preferences.</vt:lpstr>
      <vt:lpstr>Tips and Tricks – Changing Email Notification Preferences</vt:lpstr>
      <vt:lpstr>Tips and Tricks - Changing Email Notification Preferences</vt:lpstr>
      <vt:lpstr>Tips and Tricks - Changing Email Notification Preferences</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Flotteron, Debbie</cp:lastModifiedBy>
  <cp:revision>3039</cp:revision>
  <cp:lastPrinted>2018-05-02T18:43:29Z</cp:lastPrinted>
  <dcterms:created xsi:type="dcterms:W3CDTF">2007-09-21T12:15:26Z</dcterms:created>
  <dcterms:modified xsi:type="dcterms:W3CDTF">2021-02-05T13:14:24Z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