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Lst>
  <p:notesMasterIdLst>
    <p:notesMasterId r:id="rId18"/>
  </p:notesMasterIdLst>
  <p:handoutMasterIdLst>
    <p:handoutMasterId r:id="rId19"/>
  </p:handoutMasterIdLst>
  <p:sldIdLst>
    <p:sldId id="1128" r:id="rId7"/>
    <p:sldId id="1143" r:id="rId8"/>
    <p:sldId id="1144" r:id="rId9"/>
    <p:sldId id="1158" r:id="rId10"/>
    <p:sldId id="1159" r:id="rId11"/>
    <p:sldId id="1160" r:id="rId12"/>
    <p:sldId id="1161" r:id="rId13"/>
    <p:sldId id="1162" r:id="rId14"/>
    <p:sldId id="1163" r:id="rId15"/>
    <p:sldId id="1164" r:id="rId16"/>
    <p:sldId id="1165" r:id="rId1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4"/>
    <a:srgbClr val="E26A54"/>
    <a:srgbClr val="2C5D98"/>
    <a:srgbClr val="6076B4"/>
    <a:srgbClr val="FFCC00"/>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5405" autoAdjust="0"/>
  </p:normalViewPr>
  <p:slideViewPr>
    <p:cSldViewPr>
      <p:cViewPr varScale="1">
        <p:scale>
          <a:sx n="110" d="100"/>
          <a:sy n="110" d="100"/>
        </p:scale>
        <p:origin x="1494" y="114"/>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2/5/2021</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2/5/2021</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93155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66596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371397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80243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321468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6</a:t>
            </a:fld>
            <a:endParaRPr lang="en-US" dirty="0"/>
          </a:p>
        </p:txBody>
      </p:sp>
    </p:spTree>
    <p:extLst>
      <p:ext uri="{BB962C8B-B14F-4D97-AF65-F5344CB8AC3E}">
        <p14:creationId xmlns:p14="http://schemas.microsoft.com/office/powerpoint/2010/main" val="308890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173380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170420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151096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rochester.edu/adminfinance/urprocurement/p2p-resources/"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200329"/>
          </a:xfrm>
          <a:prstGeom prst="rect">
            <a:avLst/>
          </a:prstGeom>
          <a:noFill/>
          <a:ln w="9525">
            <a:noFill/>
            <a:miter lim="800000"/>
            <a:headEnd/>
            <a:tailEnd/>
          </a:ln>
        </p:spPr>
        <p:txBody>
          <a:bodyPr wrap="square">
            <a:spAutoFit/>
          </a:bodyPr>
          <a:lstStyle/>
          <a:p>
            <a:r>
              <a:rPr lang="en-US" sz="3600" dirty="0" smtClean="0">
                <a:solidFill>
                  <a:prstClr val="white"/>
                </a:solidFill>
                <a:latin typeface="Calibri"/>
                <a:ea typeface="+mj-ea"/>
                <a:cs typeface="+mj-cs"/>
              </a:rPr>
              <a:t>Monthly P2P Workshop</a:t>
            </a:r>
          </a:p>
          <a:p>
            <a:r>
              <a:rPr lang="en-US" sz="3600" dirty="0" smtClean="0">
                <a:solidFill>
                  <a:prstClr val="white"/>
                </a:solidFill>
                <a:latin typeface="Calibri"/>
                <a:ea typeface="+mj-ea"/>
                <a:cs typeface="+mj-cs"/>
              </a:rPr>
              <a:t>February 2021</a:t>
            </a:r>
            <a:endParaRPr lang="en-US" sz="1400" dirty="0">
              <a:solidFill>
                <a:schemeClr val="bg1"/>
              </a:solidFill>
              <a:latin typeface="+mn-lt"/>
            </a:endParaRPr>
          </a:p>
        </p:txBody>
      </p:sp>
    </p:spTree>
    <p:extLst>
      <p:ext uri="{BB962C8B-B14F-4D97-AF65-F5344CB8AC3E}">
        <p14:creationId xmlns:p14="http://schemas.microsoft.com/office/powerpoint/2010/main" val="30764940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8406064"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a:t>
            </a:r>
            <a:r>
              <a:rPr lang="en-US" sz="2800" dirty="0">
                <a:latin typeface="Arial Rounded MT Bold" panose="020F0704030504030204" pitchFamily="34" charset="0"/>
                <a:cs typeface="Arial" panose="020B0604020202020204" pitchFamily="34" charset="0"/>
              </a:rPr>
              <a:t> </a:t>
            </a:r>
            <a:r>
              <a:rPr lang="en-US" sz="2000" b="1" dirty="0">
                <a:solidFill>
                  <a:srgbClr val="FF0000"/>
                </a:solidFill>
                <a:latin typeface="Arial Narrow" panose="020B0606020202030204" pitchFamily="34" charset="0"/>
              </a:rPr>
              <a:t>Canceling a Draft Requisition That Has No Number</a:t>
            </a:r>
            <a:r>
              <a:rPr lang="en-US" sz="800" dirty="0">
                <a:solidFill>
                  <a:srgbClr val="2C5D98"/>
                </a:solidFill>
              </a:rPr>
              <a:t/>
            </a:r>
            <a:br>
              <a:rPr lang="en-US" sz="800" dirty="0">
                <a:solidFill>
                  <a:srgbClr val="2C5D98"/>
                </a:solidFill>
              </a:rPr>
            </a:b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103983" y="3124200"/>
            <a:ext cx="1804158" cy="1200329"/>
          </a:xfrm>
          <a:prstGeom prst="rect">
            <a:avLst/>
          </a:prstGeom>
          <a:noFill/>
        </p:spPr>
        <p:txBody>
          <a:bodyPr wrap="square" rtlCol="0">
            <a:spAutoFit/>
          </a:bodyPr>
          <a:lstStyle/>
          <a:p>
            <a:r>
              <a:rPr lang="en-US" dirty="0" smtClean="0">
                <a:solidFill>
                  <a:schemeClr val="tx2"/>
                </a:solidFill>
                <a:latin typeface="Calibri" panose="020F0502020204030204" pitchFamily="34" charset="0"/>
                <a:cs typeface="Calibri" panose="020F0502020204030204" pitchFamily="34" charset="0"/>
              </a:rPr>
              <a:t>At the Checkout Screen, click on Review and Submit.</a:t>
            </a:r>
            <a:endParaRPr lang="en-US" dirty="0">
              <a:solidFill>
                <a:schemeClr val="tx2"/>
              </a:solidFill>
              <a:latin typeface="Calibri" panose="020F0502020204030204" pitchFamily="34" charset="0"/>
              <a:cs typeface="Calibri" panose="020F0502020204030204" pitchFamily="34" charset="0"/>
            </a:endParaRPr>
          </a:p>
        </p:txBody>
      </p:sp>
      <p:sp>
        <p:nvSpPr>
          <p:cNvPr id="8" name="TextBox 7"/>
          <p:cNvSpPr txBox="1"/>
          <p:nvPr/>
        </p:nvSpPr>
        <p:spPr>
          <a:xfrm>
            <a:off x="4495800" y="4038600"/>
            <a:ext cx="1905000" cy="1477328"/>
          </a:xfrm>
          <a:prstGeom prst="rect">
            <a:avLst/>
          </a:prstGeom>
          <a:noFill/>
        </p:spPr>
        <p:txBody>
          <a:bodyPr wrap="square" rtlCol="0">
            <a:spAutoFit/>
          </a:bodyPr>
          <a:lstStyle/>
          <a:p>
            <a:r>
              <a:rPr lang="en-US" dirty="0" smtClean="0">
                <a:solidFill>
                  <a:schemeClr val="tx2"/>
                </a:solidFill>
                <a:latin typeface="Calibri" panose="020F0502020204030204" pitchFamily="34" charset="0"/>
                <a:cs typeface="Calibri" panose="020F0502020204030204" pitchFamily="34" charset="0"/>
              </a:rPr>
              <a:t>In the next screen click on Save For Later.  This will assign a number to the requisition.</a:t>
            </a:r>
            <a:endParaRPr lang="en-US" dirty="0">
              <a:solidFill>
                <a:schemeClr val="tx2"/>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908141" y="1253089"/>
            <a:ext cx="2484543" cy="404601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400800" y="2789296"/>
            <a:ext cx="2641220" cy="2792869"/>
          </a:xfrm>
          <a:prstGeom prst="rect">
            <a:avLst/>
          </a:prstGeom>
          <a:ln>
            <a:solidFill>
              <a:schemeClr val="tx1"/>
            </a:solidFill>
          </a:ln>
        </p:spPr>
      </p:pic>
    </p:spTree>
    <p:extLst>
      <p:ext uri="{BB962C8B-B14F-4D97-AF65-F5344CB8AC3E}">
        <p14:creationId xmlns:p14="http://schemas.microsoft.com/office/powerpoint/2010/main" val="1196470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181" y="228600"/>
            <a:ext cx="8634664"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a:t>
            </a:r>
            <a:r>
              <a:rPr lang="en-US" sz="2800" dirty="0">
                <a:latin typeface="Arial Rounded MT Bold" panose="020F0704030504030204" pitchFamily="34" charset="0"/>
                <a:cs typeface="Arial" panose="020B0604020202020204" pitchFamily="34" charset="0"/>
              </a:rPr>
              <a:t> </a:t>
            </a:r>
            <a:r>
              <a:rPr lang="en-US" sz="2000" b="1" dirty="0">
                <a:solidFill>
                  <a:srgbClr val="FF0000"/>
                </a:solidFill>
                <a:latin typeface="Arial Narrow" panose="020B0606020202030204" pitchFamily="34" charset="0"/>
              </a:rPr>
              <a:t>Canceling a Draft Requisition That Has No Number</a:t>
            </a:r>
            <a:r>
              <a:rPr lang="en-US" sz="800" dirty="0">
                <a:solidFill>
                  <a:srgbClr val="2C5D98"/>
                </a:solidFill>
              </a:rPr>
              <a:t/>
            </a:r>
            <a:br>
              <a:rPr lang="en-US" sz="800" dirty="0">
                <a:solidFill>
                  <a:srgbClr val="2C5D98"/>
                </a:solidFill>
              </a:rPr>
            </a:b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01180" y="1322269"/>
            <a:ext cx="8514219" cy="646331"/>
          </a:xfrm>
          <a:prstGeom prst="rect">
            <a:avLst/>
          </a:prstGeom>
          <a:noFill/>
        </p:spPr>
        <p:txBody>
          <a:bodyPr wrap="square" rtlCol="0">
            <a:spAutoFit/>
          </a:bodyPr>
          <a:lstStyle/>
          <a:p>
            <a:r>
              <a:rPr lang="en-US" dirty="0" smtClean="0">
                <a:solidFill>
                  <a:schemeClr val="tx2"/>
                </a:solidFill>
                <a:latin typeface="Calibri" panose="020F0502020204030204" pitchFamily="34" charset="0"/>
                <a:cs typeface="Calibri" panose="020F0502020204030204" pitchFamily="34" charset="0"/>
              </a:rPr>
              <a:t>Now that your Requisition has a </a:t>
            </a:r>
            <a:r>
              <a:rPr lang="en-US" dirty="0" smtClean="0">
                <a:solidFill>
                  <a:schemeClr val="tx2"/>
                </a:solidFill>
                <a:latin typeface="Calibri" panose="020F0502020204030204" pitchFamily="34" charset="0"/>
                <a:cs typeface="Calibri" panose="020F0502020204030204" pitchFamily="34" charset="0"/>
              </a:rPr>
              <a:t>number, </a:t>
            </a:r>
            <a:r>
              <a:rPr lang="en-US" dirty="0" smtClean="0">
                <a:solidFill>
                  <a:schemeClr val="tx2"/>
                </a:solidFill>
                <a:latin typeface="Calibri" panose="020F0502020204030204" pitchFamily="34" charset="0"/>
                <a:cs typeface="Calibri" panose="020F0502020204030204" pitchFamily="34" charset="0"/>
              </a:rPr>
              <a:t>you can click on the Action button and select Cancel.</a:t>
            </a:r>
            <a:endParaRPr lang="en-US" dirty="0">
              <a:solidFill>
                <a:schemeClr val="tx2"/>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2057400" y="2307224"/>
            <a:ext cx="4913384" cy="3381254"/>
          </a:xfrm>
          <a:prstGeom prst="rect">
            <a:avLst/>
          </a:prstGeom>
          <a:ln>
            <a:solidFill>
              <a:schemeClr val="tx1"/>
            </a:solidFill>
          </a:ln>
        </p:spPr>
      </p:pic>
    </p:spTree>
    <p:extLst>
      <p:ext uri="{BB962C8B-B14F-4D97-AF65-F5344CB8AC3E}">
        <p14:creationId xmlns:p14="http://schemas.microsoft.com/office/powerpoint/2010/main" val="381420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900" y="142260"/>
            <a:ext cx="7948863" cy="762001"/>
          </a:xfrm>
        </p:spPr>
        <p:txBody>
          <a:bodyPr>
            <a:noAutofit/>
          </a:bodyPr>
          <a:lstStyle/>
          <a:p>
            <a:pPr algn="l"/>
            <a:r>
              <a:rPr lang="en-US" sz="3200" b="1" dirty="0" smtClean="0">
                <a:solidFill>
                  <a:srgbClr val="2C5D98"/>
                </a:solidFill>
                <a:latin typeface="Arial Narrow" panose="020B0606020202030204" pitchFamily="34" charset="0"/>
              </a:rPr>
              <a:t>UR Procurement Website – P2P Self Help</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76200" y="933450"/>
            <a:ext cx="5933175" cy="1856623"/>
          </a:xfrm>
        </p:spPr>
        <p:txBody>
          <a:bodyPr>
            <a:noAutofit/>
          </a:bodyPr>
          <a:lstStyle/>
          <a:p>
            <a:pPr marL="0" indent="0" fontAlgn="ctr">
              <a:buNone/>
            </a:pPr>
            <a:r>
              <a:rPr lang="en-US" sz="1600" dirty="0" smtClean="0">
                <a:solidFill>
                  <a:srgbClr val="FF0000"/>
                </a:solidFill>
                <a:latin typeface="Arial Narrow" panose="020B0606020202030204" pitchFamily="34" charset="0"/>
              </a:rPr>
              <a:t>Not sure how to create a catalog requisition, set a delegation or resolve an invoice match exception?</a:t>
            </a:r>
          </a:p>
          <a:p>
            <a:pPr marL="0" indent="0" fontAlgn="ctr">
              <a:buNone/>
            </a:pPr>
            <a:endParaRPr lang="en-US" sz="1600" dirty="0">
              <a:solidFill>
                <a:srgbClr val="FF0000"/>
              </a:solidFill>
              <a:latin typeface="Arial Narrow" panose="020B0606020202030204" pitchFamily="34" charset="0"/>
            </a:endParaRPr>
          </a:p>
          <a:p>
            <a:pPr marL="0" indent="0" fontAlgn="ctr">
              <a:buNone/>
            </a:pPr>
            <a:r>
              <a:rPr lang="en-US" sz="1400" dirty="0" smtClean="0">
                <a:solidFill>
                  <a:schemeClr val="tx2"/>
                </a:solidFill>
                <a:latin typeface="Arial Narrow" panose="020B0606020202030204" pitchFamily="34" charset="0"/>
              </a:rPr>
              <a:t>Visit the </a:t>
            </a:r>
            <a:r>
              <a:rPr lang="en-US" sz="1400" dirty="0" smtClean="0">
                <a:solidFill>
                  <a:schemeClr val="tx2"/>
                </a:solidFill>
                <a:latin typeface="Arial Narrow" panose="020B0606020202030204" pitchFamily="34" charset="0"/>
                <a:hlinkClick r:id="rId3"/>
              </a:rPr>
              <a:t>UR Procurement Website P2P Self Help</a:t>
            </a:r>
            <a:r>
              <a:rPr lang="en-US" sz="1400" dirty="0" smtClean="0">
                <a:solidFill>
                  <a:schemeClr val="tx2"/>
                </a:solidFill>
                <a:latin typeface="Arial Narrow" panose="020B0606020202030204" pitchFamily="34" charset="0"/>
              </a:rPr>
              <a:t> Section.  It provides Quick Reference Guides, Videos and Tips and Tricks to support your use of the P2P System. </a:t>
            </a:r>
          </a:p>
          <a:p>
            <a:pPr marL="0" indent="0" fontAlgn="ctr">
              <a:buNone/>
            </a:pPr>
            <a:endParaRPr lang="en-US" sz="1400" dirty="0">
              <a:solidFill>
                <a:schemeClr val="tx2"/>
              </a:solidFill>
              <a:latin typeface="Arial Narrow" panose="020B0606020202030204" pitchFamily="34" charset="0"/>
            </a:endParaRPr>
          </a:p>
          <a:p>
            <a:pPr marL="0" indent="0" fontAlgn="ctr">
              <a:buNone/>
            </a:pPr>
            <a:r>
              <a:rPr lang="en-US" sz="1400" i="1" dirty="0" smtClean="0">
                <a:solidFill>
                  <a:schemeClr val="accent5">
                    <a:lumMod val="60000"/>
                    <a:lumOff val="40000"/>
                  </a:schemeClr>
                </a:solidFill>
                <a:latin typeface="Arial Narrow" panose="020B0606020202030204" pitchFamily="34" charset="0"/>
              </a:rPr>
              <a:t>Utilize the Searchable Directory to quickly search and find documentation.</a:t>
            </a:r>
          </a:p>
          <a:p>
            <a:pPr marL="0" indent="0" fontAlgn="ctr">
              <a:buNone/>
            </a:pPr>
            <a:r>
              <a:rPr lang="en-US" sz="1400" dirty="0" smtClean="0">
                <a:solidFill>
                  <a:schemeClr val="tx2"/>
                </a:solidFill>
                <a:latin typeface="Arial Narrow" panose="020B0606020202030204" pitchFamily="34" charset="0"/>
              </a:rPr>
              <a:t> </a:t>
            </a:r>
            <a:endParaRPr lang="en-US" sz="1400" dirty="0">
              <a:solidFill>
                <a:schemeClr val="tx2"/>
              </a:solidFill>
              <a:latin typeface="Arial Narrow" panose="020B0606020202030204" pitchFamily="34" charset="0"/>
            </a:endParaRPr>
          </a:p>
          <a:p>
            <a:pPr fontAlgn="ctr"/>
            <a:endParaRPr lang="en-US" sz="2000" b="1" dirty="0"/>
          </a:p>
          <a:p>
            <a:pPr fontAlgn="ctr"/>
            <a:endParaRPr lang="en-US" sz="2000" b="1" dirty="0"/>
          </a:p>
        </p:txBody>
      </p:sp>
      <p:sp>
        <p:nvSpPr>
          <p:cNvPr id="4" name="Line 9"/>
          <p:cNvSpPr>
            <a:spLocks noChangeShapeType="1"/>
          </p:cNvSpPr>
          <p:nvPr/>
        </p:nvSpPr>
        <p:spPr bwMode="auto">
          <a:xfrm>
            <a:off x="1524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4"/>
          <a:stretch>
            <a:fillRect/>
          </a:stretch>
        </p:blipFill>
        <p:spPr>
          <a:xfrm>
            <a:off x="193546" y="2790074"/>
            <a:ext cx="3822301" cy="3159854"/>
          </a:xfrm>
          <a:prstGeom prst="rect">
            <a:avLst/>
          </a:prstGeom>
        </p:spPr>
      </p:pic>
      <p:pic>
        <p:nvPicPr>
          <p:cNvPr id="7" name="Picture 6"/>
          <p:cNvPicPr>
            <a:picLocks noChangeAspect="1"/>
          </p:cNvPicPr>
          <p:nvPr/>
        </p:nvPicPr>
        <p:blipFill>
          <a:blip r:embed="rId5"/>
          <a:stretch>
            <a:fillRect/>
          </a:stretch>
        </p:blipFill>
        <p:spPr>
          <a:xfrm>
            <a:off x="2523921" y="3552987"/>
            <a:ext cx="6473998" cy="2388232"/>
          </a:xfrm>
          <a:prstGeom prst="rect">
            <a:avLst/>
          </a:prstGeom>
        </p:spPr>
      </p:pic>
      <p:sp>
        <p:nvSpPr>
          <p:cNvPr id="8" name="TextBox 7"/>
          <p:cNvSpPr txBox="1"/>
          <p:nvPr/>
        </p:nvSpPr>
        <p:spPr>
          <a:xfrm>
            <a:off x="4015847" y="5941219"/>
            <a:ext cx="4982072" cy="276999"/>
          </a:xfrm>
          <a:prstGeom prst="rect">
            <a:avLst/>
          </a:prstGeom>
          <a:noFill/>
        </p:spPr>
        <p:txBody>
          <a:bodyPr wrap="square" rtlCol="0">
            <a:spAutoFit/>
          </a:bodyPr>
          <a:lstStyle/>
          <a:p>
            <a:r>
              <a:rPr lang="en-US" sz="1200" dirty="0" smtClean="0">
                <a:solidFill>
                  <a:srgbClr val="FF0000"/>
                </a:solidFill>
                <a:latin typeface="Arial Narrow" panose="020B0606020202030204" pitchFamily="34" charset="0"/>
              </a:rPr>
              <a:t>You can also access the website from within Workday under the Resources section</a:t>
            </a:r>
            <a:endParaRPr lang="en-US" sz="1200" dirty="0">
              <a:solidFill>
                <a:srgbClr val="FF0000"/>
              </a:solidFill>
              <a:latin typeface="Arial Narrow" panose="020B0606020202030204" pitchFamily="34" charset="0"/>
            </a:endParaRPr>
          </a:p>
        </p:txBody>
      </p:sp>
      <p:cxnSp>
        <p:nvCxnSpPr>
          <p:cNvPr id="10" name="Straight Arrow Connector 9"/>
          <p:cNvCxnSpPr/>
          <p:nvPr/>
        </p:nvCxnSpPr>
        <p:spPr bwMode="auto">
          <a:xfrm flipV="1">
            <a:off x="7772400" y="3810000"/>
            <a:ext cx="152400" cy="135217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p:cNvPicPr>
            <a:picLocks noChangeAspect="1"/>
          </p:cNvPicPr>
          <p:nvPr/>
        </p:nvPicPr>
        <p:blipFill>
          <a:blip r:embed="rId6"/>
          <a:stretch>
            <a:fillRect/>
          </a:stretch>
        </p:blipFill>
        <p:spPr>
          <a:xfrm>
            <a:off x="5996675" y="1060452"/>
            <a:ext cx="2924175" cy="1562100"/>
          </a:xfrm>
          <a:prstGeom prst="rect">
            <a:avLst/>
          </a:prstGeom>
        </p:spPr>
      </p:pic>
    </p:spTree>
    <p:extLst>
      <p:ext uri="{BB962C8B-B14F-4D97-AF65-F5344CB8AC3E}">
        <p14:creationId xmlns:p14="http://schemas.microsoft.com/office/powerpoint/2010/main" val="310647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February 2021 Monthly Workshop Topics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91425" y="1219200"/>
            <a:ext cx="8295375" cy="3276600"/>
          </a:xfrm>
        </p:spPr>
        <p:txBody>
          <a:bodyPr>
            <a:noAutofit/>
          </a:bodyPr>
          <a:lstStyle/>
          <a:p>
            <a:pPr fontAlgn="ctr"/>
            <a:endParaRPr lang="en-US" sz="1600" b="1" dirty="0" smtClean="0">
              <a:latin typeface="Arial Narrow" panose="020B0606020202030204" pitchFamily="34" charset="0"/>
            </a:endParaRPr>
          </a:p>
          <a:p>
            <a:pPr marL="285750" indent="-285750">
              <a:buFont typeface="Arial" panose="020B0604020202020204" pitchFamily="34" charset="0"/>
              <a:buChar char="•"/>
            </a:pPr>
            <a:r>
              <a:rPr lang="en-US" sz="1800" dirty="0" smtClean="0">
                <a:solidFill>
                  <a:srgbClr val="FF0000"/>
                </a:solidFill>
                <a:latin typeface="Arial Narrow" panose="020B0606020202030204" pitchFamily="34" charset="0"/>
              </a:rPr>
              <a:t>Canceling Draft Requisitions</a:t>
            </a:r>
            <a:endParaRPr lang="en-US" sz="18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800" dirty="0">
              <a:solidFill>
                <a:srgbClr val="FF0000"/>
              </a:solidFill>
              <a:latin typeface="Arial Narrow" panose="020B0606020202030204" pitchFamily="34" charset="0"/>
            </a:endParaRPr>
          </a:p>
          <a:p>
            <a:pPr marL="285750" indent="-285750">
              <a:buFont typeface="Arial" panose="020B0604020202020204" pitchFamily="34" charset="0"/>
              <a:buChar char="•"/>
            </a:pPr>
            <a:r>
              <a:rPr lang="en-US" sz="1800" dirty="0" smtClean="0">
                <a:solidFill>
                  <a:srgbClr val="FF0000"/>
                </a:solidFill>
                <a:latin typeface="Arial Narrow" panose="020B0606020202030204" pitchFamily="34" charset="0"/>
              </a:rPr>
              <a:t>Receipt Reminders</a:t>
            </a:r>
          </a:p>
          <a:p>
            <a:pPr marL="285750" indent="-285750">
              <a:buFont typeface="Arial" panose="020B0604020202020204" pitchFamily="34" charset="0"/>
              <a:buChar char="•"/>
            </a:pPr>
            <a:endParaRPr lang="en-US" sz="1800" dirty="0">
              <a:solidFill>
                <a:srgbClr val="FF0000"/>
              </a:solidFill>
              <a:latin typeface="Arial Narrow" panose="020B0606020202030204" pitchFamily="34" charset="0"/>
            </a:endParaRPr>
          </a:p>
          <a:p>
            <a:pPr marL="285750" indent="-285750">
              <a:buFont typeface="Arial" panose="020B0604020202020204" pitchFamily="34" charset="0"/>
              <a:buChar char="•"/>
            </a:pPr>
            <a:r>
              <a:rPr lang="en-US" sz="1800" dirty="0" smtClean="0">
                <a:solidFill>
                  <a:srgbClr val="FF0000"/>
                </a:solidFill>
                <a:latin typeface="Arial Narrow" panose="020B0606020202030204" pitchFamily="34" charset="0"/>
              </a:rPr>
              <a:t>Demos and Questions</a:t>
            </a:r>
            <a:endParaRPr lang="en-US" sz="1800" dirty="0">
              <a:solidFill>
                <a:srgbClr val="FF0000"/>
              </a:solidFill>
              <a:latin typeface="Arial Narrow" panose="020B0606020202030204" pitchFamily="34" charset="0"/>
            </a:endParaRPr>
          </a:p>
          <a:p>
            <a:pPr fontAlgn="ctr"/>
            <a:endParaRPr lang="en-US" sz="1600" b="1" dirty="0">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1026" name="Picture 2" descr="Topic Modeling with NLP on Amazon Reviews | by Enes Gokce | Towards Data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830" y="3581399"/>
            <a:ext cx="363456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0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55309"/>
            <a:ext cx="8472302" cy="1230592"/>
          </a:xfrm>
        </p:spPr>
        <p:txBody>
          <a:bodyPr>
            <a:noAutofit/>
          </a:bodyPr>
          <a:lstStyle/>
          <a:p>
            <a:pPr algn="l"/>
            <a:r>
              <a:rPr lang="en-US" sz="2800" dirty="0" smtClean="0">
                <a:latin typeface="Arial Rounded MT Bold" panose="020F0704030504030204" pitchFamily="34" charset="0"/>
                <a:cs typeface="Arial" panose="020B0604020202020204" pitchFamily="34" charset="0"/>
              </a:rPr>
              <a:t>Tips and Tricks </a:t>
            </a:r>
            <a:r>
              <a:rPr lang="en-US" sz="2000" dirty="0" smtClean="0">
                <a:latin typeface="Arial Rounded MT Bold" panose="020F0704030504030204" pitchFamily="34" charset="0"/>
                <a:cs typeface="Arial" panose="020B0604020202020204" pitchFamily="34" charset="0"/>
              </a:rPr>
              <a:t>– </a:t>
            </a:r>
            <a:r>
              <a:rPr lang="en-US" sz="2000" b="1" dirty="0" smtClean="0">
                <a:solidFill>
                  <a:srgbClr val="FF0000"/>
                </a:solidFill>
                <a:latin typeface="Arial Narrow" panose="020B0606020202030204" pitchFamily="34" charset="0"/>
              </a:rPr>
              <a:t>Canceling a Draft or In Progress Requisition or </a:t>
            </a:r>
            <a:r>
              <a:rPr lang="en-US" sz="2000" b="1" dirty="0" smtClean="0">
                <a:solidFill>
                  <a:srgbClr val="FF0000"/>
                </a:solidFill>
                <a:latin typeface="Arial Narrow" panose="020B0606020202030204" pitchFamily="34" charset="0"/>
              </a:rPr>
              <a:t>SIR</a:t>
            </a:r>
            <a:endParaRPr lang="en-US" sz="2000" b="1" dirty="0">
              <a:solidFill>
                <a:srgbClr val="FF0000"/>
              </a:solidFill>
              <a:latin typeface="Arial Narrow" panose="020B0606020202030204" pitchFamily="34" charset="0"/>
            </a:endParaRPr>
          </a:p>
        </p:txBody>
      </p:sp>
      <p:sp>
        <p:nvSpPr>
          <p:cNvPr id="3" name="Content Placeholder 2"/>
          <p:cNvSpPr>
            <a:spLocks noGrp="1"/>
          </p:cNvSpPr>
          <p:nvPr>
            <p:ph idx="4294967295"/>
          </p:nvPr>
        </p:nvSpPr>
        <p:spPr>
          <a:xfrm>
            <a:off x="376744" y="1676400"/>
            <a:ext cx="8015217" cy="4419600"/>
          </a:xfrm>
        </p:spPr>
        <p:txBody>
          <a:bodyPr>
            <a:noAutofit/>
          </a:bodyPr>
          <a:lstStyle/>
          <a:p>
            <a:pPr marL="57150" indent="0" fontAlgn="ctr">
              <a:buNone/>
            </a:pPr>
            <a:r>
              <a:rPr lang="en-US" sz="1800" dirty="0" smtClean="0">
                <a:solidFill>
                  <a:schemeClr val="accent1">
                    <a:lumMod val="75000"/>
                  </a:schemeClr>
                </a:solidFill>
              </a:rPr>
              <a:t>If you have started a SIR or a Requisition that is in Draft status or is In Progress and you decide it is no longer needed, it is very easy to cancel the transaction. </a:t>
            </a:r>
          </a:p>
          <a:p>
            <a:pPr marL="57150" indent="0" fontAlgn="ctr">
              <a:buNone/>
            </a:pPr>
            <a:endParaRPr lang="en-US" sz="1800" dirty="0">
              <a:solidFill>
                <a:schemeClr val="accent1">
                  <a:lumMod val="75000"/>
                </a:schemeClr>
              </a:solidFill>
            </a:endParaRPr>
          </a:p>
          <a:p>
            <a:pPr marL="57150" indent="0" fontAlgn="ctr">
              <a:buNone/>
            </a:pPr>
            <a:r>
              <a:rPr lang="en-US" sz="1800" dirty="0" smtClean="0">
                <a:solidFill>
                  <a:schemeClr val="accent1">
                    <a:lumMod val="75000"/>
                  </a:schemeClr>
                </a:solidFill>
              </a:rPr>
              <a:t>The first thing to do is to find the document number.  You can check your dashboard for My Requisitions or My Supplier Invoice Requests. </a:t>
            </a:r>
          </a:p>
          <a:p>
            <a:pPr marL="57150" indent="0" fontAlgn="ctr">
              <a:buNone/>
            </a:pPr>
            <a:endParaRPr lang="en-US" sz="1800" dirty="0" smtClean="0">
              <a:solidFill>
                <a:schemeClr val="accent1">
                  <a:lumMod val="75000"/>
                </a:schemeClr>
              </a:solidFill>
            </a:endParaRPr>
          </a:p>
          <a:p>
            <a:pPr marL="57150" indent="0" fontAlgn="ctr">
              <a:buNone/>
            </a:pPr>
            <a:r>
              <a:rPr lang="en-US" sz="1800" dirty="0" smtClean="0">
                <a:solidFill>
                  <a:schemeClr val="accent1">
                    <a:lumMod val="75000"/>
                  </a:schemeClr>
                </a:solidFill>
              </a:rPr>
              <a:t>If you use your My </a:t>
            </a:r>
            <a:r>
              <a:rPr lang="en-US" sz="1800" dirty="0" smtClean="0">
                <a:solidFill>
                  <a:schemeClr val="accent1">
                    <a:lumMod val="75000"/>
                  </a:schemeClr>
                </a:solidFill>
              </a:rPr>
              <a:t>Requisition or My Supplier Invoice Request</a:t>
            </a:r>
            <a:r>
              <a:rPr lang="en-US" sz="1800" dirty="0" smtClean="0">
                <a:solidFill>
                  <a:schemeClr val="accent1">
                    <a:lumMod val="75000"/>
                  </a:schemeClr>
                </a:solidFill>
              </a:rPr>
              <a:t> </a:t>
            </a:r>
            <a:r>
              <a:rPr lang="en-US" sz="1800" dirty="0" err="1" smtClean="0">
                <a:solidFill>
                  <a:schemeClr val="accent1">
                    <a:lumMod val="75000"/>
                  </a:schemeClr>
                </a:solidFill>
              </a:rPr>
              <a:t>Worklets</a:t>
            </a:r>
            <a:r>
              <a:rPr lang="en-US" sz="1800" dirty="0" smtClean="0">
                <a:solidFill>
                  <a:schemeClr val="accent1">
                    <a:lumMod val="75000"/>
                  </a:schemeClr>
                </a:solidFill>
              </a:rPr>
              <a:t>, </a:t>
            </a:r>
            <a:r>
              <a:rPr lang="en-US" sz="1800" dirty="0" smtClean="0">
                <a:solidFill>
                  <a:schemeClr val="accent1">
                    <a:lumMod val="75000"/>
                  </a:schemeClr>
                </a:solidFill>
              </a:rPr>
              <a:t>it is a simple matter of using the action button and selecting Cancel. </a:t>
            </a:r>
          </a:p>
          <a:p>
            <a:pPr marL="57150" indent="0" fontAlgn="ctr">
              <a:buNone/>
            </a:pPr>
            <a:endParaRPr lang="en-US" sz="1800" dirty="0" smtClean="0">
              <a:solidFill>
                <a:schemeClr val="accent1">
                  <a:lumMod val="75000"/>
                </a:schemeClr>
              </a:solidFill>
            </a:endParaRPr>
          </a:p>
          <a:p>
            <a:pPr marL="57150" indent="0" fontAlgn="ctr">
              <a:buNone/>
            </a:pPr>
            <a:r>
              <a:rPr lang="en-US" sz="1800" dirty="0" smtClean="0">
                <a:solidFill>
                  <a:schemeClr val="accent1">
                    <a:lumMod val="75000"/>
                  </a:schemeClr>
                </a:solidFill>
              </a:rPr>
              <a:t>If </a:t>
            </a:r>
            <a:r>
              <a:rPr lang="en-US" sz="1800" dirty="0" smtClean="0">
                <a:solidFill>
                  <a:schemeClr val="accent1">
                    <a:lumMod val="75000"/>
                  </a:schemeClr>
                </a:solidFill>
              </a:rPr>
              <a:t>you know the number and you type it into the search </a:t>
            </a:r>
            <a:r>
              <a:rPr lang="en-US" sz="1800" dirty="0" smtClean="0">
                <a:solidFill>
                  <a:schemeClr val="accent1">
                    <a:lumMod val="75000"/>
                  </a:schemeClr>
                </a:solidFill>
              </a:rPr>
              <a:t>bar, </a:t>
            </a:r>
            <a:r>
              <a:rPr lang="en-US" sz="1800" dirty="0" smtClean="0">
                <a:solidFill>
                  <a:schemeClr val="accent1">
                    <a:lumMod val="75000"/>
                  </a:schemeClr>
                </a:solidFill>
              </a:rPr>
              <a:t>you can also get to the action button to cancel the transaction</a:t>
            </a:r>
            <a:endParaRPr lang="en-US" sz="1800" dirty="0">
              <a:solidFill>
                <a:schemeClr val="accent1">
                  <a:lumMod val="75000"/>
                </a:schemeClr>
              </a:solidFill>
            </a:endParaRPr>
          </a:p>
        </p:txBody>
      </p:sp>
      <p:sp>
        <p:nvSpPr>
          <p:cNvPr id="4" name="Line 9"/>
          <p:cNvSpPr>
            <a:spLocks noChangeShapeType="1"/>
          </p:cNvSpPr>
          <p:nvPr/>
        </p:nvSpPr>
        <p:spPr bwMode="auto">
          <a:xfrm>
            <a:off x="228600" y="12954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Tree>
    <p:extLst>
      <p:ext uri="{BB962C8B-B14F-4D97-AF65-F5344CB8AC3E}">
        <p14:creationId xmlns:p14="http://schemas.microsoft.com/office/powerpoint/2010/main" val="343925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896" y="141008"/>
            <a:ext cx="8406064"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 – </a:t>
            </a:r>
            <a:r>
              <a:rPr lang="en-US" sz="2000" b="1" dirty="0">
                <a:solidFill>
                  <a:srgbClr val="FF0000"/>
                </a:solidFill>
                <a:latin typeface="Arial Narrow" panose="020B0606020202030204" pitchFamily="34" charset="0"/>
              </a:rPr>
              <a:t>Canceling a Draft or In Progress Requisition or </a:t>
            </a:r>
            <a:r>
              <a:rPr lang="en-US" sz="2000" b="1" dirty="0">
                <a:solidFill>
                  <a:srgbClr val="FF0000"/>
                </a:solidFill>
                <a:latin typeface="Arial Narrow" panose="020B0606020202030204" pitchFamily="34" charset="0"/>
              </a:rPr>
              <a:t>SIR</a:t>
            </a:r>
            <a:endParaRPr lang="en-US" sz="2000" b="1" dirty="0">
              <a:solidFill>
                <a:srgbClr val="FF0000"/>
              </a:solidFill>
              <a:latin typeface="Arial Narrow" panose="020B0606020202030204" pitchFamily="34" charset="0"/>
            </a:endParaRPr>
          </a:p>
        </p:txBody>
      </p:sp>
      <p:sp>
        <p:nvSpPr>
          <p:cNvPr id="4" name="Line 9"/>
          <p:cNvSpPr>
            <a:spLocks noChangeShapeType="1"/>
          </p:cNvSpPr>
          <p:nvPr/>
        </p:nvSpPr>
        <p:spPr bwMode="auto">
          <a:xfrm>
            <a:off x="457199" y="1143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7" name="Picture 6"/>
          <p:cNvPicPr>
            <a:picLocks noChangeAspect="1"/>
          </p:cNvPicPr>
          <p:nvPr/>
        </p:nvPicPr>
        <p:blipFill>
          <a:blip r:embed="rId3"/>
          <a:stretch>
            <a:fillRect/>
          </a:stretch>
        </p:blipFill>
        <p:spPr>
          <a:xfrm>
            <a:off x="2819400" y="1230592"/>
            <a:ext cx="6117162" cy="4330622"/>
          </a:xfrm>
          <a:prstGeom prst="rect">
            <a:avLst/>
          </a:prstGeom>
        </p:spPr>
      </p:pic>
      <p:sp>
        <p:nvSpPr>
          <p:cNvPr id="8" name="TextBox 7"/>
          <p:cNvSpPr txBox="1"/>
          <p:nvPr/>
        </p:nvSpPr>
        <p:spPr>
          <a:xfrm>
            <a:off x="327294" y="1371600"/>
            <a:ext cx="2391842" cy="3693319"/>
          </a:xfrm>
          <a:prstGeom prst="rect">
            <a:avLst/>
          </a:prstGeom>
          <a:noFill/>
        </p:spPr>
        <p:txBody>
          <a:bodyPr wrap="square" rtlCol="0">
            <a:spAutoFit/>
          </a:bodyPr>
          <a:lstStyle/>
          <a:p>
            <a:r>
              <a:rPr lang="en-US" dirty="0" smtClean="0">
                <a:solidFill>
                  <a:schemeClr val="tx2">
                    <a:lumMod val="75000"/>
                  </a:schemeClr>
                </a:solidFill>
                <a:latin typeface="Calibri" panose="020F0502020204030204" pitchFamily="34" charset="0"/>
                <a:cs typeface="Calibri" panose="020F0502020204030204" pitchFamily="34" charset="0"/>
              </a:rPr>
              <a:t>To use the My Requisitions or My Supplier Invoice Request </a:t>
            </a:r>
            <a:r>
              <a:rPr lang="en-US" dirty="0" err="1" smtClean="0">
                <a:solidFill>
                  <a:schemeClr val="tx2">
                    <a:lumMod val="75000"/>
                  </a:schemeClr>
                </a:solidFill>
                <a:latin typeface="Calibri" panose="020F0502020204030204" pitchFamily="34" charset="0"/>
                <a:cs typeface="Calibri" panose="020F0502020204030204" pitchFamily="34" charset="0"/>
              </a:rPr>
              <a:t>Worklets</a:t>
            </a:r>
            <a:r>
              <a:rPr lang="en-US" dirty="0" smtClean="0">
                <a:solidFill>
                  <a:schemeClr val="tx2">
                    <a:lumMod val="75000"/>
                  </a:schemeClr>
                </a:solidFill>
                <a:latin typeface="Calibri" panose="020F0502020204030204" pitchFamily="34" charset="0"/>
                <a:cs typeface="Calibri" panose="020F0502020204030204" pitchFamily="34" charset="0"/>
              </a:rPr>
              <a:t> on your </a:t>
            </a:r>
            <a:r>
              <a:rPr lang="en-US" dirty="0" smtClean="0">
                <a:solidFill>
                  <a:schemeClr val="tx2">
                    <a:lumMod val="75000"/>
                  </a:schemeClr>
                </a:solidFill>
                <a:latin typeface="Calibri" panose="020F0502020204030204" pitchFamily="34" charset="0"/>
                <a:cs typeface="Calibri" panose="020F0502020204030204" pitchFamily="34" charset="0"/>
              </a:rPr>
              <a:t>dashboard, </a:t>
            </a:r>
            <a:r>
              <a:rPr lang="en-US" dirty="0" smtClean="0">
                <a:solidFill>
                  <a:schemeClr val="tx2">
                    <a:lumMod val="75000"/>
                  </a:schemeClr>
                </a:solidFill>
                <a:latin typeface="Calibri" panose="020F0502020204030204" pitchFamily="34" charset="0"/>
                <a:cs typeface="Calibri" panose="020F0502020204030204" pitchFamily="34" charset="0"/>
              </a:rPr>
              <a:t>simply find the correct transaction, hover, click on the Action button, hover over </a:t>
            </a:r>
            <a:r>
              <a:rPr lang="en-US" b="1" dirty="0" smtClean="0">
                <a:solidFill>
                  <a:schemeClr val="tx2">
                    <a:lumMod val="75000"/>
                  </a:schemeClr>
                </a:solidFill>
                <a:latin typeface="Calibri" panose="020F0502020204030204" pitchFamily="34" charset="0"/>
                <a:cs typeface="Calibri" panose="020F0502020204030204" pitchFamily="34" charset="0"/>
              </a:rPr>
              <a:t>Requisition</a:t>
            </a:r>
            <a:r>
              <a:rPr lang="en-US" dirty="0" smtClean="0">
                <a:solidFill>
                  <a:schemeClr val="tx2">
                    <a:lumMod val="75000"/>
                  </a:schemeClr>
                </a:solidFill>
                <a:latin typeface="Calibri" panose="020F0502020204030204" pitchFamily="34" charset="0"/>
                <a:cs typeface="Calibri" panose="020F0502020204030204" pitchFamily="34" charset="0"/>
              </a:rPr>
              <a:t> and select Cancel.  </a:t>
            </a:r>
            <a:endParaRPr lang="en-US" dirty="0" smtClean="0">
              <a:solidFill>
                <a:schemeClr val="tx2">
                  <a:lumMod val="75000"/>
                </a:schemeClr>
              </a:solidFill>
              <a:latin typeface="Calibri" panose="020F0502020204030204" pitchFamily="34" charset="0"/>
              <a:cs typeface="Calibri" panose="020F0502020204030204" pitchFamily="34" charset="0"/>
            </a:endParaRPr>
          </a:p>
          <a:p>
            <a:endParaRPr lang="en-US" dirty="0">
              <a:solidFill>
                <a:schemeClr val="tx2">
                  <a:lumMod val="75000"/>
                </a:schemeClr>
              </a:solidFill>
              <a:latin typeface="Calibri" panose="020F0502020204030204" pitchFamily="34" charset="0"/>
              <a:cs typeface="Calibri" panose="020F0502020204030204" pitchFamily="34" charset="0"/>
            </a:endParaRPr>
          </a:p>
          <a:p>
            <a:r>
              <a:rPr lang="en-US" dirty="0" smtClean="0">
                <a:solidFill>
                  <a:schemeClr val="tx2">
                    <a:lumMod val="75000"/>
                  </a:schemeClr>
                </a:solidFill>
                <a:latin typeface="Calibri" panose="020F0502020204030204" pitchFamily="34" charset="0"/>
                <a:cs typeface="Calibri" panose="020F0502020204030204" pitchFamily="34" charset="0"/>
              </a:rPr>
              <a:t>Be </a:t>
            </a:r>
            <a:r>
              <a:rPr lang="en-US" dirty="0" smtClean="0">
                <a:solidFill>
                  <a:schemeClr val="tx2">
                    <a:lumMod val="75000"/>
                  </a:schemeClr>
                </a:solidFill>
                <a:latin typeface="Calibri" panose="020F0502020204030204" pitchFamily="34" charset="0"/>
                <a:cs typeface="Calibri" panose="020F0502020204030204" pitchFamily="34" charset="0"/>
              </a:rPr>
              <a:t>sure to Click OK to complete the task.</a:t>
            </a:r>
            <a:endParaRPr lang="en-US"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85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704" y="182122"/>
            <a:ext cx="8610021"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a:t>
            </a:r>
            <a:r>
              <a:rPr lang="en-US" sz="2800" dirty="0">
                <a:latin typeface="Arial Rounded MT Bold" panose="020F0704030504030204" pitchFamily="34" charset="0"/>
                <a:cs typeface="Arial" panose="020B0604020202020204" pitchFamily="34" charset="0"/>
              </a:rPr>
              <a:t> </a:t>
            </a:r>
            <a:r>
              <a:rPr lang="en-US" sz="2000" b="1" dirty="0">
                <a:solidFill>
                  <a:srgbClr val="FF0000"/>
                </a:solidFill>
                <a:latin typeface="Arial Narrow" panose="020B0606020202030204" pitchFamily="34" charset="0"/>
              </a:rPr>
              <a:t>Canceling a Draft or In Progress Requisition or </a:t>
            </a:r>
            <a:r>
              <a:rPr lang="en-US" sz="2000" b="1" dirty="0" smtClean="0">
                <a:solidFill>
                  <a:srgbClr val="FF0000"/>
                </a:solidFill>
                <a:latin typeface="Arial Narrow" panose="020B0606020202030204" pitchFamily="34" charset="0"/>
              </a:rPr>
              <a:t>SIR</a:t>
            </a:r>
            <a:r>
              <a:rPr lang="en-US" sz="2000" b="1" dirty="0">
                <a:solidFill>
                  <a:srgbClr val="FF0000"/>
                </a:solidFill>
                <a:latin typeface="Arial Narrow" panose="020B0606020202030204" pitchFamily="34" charset="0"/>
              </a:rPr>
              <a:t/>
            </a:r>
            <a:br>
              <a:rPr lang="en-US" sz="2000" b="1" dirty="0">
                <a:solidFill>
                  <a:srgbClr val="FF0000"/>
                </a:solidFill>
                <a:latin typeface="Arial Narrow" panose="020B0606020202030204" pitchFamily="34" charset="0"/>
              </a:rPr>
            </a:br>
            <a:endParaRPr lang="en-US" sz="2000" b="1" dirty="0">
              <a:solidFill>
                <a:srgbClr val="FF0000"/>
              </a:solidFill>
              <a:latin typeface="Arial Narrow" panose="020B060602020203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81842" y="1066800"/>
            <a:ext cx="8357358" cy="2062103"/>
          </a:xfrm>
          <a:prstGeom prst="rect">
            <a:avLst/>
          </a:prstGeom>
          <a:noFill/>
        </p:spPr>
        <p:txBody>
          <a:bodyPr wrap="square" rtlCol="0">
            <a:spAutoFit/>
          </a:bodyPr>
          <a:lstStyle/>
          <a:p>
            <a:r>
              <a:rPr lang="en-US" sz="1600" dirty="0" smtClean="0">
                <a:solidFill>
                  <a:schemeClr val="tx2"/>
                </a:solidFill>
                <a:latin typeface="Calibri" panose="020F0502020204030204" pitchFamily="34" charset="0"/>
                <a:cs typeface="Calibri" panose="020F0502020204030204" pitchFamily="34" charset="0"/>
              </a:rPr>
              <a:t>To use the global search bar type the full document number, including letters, into the search bar and hit enter.  </a:t>
            </a:r>
            <a:endParaRPr lang="en-US" sz="1600" dirty="0" smtClean="0">
              <a:solidFill>
                <a:schemeClr val="tx2"/>
              </a:solidFill>
              <a:latin typeface="Calibri" panose="020F0502020204030204" pitchFamily="34" charset="0"/>
              <a:cs typeface="Calibri" panose="020F0502020204030204" pitchFamily="34" charset="0"/>
            </a:endParaRPr>
          </a:p>
          <a:p>
            <a:endParaRPr lang="en-US" sz="1600" dirty="0">
              <a:solidFill>
                <a:schemeClr val="tx2"/>
              </a:solidFill>
              <a:latin typeface="Calibri" panose="020F0502020204030204" pitchFamily="34" charset="0"/>
              <a:cs typeface="Calibri" panose="020F0502020204030204" pitchFamily="34" charset="0"/>
            </a:endParaRPr>
          </a:p>
          <a:p>
            <a:r>
              <a:rPr lang="en-US" sz="1600" dirty="0" smtClean="0">
                <a:solidFill>
                  <a:schemeClr val="tx2"/>
                </a:solidFill>
                <a:latin typeface="Calibri" panose="020F0502020204030204" pitchFamily="34" charset="0"/>
                <a:cs typeface="Calibri" panose="020F0502020204030204" pitchFamily="34" charset="0"/>
              </a:rPr>
              <a:t>Then </a:t>
            </a:r>
            <a:r>
              <a:rPr lang="en-US" sz="1600" dirty="0" smtClean="0">
                <a:solidFill>
                  <a:schemeClr val="tx2"/>
                </a:solidFill>
                <a:latin typeface="Calibri" panose="020F0502020204030204" pitchFamily="34" charset="0"/>
                <a:cs typeface="Calibri" panose="020F0502020204030204" pitchFamily="34" charset="0"/>
              </a:rPr>
              <a:t>select All of Workday or Procurement and the blue number will appear</a:t>
            </a:r>
            <a:r>
              <a:rPr lang="en-US" sz="1600" dirty="0" smtClean="0">
                <a:solidFill>
                  <a:schemeClr val="tx2"/>
                </a:solidFill>
                <a:latin typeface="Calibri" panose="020F0502020204030204" pitchFamily="34" charset="0"/>
                <a:cs typeface="Calibri" panose="020F0502020204030204" pitchFamily="34" charset="0"/>
              </a:rPr>
              <a:t>.</a:t>
            </a:r>
          </a:p>
          <a:p>
            <a:endParaRPr lang="en-US" sz="1600" dirty="0">
              <a:solidFill>
                <a:schemeClr val="tx2"/>
              </a:solidFill>
              <a:latin typeface="Calibri" panose="020F0502020204030204" pitchFamily="34" charset="0"/>
              <a:cs typeface="Calibri" panose="020F0502020204030204" pitchFamily="34" charset="0"/>
            </a:endParaRPr>
          </a:p>
          <a:p>
            <a:r>
              <a:rPr lang="en-US" sz="1600" dirty="0" smtClean="0">
                <a:solidFill>
                  <a:schemeClr val="tx2"/>
                </a:solidFill>
                <a:latin typeface="Calibri" panose="020F0502020204030204" pitchFamily="34" charset="0"/>
                <a:cs typeface="Calibri" panose="020F0502020204030204" pitchFamily="34" charset="0"/>
              </a:rPr>
              <a:t>The related action </a:t>
            </a:r>
            <a:r>
              <a:rPr lang="en-US" sz="1600" dirty="0" smtClean="0">
                <a:solidFill>
                  <a:schemeClr val="tx2"/>
                </a:solidFill>
                <a:latin typeface="Calibri" panose="020F0502020204030204" pitchFamily="34" charset="0"/>
                <a:cs typeface="Calibri" panose="020F0502020204030204" pitchFamily="34" charset="0"/>
              </a:rPr>
              <a:t>button is just to the right of the number if you hover there.  Click the button, hover over Supplier Invoice Request or Requisition and select Cancel.  Be sure to click OK to conclude the task.</a:t>
            </a:r>
            <a:endParaRPr lang="en-US" sz="1600" dirty="0">
              <a:solidFill>
                <a:schemeClr val="tx2"/>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579708" y="2971800"/>
            <a:ext cx="6461966" cy="3271882"/>
          </a:xfrm>
          <a:prstGeom prst="rect">
            <a:avLst/>
          </a:prstGeom>
        </p:spPr>
      </p:pic>
    </p:spTree>
    <p:extLst>
      <p:ext uri="{BB962C8B-B14F-4D97-AF65-F5344CB8AC3E}">
        <p14:creationId xmlns:p14="http://schemas.microsoft.com/office/powerpoint/2010/main" val="247632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423" y="255309"/>
            <a:ext cx="8315761"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 – </a:t>
            </a:r>
            <a:r>
              <a:rPr lang="en-US" sz="2000" b="1" dirty="0">
                <a:solidFill>
                  <a:srgbClr val="FF0000"/>
                </a:solidFill>
                <a:latin typeface="Arial Narrow" panose="020B0606020202030204" pitchFamily="34" charset="0"/>
              </a:rPr>
              <a:t>Canceling a Draft Requisition That Has No Number</a:t>
            </a:r>
            <a:endParaRPr lang="en-US" sz="2000" b="1" dirty="0">
              <a:solidFill>
                <a:srgbClr val="FF0000"/>
              </a:solidFill>
              <a:latin typeface="Arial Narrow" panose="020B0606020202030204" pitchFamily="34" charset="0"/>
            </a:endParaRPr>
          </a:p>
        </p:txBody>
      </p:sp>
      <p:sp>
        <p:nvSpPr>
          <p:cNvPr id="3" name="Content Placeholder 2"/>
          <p:cNvSpPr>
            <a:spLocks noGrp="1"/>
          </p:cNvSpPr>
          <p:nvPr>
            <p:ph idx="4294967295"/>
          </p:nvPr>
        </p:nvSpPr>
        <p:spPr>
          <a:xfrm>
            <a:off x="230777" y="1447800"/>
            <a:ext cx="8015217" cy="1676400"/>
          </a:xfrm>
        </p:spPr>
        <p:txBody>
          <a:bodyPr>
            <a:noAutofit/>
          </a:bodyPr>
          <a:lstStyle/>
          <a:p>
            <a:pPr marL="57150" indent="0" fontAlgn="ctr">
              <a:buNone/>
            </a:pPr>
            <a:r>
              <a:rPr lang="en-US" sz="1800" dirty="0" smtClean="0">
                <a:solidFill>
                  <a:schemeClr val="accent1">
                    <a:lumMod val="75000"/>
                  </a:schemeClr>
                </a:solidFill>
              </a:rPr>
              <a:t>What do you do if you have started a Requisition that is in Draft status and you can see it on your </a:t>
            </a:r>
            <a:r>
              <a:rPr lang="en-US" sz="1800" dirty="0" err="1" smtClean="0">
                <a:solidFill>
                  <a:schemeClr val="accent1">
                    <a:lumMod val="75000"/>
                  </a:schemeClr>
                </a:solidFill>
              </a:rPr>
              <a:t>Worklet</a:t>
            </a:r>
            <a:r>
              <a:rPr lang="en-US" sz="1800" dirty="0" smtClean="0">
                <a:solidFill>
                  <a:schemeClr val="accent1">
                    <a:lumMod val="75000"/>
                  </a:schemeClr>
                </a:solidFill>
              </a:rPr>
              <a:t>, but it has no number?  </a:t>
            </a:r>
            <a:endParaRPr lang="en-US" sz="1800" dirty="0" smtClean="0">
              <a:solidFill>
                <a:schemeClr val="accent1">
                  <a:lumMod val="75000"/>
                </a:schemeClr>
              </a:solidFill>
            </a:endParaRPr>
          </a:p>
          <a:p>
            <a:pPr marL="57150" indent="0" fontAlgn="ctr">
              <a:buNone/>
            </a:pPr>
            <a:endParaRPr lang="en-US" sz="1800" dirty="0">
              <a:solidFill>
                <a:schemeClr val="accent1">
                  <a:lumMod val="75000"/>
                </a:schemeClr>
              </a:solidFill>
            </a:endParaRPr>
          </a:p>
          <a:p>
            <a:pPr marL="57150" indent="0" fontAlgn="ctr">
              <a:buNone/>
            </a:pPr>
            <a:r>
              <a:rPr lang="en-US" sz="1800" dirty="0" smtClean="0">
                <a:solidFill>
                  <a:schemeClr val="accent1">
                    <a:lumMod val="75000"/>
                  </a:schemeClr>
                </a:solidFill>
              </a:rPr>
              <a:t>There </a:t>
            </a:r>
            <a:r>
              <a:rPr lang="en-US" sz="1800" dirty="0" smtClean="0">
                <a:solidFill>
                  <a:schemeClr val="accent1">
                    <a:lumMod val="75000"/>
                  </a:schemeClr>
                </a:solidFill>
              </a:rPr>
              <a:t>is a way to edit or cancel it.  It just requires a few more steps than editing or canceling one with a number.</a:t>
            </a:r>
          </a:p>
          <a:p>
            <a:pPr marL="57150" indent="0" fontAlgn="ctr">
              <a:buNone/>
            </a:pPr>
            <a:endParaRPr lang="en-US" sz="1800" dirty="0">
              <a:solidFill>
                <a:schemeClr val="bg2">
                  <a:lumMod val="50000"/>
                </a:schemeClr>
              </a:solidFill>
            </a:endParaRPr>
          </a:p>
        </p:txBody>
      </p:sp>
      <p:sp>
        <p:nvSpPr>
          <p:cNvPr id="4" name="Line 9"/>
          <p:cNvSpPr>
            <a:spLocks noChangeShapeType="1"/>
          </p:cNvSpPr>
          <p:nvPr/>
        </p:nvSpPr>
        <p:spPr bwMode="auto">
          <a:xfrm>
            <a:off x="228600" y="12954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228600" y="3417608"/>
            <a:ext cx="8454349" cy="2001438"/>
          </a:xfrm>
          <a:prstGeom prst="rect">
            <a:avLst/>
          </a:prstGeom>
          <a:ln>
            <a:solidFill>
              <a:schemeClr val="tx1"/>
            </a:solidFill>
          </a:ln>
        </p:spPr>
      </p:pic>
    </p:spTree>
    <p:extLst>
      <p:ext uri="{BB962C8B-B14F-4D97-AF65-F5344CB8AC3E}">
        <p14:creationId xmlns:p14="http://schemas.microsoft.com/office/powerpoint/2010/main" val="27636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0736" y="153819"/>
            <a:ext cx="8482264"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 – </a:t>
            </a:r>
            <a:r>
              <a:rPr lang="en-US" sz="2000" b="1" dirty="0">
                <a:solidFill>
                  <a:srgbClr val="FF0000"/>
                </a:solidFill>
                <a:latin typeface="Arial Narrow" panose="020B0606020202030204" pitchFamily="34" charset="0"/>
              </a:rPr>
              <a:t>Canceling a Draft Requisition That Has No Number</a:t>
            </a:r>
          </a:p>
        </p:txBody>
      </p:sp>
      <p:sp>
        <p:nvSpPr>
          <p:cNvPr id="4" name="Line 9"/>
          <p:cNvSpPr>
            <a:spLocks noChangeShapeType="1"/>
          </p:cNvSpPr>
          <p:nvPr/>
        </p:nvSpPr>
        <p:spPr bwMode="auto">
          <a:xfrm>
            <a:off x="457199" y="1143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472439" y="1357197"/>
            <a:ext cx="8290561" cy="1754326"/>
          </a:xfrm>
          <a:prstGeom prst="rect">
            <a:avLst/>
          </a:prstGeom>
          <a:noFill/>
        </p:spPr>
        <p:txBody>
          <a:bodyPr wrap="square" rtlCol="0">
            <a:spAutoFit/>
          </a:bodyPr>
          <a:lstStyle/>
          <a:p>
            <a:r>
              <a:rPr lang="en-US" dirty="0" smtClean="0">
                <a:solidFill>
                  <a:schemeClr val="tx2">
                    <a:lumMod val="75000"/>
                  </a:schemeClr>
                </a:solidFill>
                <a:latin typeface="Calibri" panose="020F0502020204030204" pitchFamily="34" charset="0"/>
                <a:cs typeface="Calibri" panose="020F0502020204030204" pitchFamily="34" charset="0"/>
              </a:rPr>
              <a:t>If you hover your mouse in the blank space for the number and move it around a bit, an action button will appear.  </a:t>
            </a:r>
            <a:endParaRPr lang="en-US" dirty="0" smtClean="0">
              <a:solidFill>
                <a:schemeClr val="tx2">
                  <a:lumMod val="75000"/>
                </a:schemeClr>
              </a:solidFill>
              <a:latin typeface="Calibri" panose="020F0502020204030204" pitchFamily="34" charset="0"/>
              <a:cs typeface="Calibri" panose="020F0502020204030204" pitchFamily="34" charset="0"/>
            </a:endParaRPr>
          </a:p>
          <a:p>
            <a:endParaRPr lang="en-US" dirty="0">
              <a:solidFill>
                <a:schemeClr val="tx2">
                  <a:lumMod val="75000"/>
                </a:schemeClr>
              </a:solidFill>
              <a:latin typeface="Calibri" panose="020F0502020204030204" pitchFamily="34" charset="0"/>
              <a:cs typeface="Calibri" panose="020F0502020204030204" pitchFamily="34" charset="0"/>
            </a:endParaRPr>
          </a:p>
          <a:p>
            <a:r>
              <a:rPr lang="en-US" dirty="0" smtClean="0">
                <a:solidFill>
                  <a:schemeClr val="tx2">
                    <a:lumMod val="75000"/>
                  </a:schemeClr>
                </a:solidFill>
                <a:latin typeface="Calibri" panose="020F0502020204030204" pitchFamily="34" charset="0"/>
                <a:cs typeface="Calibri" panose="020F0502020204030204" pitchFamily="34" charset="0"/>
              </a:rPr>
              <a:t>When </a:t>
            </a:r>
            <a:r>
              <a:rPr lang="en-US" dirty="0" smtClean="0">
                <a:solidFill>
                  <a:schemeClr val="tx2">
                    <a:lumMod val="75000"/>
                  </a:schemeClr>
                </a:solidFill>
                <a:latin typeface="Calibri" panose="020F0502020204030204" pitchFamily="34" charset="0"/>
                <a:cs typeface="Calibri" panose="020F0502020204030204" pitchFamily="34" charset="0"/>
              </a:rPr>
              <a:t>it </a:t>
            </a:r>
            <a:r>
              <a:rPr lang="en-US" dirty="0" smtClean="0">
                <a:solidFill>
                  <a:schemeClr val="tx2">
                    <a:lumMod val="75000"/>
                  </a:schemeClr>
                </a:solidFill>
                <a:latin typeface="Calibri" panose="020F0502020204030204" pitchFamily="34" charset="0"/>
                <a:cs typeface="Calibri" panose="020F0502020204030204" pitchFamily="34" charset="0"/>
              </a:rPr>
              <a:t>appears, </a:t>
            </a:r>
            <a:r>
              <a:rPr lang="en-US" dirty="0" smtClean="0">
                <a:solidFill>
                  <a:schemeClr val="tx2">
                    <a:lumMod val="75000"/>
                  </a:schemeClr>
                </a:solidFill>
                <a:latin typeface="Calibri" panose="020F0502020204030204" pitchFamily="34" charset="0"/>
                <a:cs typeface="Calibri" panose="020F0502020204030204" pitchFamily="34" charset="0"/>
              </a:rPr>
              <a:t>click on it.  </a:t>
            </a:r>
            <a:endParaRPr lang="en-US" dirty="0" smtClean="0">
              <a:solidFill>
                <a:schemeClr val="tx2">
                  <a:lumMod val="75000"/>
                </a:schemeClr>
              </a:solidFill>
              <a:latin typeface="Calibri" panose="020F0502020204030204" pitchFamily="34" charset="0"/>
              <a:cs typeface="Calibri" panose="020F0502020204030204" pitchFamily="34" charset="0"/>
            </a:endParaRPr>
          </a:p>
          <a:p>
            <a:endParaRPr lang="en-US" dirty="0">
              <a:solidFill>
                <a:schemeClr val="tx2">
                  <a:lumMod val="75000"/>
                </a:schemeClr>
              </a:solidFill>
              <a:latin typeface="Calibri" panose="020F0502020204030204" pitchFamily="34" charset="0"/>
              <a:cs typeface="Calibri" panose="020F0502020204030204" pitchFamily="34" charset="0"/>
            </a:endParaRPr>
          </a:p>
          <a:p>
            <a:r>
              <a:rPr lang="en-US" dirty="0" smtClean="0">
                <a:solidFill>
                  <a:schemeClr val="tx2">
                    <a:lumMod val="75000"/>
                  </a:schemeClr>
                </a:solidFill>
                <a:latin typeface="Calibri" panose="020F0502020204030204" pitchFamily="34" charset="0"/>
                <a:cs typeface="Calibri" panose="020F0502020204030204" pitchFamily="34" charset="0"/>
              </a:rPr>
              <a:t>Then </a:t>
            </a:r>
            <a:r>
              <a:rPr lang="en-US" dirty="0" smtClean="0">
                <a:solidFill>
                  <a:schemeClr val="tx2">
                    <a:lumMod val="75000"/>
                  </a:schemeClr>
                </a:solidFill>
                <a:latin typeface="Calibri" panose="020F0502020204030204" pitchFamily="34" charset="0"/>
                <a:cs typeface="Calibri" panose="020F0502020204030204" pitchFamily="34" charset="0"/>
              </a:rPr>
              <a:t>hover over the word Requisition and click on Add More.</a:t>
            </a:r>
            <a:endParaRPr lang="en-US" dirty="0">
              <a:solidFill>
                <a:schemeClr val="tx2">
                  <a:lumMod val="7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446313" y="3505200"/>
            <a:ext cx="4002876" cy="2096334"/>
          </a:xfrm>
          <a:prstGeom prst="rect">
            <a:avLst/>
          </a:prstGeom>
          <a:ln>
            <a:solidFill>
              <a:schemeClr val="tx1"/>
            </a:solidFill>
          </a:ln>
        </p:spPr>
      </p:pic>
      <p:pic>
        <p:nvPicPr>
          <p:cNvPr id="1026" name="Picture 2" descr="C:\Users\jbrock2\AppData\Local\Temp\SNAGHTML8eeac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571" y="3200400"/>
            <a:ext cx="3819525" cy="3162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3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63574"/>
            <a:ext cx="8406064" cy="1230592"/>
          </a:xfrm>
        </p:spPr>
        <p:txBody>
          <a:bodyPr>
            <a:noAutofit/>
          </a:bodyPr>
          <a:lstStyle/>
          <a:p>
            <a:pPr algn="l"/>
            <a:r>
              <a:rPr lang="en-US" sz="2800" dirty="0">
                <a:latin typeface="Arial Rounded MT Bold" panose="020F0704030504030204" pitchFamily="34" charset="0"/>
                <a:cs typeface="Arial" panose="020B0604020202020204" pitchFamily="34" charset="0"/>
              </a:rPr>
              <a:t>Tips and Tricks – </a:t>
            </a:r>
            <a:r>
              <a:rPr lang="en-US" sz="2000" b="1" dirty="0" smtClean="0">
                <a:solidFill>
                  <a:srgbClr val="FF0000"/>
                </a:solidFill>
                <a:latin typeface="Arial Narrow" panose="020B0606020202030204" pitchFamily="34" charset="0"/>
              </a:rPr>
              <a:t>Canceling </a:t>
            </a:r>
            <a:r>
              <a:rPr lang="en-US" sz="2000" b="1" dirty="0">
                <a:solidFill>
                  <a:srgbClr val="FF0000"/>
                </a:solidFill>
                <a:latin typeface="Arial Narrow" panose="020B0606020202030204" pitchFamily="34" charset="0"/>
              </a:rPr>
              <a:t>a Draft Requisition That Has No </a:t>
            </a:r>
            <a:r>
              <a:rPr lang="en-US" sz="2000" b="1" dirty="0" smtClean="0">
                <a:solidFill>
                  <a:srgbClr val="FF0000"/>
                </a:solidFill>
                <a:latin typeface="Arial Narrow" panose="020B0606020202030204" pitchFamily="34" charset="0"/>
              </a:rPr>
              <a:t>Number</a:t>
            </a:r>
            <a:r>
              <a:rPr lang="en-US" sz="800" dirty="0">
                <a:solidFill>
                  <a:srgbClr val="2C5D98"/>
                </a:solidFill>
              </a:rPr>
              <a:t/>
            </a:r>
            <a:br>
              <a:rPr lang="en-US" sz="800" dirty="0">
                <a:solidFill>
                  <a:srgbClr val="2C5D98"/>
                </a:solidFill>
              </a:rPr>
            </a:b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634242" y="1066800"/>
            <a:ext cx="7619999" cy="400110"/>
          </a:xfrm>
          <a:prstGeom prst="rect">
            <a:avLst/>
          </a:prstGeom>
          <a:noFill/>
        </p:spPr>
        <p:txBody>
          <a:bodyPr wrap="square" rtlCol="0">
            <a:spAutoFit/>
          </a:bodyPr>
          <a:lstStyle/>
          <a:p>
            <a:r>
              <a:rPr lang="en-US" sz="2000" dirty="0" smtClean="0">
                <a:solidFill>
                  <a:schemeClr val="tx2"/>
                </a:solidFill>
                <a:latin typeface="Calibri" panose="020F0502020204030204" pitchFamily="34" charset="0"/>
                <a:cs typeface="Calibri" panose="020F0502020204030204" pitchFamily="34" charset="0"/>
              </a:rPr>
              <a:t>The next screen will ask if you want to replace items.  Click on OK</a:t>
            </a:r>
            <a:r>
              <a:rPr lang="en-US" sz="1600" dirty="0" smtClean="0">
                <a:solidFill>
                  <a:schemeClr val="tx2"/>
                </a:solidFill>
                <a:latin typeface="Calibri" panose="020F0502020204030204" pitchFamily="34" charset="0"/>
                <a:cs typeface="Calibri" panose="020F0502020204030204" pitchFamily="34" charset="0"/>
              </a:rPr>
              <a:t>.</a:t>
            </a:r>
            <a:endParaRPr lang="en-US" sz="1600" dirty="0">
              <a:solidFill>
                <a:schemeClr val="tx2"/>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371600" y="1521530"/>
            <a:ext cx="4983180" cy="1551724"/>
          </a:xfrm>
          <a:prstGeom prst="rect">
            <a:avLst/>
          </a:prstGeom>
          <a:ln>
            <a:solidFill>
              <a:schemeClr val="tx1"/>
            </a:solidFill>
          </a:ln>
        </p:spPr>
      </p:pic>
      <p:sp>
        <p:nvSpPr>
          <p:cNvPr id="8" name="TextBox 7"/>
          <p:cNvSpPr txBox="1"/>
          <p:nvPr/>
        </p:nvSpPr>
        <p:spPr>
          <a:xfrm>
            <a:off x="381000" y="4724400"/>
            <a:ext cx="2971800" cy="923330"/>
          </a:xfrm>
          <a:prstGeom prst="rect">
            <a:avLst/>
          </a:prstGeom>
          <a:noFill/>
        </p:spPr>
        <p:txBody>
          <a:bodyPr wrap="square" rtlCol="0">
            <a:spAutoFit/>
          </a:bodyPr>
          <a:lstStyle/>
          <a:p>
            <a:r>
              <a:rPr lang="en-US" dirty="0" smtClean="0">
                <a:solidFill>
                  <a:schemeClr val="tx2"/>
                </a:solidFill>
                <a:latin typeface="Calibri" panose="020F0502020204030204" pitchFamily="34" charset="0"/>
                <a:cs typeface="Calibri" panose="020F0502020204030204" pitchFamily="34" charset="0"/>
              </a:rPr>
              <a:t>You will be taken to your cart. </a:t>
            </a:r>
            <a:endParaRPr lang="en-US" dirty="0" smtClean="0">
              <a:solidFill>
                <a:schemeClr val="tx2"/>
              </a:solidFill>
              <a:latin typeface="Calibri" panose="020F0502020204030204" pitchFamily="34" charset="0"/>
              <a:cs typeface="Calibri" panose="020F0502020204030204" pitchFamily="34" charset="0"/>
            </a:endParaRPr>
          </a:p>
          <a:p>
            <a:endParaRPr lang="en-US" dirty="0">
              <a:solidFill>
                <a:schemeClr val="tx2"/>
              </a:solidFill>
              <a:latin typeface="Calibri" panose="020F0502020204030204" pitchFamily="34" charset="0"/>
              <a:cs typeface="Calibri" panose="020F0502020204030204" pitchFamily="34" charset="0"/>
            </a:endParaRPr>
          </a:p>
          <a:p>
            <a:r>
              <a:rPr lang="en-US" dirty="0" smtClean="0">
                <a:solidFill>
                  <a:schemeClr val="tx2"/>
                </a:solidFill>
                <a:latin typeface="Calibri" panose="020F0502020204030204" pitchFamily="34" charset="0"/>
                <a:cs typeface="Calibri" panose="020F0502020204030204" pitchFamily="34" charset="0"/>
              </a:rPr>
              <a:t> </a:t>
            </a:r>
            <a:r>
              <a:rPr lang="en-US" dirty="0" smtClean="0">
                <a:solidFill>
                  <a:schemeClr val="tx2"/>
                </a:solidFill>
                <a:latin typeface="Calibri" panose="020F0502020204030204" pitchFamily="34" charset="0"/>
                <a:cs typeface="Calibri" panose="020F0502020204030204" pitchFamily="34" charset="0"/>
              </a:rPr>
              <a:t>Click on Checkout.</a:t>
            </a:r>
            <a:endParaRPr lang="en-US" dirty="0">
              <a:solidFill>
                <a:schemeClr val="tx2"/>
              </a:solidFill>
              <a:latin typeface="Calibri" panose="020F0502020204030204" pitchFamily="34" charset="0"/>
              <a:cs typeface="Calibri" panose="020F0502020204030204" pitchFamily="34" charset="0"/>
            </a:endParaRPr>
          </a:p>
        </p:txBody>
      </p:sp>
      <p:pic>
        <p:nvPicPr>
          <p:cNvPr id="2050" name="Picture 2" descr="C:\Users\jbrock2\AppData\Local\Temp\SNAGHTML8f22e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528" y="2438400"/>
            <a:ext cx="3722526" cy="3828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9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tatus xmlns="445c0127-97e6-4ecf-8763-62a3d9444353">In Build</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50506-E0D1-4842-AE4E-075A8982DE0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45c0127-97e6-4ecf-8763-62a3d9444353"/>
    <ds:schemaRef ds:uri="http://www.w3.org/XML/1998/namespace"/>
    <ds:schemaRef ds:uri="http://purl.org/dc/dcmitype/"/>
  </ds:schemaRefs>
</ds:datastoreItem>
</file>

<file path=customXml/itemProps2.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90AE3C2-51D7-4772-85EF-99B26ACECB13}">
  <ds:schemaRefs>
    <ds:schemaRef ds:uri="urn:sharePointPublishingRcaProperties"/>
  </ds:schemaRefs>
</ds:datastoreItem>
</file>

<file path=customXml/itemProps4.xml><?xml version="1.0" encoding="utf-8"?>
<ds:datastoreItem xmlns:ds="http://schemas.openxmlformats.org/officeDocument/2006/customXml" ds:itemID="{8CE1EC6E-7DEE-40A7-8470-13A775BFD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59369</TotalTime>
  <Words>628</Words>
  <Application>Microsoft Office PowerPoint</Application>
  <PresentationFormat>On-screen Show (4:3)</PresentationFormat>
  <Paragraphs>65</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Narrow</vt:lpstr>
      <vt:lpstr>Arial Rounded MT Bold</vt:lpstr>
      <vt:lpstr>Calibri</vt:lpstr>
      <vt:lpstr>MS Pゴシック</vt:lpstr>
      <vt:lpstr>Times New Roman</vt:lpstr>
      <vt:lpstr>Wingdings</vt:lpstr>
      <vt:lpstr>Office Theme</vt:lpstr>
      <vt:lpstr>1_Office Theme</vt:lpstr>
      <vt:lpstr>PowerPoint Presentation</vt:lpstr>
      <vt:lpstr>UR Procurement Website – P2P Self Help</vt:lpstr>
      <vt:lpstr>February 2021 Monthly Workshop Topics</vt:lpstr>
      <vt:lpstr>Tips and Tricks – Canceling a Draft or In Progress Requisition or SIR</vt:lpstr>
      <vt:lpstr>Tips and Tricks – Canceling a Draft or In Progress Requisition or SIR</vt:lpstr>
      <vt:lpstr>Tips and Tricks- Canceling a Draft or In Progress Requisition or SIR </vt:lpstr>
      <vt:lpstr>Tips and Tricks – Canceling a Draft Requisition That Has No Number</vt:lpstr>
      <vt:lpstr>Tips and Tricks – Canceling a Draft Requisition That Has No Number</vt:lpstr>
      <vt:lpstr>Tips and Tricks – Canceling a Draft Requisition That Has No Number </vt:lpstr>
      <vt:lpstr>Tips and Tricks- Canceling a Draft Requisition That Has No Number </vt:lpstr>
      <vt:lpstr>Tips and Tricks- Canceling a Draft Requisition That Has No Number </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3087</cp:revision>
  <cp:lastPrinted>2018-05-02T18:43:29Z</cp:lastPrinted>
  <dcterms:created xsi:type="dcterms:W3CDTF">2007-09-21T12:15:26Z</dcterms:created>
  <dcterms:modified xsi:type="dcterms:W3CDTF">2021-02-05T13:43:10Z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