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theme/themeOverride1.xml" ContentType="application/vnd.openxmlformats-officedocument.themeOverr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367" r:id="rId5"/>
    <p:sldMasterId id="2147484379" r:id="rId6"/>
    <p:sldMasterId id="2147484389" r:id="rId7"/>
  </p:sldMasterIdLst>
  <p:notesMasterIdLst>
    <p:notesMasterId r:id="rId15"/>
  </p:notesMasterIdLst>
  <p:handoutMasterIdLst>
    <p:handoutMasterId r:id="rId16"/>
  </p:handoutMasterIdLst>
  <p:sldIdLst>
    <p:sldId id="1128" r:id="rId8"/>
    <p:sldId id="1143" r:id="rId9"/>
    <p:sldId id="1147" r:id="rId10"/>
    <p:sldId id="1148" r:id="rId11"/>
    <p:sldId id="1149" r:id="rId12"/>
    <p:sldId id="1132" r:id="rId13"/>
    <p:sldId id="1042" r:id="rId14"/>
  </p:sldIdLst>
  <p:sldSz cx="9144000" cy="6858000" type="screen4x3"/>
  <p:notesSz cx="7023100" cy="93091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07" userDrawn="1">
          <p15:clr>
            <a:srgbClr val="A4A3A4"/>
          </p15:clr>
        </p15:guide>
        <p15:guide id="2" pos="2168" userDrawn="1">
          <p15:clr>
            <a:srgbClr val="A4A3A4"/>
          </p15:clr>
        </p15:guide>
        <p15:guide id="3" orient="horz" pos="2903" userDrawn="1">
          <p15:clr>
            <a:srgbClr val="A4A3A4"/>
          </p15:clr>
        </p15:guide>
        <p15:guide id="4" pos="2165" userDrawn="1">
          <p15:clr>
            <a:srgbClr val="A4A3A4"/>
          </p15:clr>
        </p15:guide>
        <p15:guide id="5" orient="horz" pos="2888" userDrawn="1">
          <p15:clr>
            <a:srgbClr val="A4A3A4"/>
          </p15:clr>
        </p15:guide>
        <p15:guide id="6" orient="horz" pos="2884" userDrawn="1">
          <p15:clr>
            <a:srgbClr val="A4A3A4"/>
          </p15:clr>
        </p15:guide>
        <p15:guide id="7" orient="horz" pos="2955" userDrawn="1">
          <p15:clr>
            <a:srgbClr val="A4A3A4"/>
          </p15:clr>
        </p15:guide>
        <p15:guide id="8" orient="horz" pos="2951" userDrawn="1">
          <p15:clr>
            <a:srgbClr val="A4A3A4"/>
          </p15:clr>
        </p15:guide>
        <p15:guide id="9" orient="horz" pos="2936" userDrawn="1">
          <p15:clr>
            <a:srgbClr val="A4A3A4"/>
          </p15:clr>
        </p15:guide>
        <p15:guide id="10" orient="horz" pos="2932" userDrawn="1">
          <p15:clr>
            <a:srgbClr val="A4A3A4"/>
          </p15:clr>
        </p15:guide>
        <p15:guide id="11" pos="2217" userDrawn="1">
          <p15:clr>
            <a:srgbClr val="A4A3A4"/>
          </p15:clr>
        </p15:guide>
        <p15:guide id="12" pos="2213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its_local" initials="i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C5D98"/>
    <a:srgbClr val="6076B4"/>
    <a:srgbClr val="FFCC00"/>
    <a:srgbClr val="003E74"/>
    <a:srgbClr val="E26A54"/>
    <a:srgbClr val="FFFFFF"/>
    <a:srgbClr val="C7E68F"/>
    <a:srgbClr val="FFEB89"/>
    <a:srgbClr val="FFFFCC"/>
    <a:srgbClr val="F2F2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234" autoAdjust="0"/>
    <p:restoredTop sz="95405" autoAdjust="0"/>
  </p:normalViewPr>
  <p:slideViewPr>
    <p:cSldViewPr>
      <p:cViewPr varScale="1">
        <p:scale>
          <a:sx n="110" d="100"/>
          <a:sy n="110" d="100"/>
        </p:scale>
        <p:origin x="1494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039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63" d="100"/>
          <a:sy n="63" d="100"/>
        </p:scale>
        <p:origin x="-3072" y="-77"/>
      </p:cViewPr>
      <p:guideLst>
        <p:guide orient="horz" pos="2907"/>
        <p:guide pos="2168"/>
        <p:guide orient="horz" pos="2903"/>
        <p:guide pos="2165"/>
        <p:guide orient="horz" pos="2888"/>
        <p:guide orient="horz" pos="2884"/>
        <p:guide orient="horz" pos="2955"/>
        <p:guide orient="horz" pos="2951"/>
        <p:guide orient="horz" pos="2936"/>
        <p:guide orient="horz" pos="2932"/>
        <p:guide pos="2217"/>
        <p:guide pos="2213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Master" Target="slideMasters/slideMaster3.xml"/><Relationship Id="rId12" Type="http://schemas.openxmlformats.org/officeDocument/2006/relationships/slide" Target="slides/slide5.xml"/><Relationship Id="rId17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6" Type="http://schemas.openxmlformats.org/officeDocument/2006/relationships/handoutMaster" Target="handoutMasters/handout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2.xml"/><Relationship Id="rId11" Type="http://schemas.openxmlformats.org/officeDocument/2006/relationships/slide" Target="slides/slide4.xml"/><Relationship Id="rId5" Type="http://schemas.openxmlformats.org/officeDocument/2006/relationships/slideMaster" Target="slideMasters/slideMaster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3.xml"/><Relationship Id="rId19" Type="http://schemas.openxmlformats.org/officeDocument/2006/relationships/viewProps" Target="viewProps.xml"/><Relationship Id="rId86" Type="http://schemas.microsoft.com/office/2015/10/relationships/revisionInfo" Target="revisionInfo.xml"/><Relationship Id="rId4" Type="http://schemas.openxmlformats.org/officeDocument/2006/relationships/customXml" Target="../customXml/item4.xml"/><Relationship Id="rId9" Type="http://schemas.openxmlformats.org/officeDocument/2006/relationships/slide" Target="slides/slide2.xml"/><Relationship Id="rId14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1" y="2"/>
            <a:ext cx="3043131" cy="465455"/>
          </a:xfrm>
          <a:prstGeom prst="rect">
            <a:avLst/>
          </a:prstGeom>
        </p:spPr>
        <p:txBody>
          <a:bodyPr vert="horz" lIns="91928" tIns="45965" rIns="91928" bIns="45965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8384" y="2"/>
            <a:ext cx="3043131" cy="465455"/>
          </a:xfrm>
          <a:prstGeom prst="rect">
            <a:avLst/>
          </a:prstGeom>
        </p:spPr>
        <p:txBody>
          <a:bodyPr vert="horz" lIns="91928" tIns="45965" rIns="91928" bIns="45965" rtlCol="0"/>
          <a:lstStyle>
            <a:lvl1pPr algn="r">
              <a:defRPr sz="1200"/>
            </a:lvl1pPr>
          </a:lstStyle>
          <a:p>
            <a:fld id="{C5665B36-4B68-4038-B04C-4259637837E9}" type="datetimeFigureOut">
              <a:rPr lang="en-US" smtClean="0"/>
              <a:pPr/>
              <a:t>2/5/2021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1" y="8842059"/>
            <a:ext cx="3043131" cy="465455"/>
          </a:xfrm>
          <a:prstGeom prst="rect">
            <a:avLst/>
          </a:prstGeom>
        </p:spPr>
        <p:txBody>
          <a:bodyPr vert="horz" lIns="91928" tIns="45965" rIns="91928" bIns="45965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8384" y="8842059"/>
            <a:ext cx="3043131" cy="465455"/>
          </a:xfrm>
          <a:prstGeom prst="rect">
            <a:avLst/>
          </a:prstGeom>
        </p:spPr>
        <p:txBody>
          <a:bodyPr vert="horz" lIns="91928" tIns="45965" rIns="91928" bIns="45965" rtlCol="0" anchor="b"/>
          <a:lstStyle>
            <a:lvl1pPr algn="r">
              <a:defRPr sz="1200"/>
            </a:lvl1pPr>
          </a:lstStyle>
          <a:p>
            <a:fld id="{D13542EC-0850-4146-A731-B7F0AE82D52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861596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1" y="2"/>
            <a:ext cx="3043131" cy="465455"/>
          </a:xfrm>
          <a:prstGeom prst="rect">
            <a:avLst/>
          </a:prstGeom>
        </p:spPr>
        <p:txBody>
          <a:bodyPr vert="horz" lIns="93454" tIns="46726" rIns="93454" bIns="46726" rtlCol="0"/>
          <a:lstStyle>
            <a:lvl1pPr algn="l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384" y="2"/>
            <a:ext cx="3043131" cy="465455"/>
          </a:xfrm>
          <a:prstGeom prst="rect">
            <a:avLst/>
          </a:prstGeom>
        </p:spPr>
        <p:txBody>
          <a:bodyPr vert="horz" lIns="93454" tIns="46726" rIns="93454" bIns="46726" rtlCol="0"/>
          <a:lstStyle>
            <a:lvl1pPr algn="r">
              <a:defRPr sz="1200"/>
            </a:lvl1pPr>
          </a:lstStyle>
          <a:p>
            <a:pPr>
              <a:defRPr/>
            </a:pPr>
            <a:fld id="{B899B9D9-9514-4BB5-BD1B-84C8C666A399}" type="datetimeFigureOut">
              <a:rPr lang="en-US"/>
              <a:pPr>
                <a:defRPr/>
              </a:pPr>
              <a:t>2/5/2021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5863" y="698500"/>
            <a:ext cx="4652962" cy="34909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454" tIns="46726" rIns="93454" bIns="46726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631" y="4421830"/>
            <a:ext cx="5617843" cy="4189095"/>
          </a:xfrm>
          <a:prstGeom prst="rect">
            <a:avLst/>
          </a:prstGeom>
        </p:spPr>
        <p:txBody>
          <a:bodyPr vert="horz" lIns="93454" tIns="46726" rIns="93454" bIns="46726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1" y="8842059"/>
            <a:ext cx="3043131" cy="465455"/>
          </a:xfrm>
          <a:prstGeom prst="rect">
            <a:avLst/>
          </a:prstGeom>
        </p:spPr>
        <p:txBody>
          <a:bodyPr vert="horz" lIns="93454" tIns="46726" rIns="93454" bIns="46726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384" y="8842059"/>
            <a:ext cx="3043131" cy="465455"/>
          </a:xfrm>
          <a:prstGeom prst="rect">
            <a:avLst/>
          </a:prstGeom>
        </p:spPr>
        <p:txBody>
          <a:bodyPr vert="horz" lIns="93454" tIns="46726" rIns="93454" bIns="46726" rtlCol="0" anchor="b"/>
          <a:lstStyle>
            <a:lvl1pPr algn="r">
              <a:defRPr sz="1200"/>
            </a:lvl1pPr>
          </a:lstStyle>
          <a:p>
            <a:pPr>
              <a:defRPr/>
            </a:pPr>
            <a:fld id="{6DD86180-870F-4C4E-80A9-4C1C75E40D3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247317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56110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DD86180-870F-4C4E-80A9-4C1C75E40D3B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025952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DD86180-870F-4C4E-80A9-4C1C75E40D3B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686030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DD86180-870F-4C4E-80A9-4C1C75E40D3B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615137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DD86180-870F-4C4E-80A9-4C1C75E40D3B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703369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DD86180-870F-4C4E-80A9-4C1C75E40D3B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689463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DD86180-870F-4C4E-80A9-4C1C75E40D3B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7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24858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709A0E-C91D-4C08-96DA-A9EF50F9173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C7F986-FBD9-4779-89EA-1BAFE282271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0574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en-US" noProof="0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5800" y="3505200"/>
            <a:ext cx="7772400" cy="1752600"/>
          </a:xfrm>
        </p:spPr>
        <p:txBody>
          <a:bodyPr/>
          <a:lstStyle>
            <a:lvl1pPr marL="0" indent="0" algn="ctr">
              <a:buFont typeface="Wingdings" pitchFamily="124" charset="2"/>
              <a:buNone/>
              <a:defRPr/>
            </a:lvl1pPr>
          </a:lstStyle>
          <a:p>
            <a:pPr lvl="0"/>
            <a:r>
              <a:rPr lang="en-US" altLang="en-US" noProof="0"/>
              <a:t>Click to edit Master subtitle style</a:t>
            </a:r>
          </a:p>
        </p:txBody>
      </p:sp>
      <p:pic>
        <p:nvPicPr>
          <p:cNvPr id="3079" name="Picture 7" descr="footerdark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276975"/>
            <a:ext cx="9144000" cy="581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9290794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Line 9"/>
          <p:cNvSpPr>
            <a:spLocks noChangeShapeType="1"/>
          </p:cNvSpPr>
          <p:nvPr userDrawn="1"/>
        </p:nvSpPr>
        <p:spPr bwMode="auto">
          <a:xfrm>
            <a:off x="685800" y="1295400"/>
            <a:ext cx="7772400" cy="0"/>
          </a:xfrm>
          <a:prstGeom prst="line">
            <a:avLst/>
          </a:prstGeom>
          <a:noFill/>
          <a:ln w="50800">
            <a:solidFill>
              <a:srgbClr val="FFDE3B"/>
            </a:solidFill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763316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658794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24876915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0912104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17727907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3347479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772291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 b="1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E232E420-7A3D-42C3-8264-B5BCFC0A391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6431100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993985836"/>
      </p:ext>
    </p:extLst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E232E420-7A3D-42C3-8264-B5BCFC0A3917}" type="slidenum">
              <a:rPr lang="en-US" smtClean="0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628875"/>
      </p:ext>
    </p:extLst>
  </p:cSld>
  <p:clrMapOvr>
    <a:masterClrMapping/>
  </p:clrMapOvr>
  <p:transition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78817818"/>
      </p:ext>
    </p:extLst>
  </p:cSld>
  <p:clrMapOvr>
    <a:masterClrMapping/>
  </p:clrMapOvr>
  <p:transition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BA890F-08BD-4227-B960-C236C3729EDF}" type="slidenum">
              <a:rPr lang="en-US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7726774"/>
      </p:ext>
    </p:extLst>
  </p:cSld>
  <p:clrMapOvr>
    <a:masterClrMapping/>
  </p:clrMapOvr>
  <p:transition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34880E-BE94-4AD5-ABF2-077AEC65D94C}" type="slidenum">
              <a:rPr lang="en-US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6223566"/>
      </p:ext>
    </p:extLst>
  </p:cSld>
  <p:clrMapOvr>
    <a:masterClrMapping/>
  </p:clrMapOvr>
  <p:transition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0F0BC1-900A-47A7-B68B-80E16F4A2F51}" type="slidenum">
              <a:rPr lang="en-US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9032549"/>
      </p:ext>
    </p:extLst>
  </p:cSld>
  <p:clrMapOvr>
    <a:masterClrMapping/>
  </p:clrMapOvr>
  <p:transition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B895C5-5B7E-4DA2-B36B-DA5C7BBD6287}" type="slidenum">
              <a:rPr lang="en-US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8518621"/>
      </p:ext>
    </p:extLst>
  </p:cSld>
  <p:clrMapOvr>
    <a:masterClrMapping/>
  </p:clrMapOvr>
  <p:transition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D4502B-7789-4E8F-BB3D-5A5CA3FEC2D1}" type="slidenum">
              <a:rPr lang="en-US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0944858"/>
      </p:ext>
    </p:extLst>
  </p:cSld>
  <p:clrMapOvr>
    <a:masterClrMapping/>
  </p:clrMapOvr>
  <p:transition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F6E41A-9738-42AF-AA10-C4A23CB8C352}" type="slidenum">
              <a:rPr lang="en-US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5178335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709A0E-C91D-4C08-96DA-A9EF50F9173D}" type="slidenum">
              <a:rPr lang="en-US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4612543"/>
      </p:ext>
    </p:extLst>
  </p:cSld>
  <p:clrMapOvr>
    <a:masterClrMapping/>
  </p:clrMapOvr>
  <p:transition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C7F986-FBD9-4779-89EA-1BAFE2822712}" type="slidenum">
              <a:rPr lang="en-US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7453570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BA890F-08BD-4227-B960-C236C3729ED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34880E-BE94-4AD5-ABF2-077AEC65D94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0F0BC1-900A-47A7-B68B-80E16F4A2F5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B895C5-5B7E-4DA2-B36B-DA5C7BBD628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D4502B-7789-4E8F-BB3D-5A5CA3FEC2D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F6E41A-9738-42AF-AA10-C4A23CB8C35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16.xml"/><Relationship Id="rId10" Type="http://schemas.openxmlformats.org/officeDocument/2006/relationships/theme" Target="../theme/theme2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8.xml"/><Relationship Id="rId3" Type="http://schemas.openxmlformats.org/officeDocument/2006/relationships/slideLayout" Target="../slideLayouts/slideLayout23.xml"/><Relationship Id="rId7" Type="http://schemas.openxmlformats.org/officeDocument/2006/relationships/slideLayout" Target="../slideLayouts/slideLayout27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2.xml"/><Relationship Id="rId1" Type="http://schemas.openxmlformats.org/officeDocument/2006/relationships/slideLayout" Target="../slideLayouts/slideLayout21.xml"/><Relationship Id="rId6" Type="http://schemas.openxmlformats.org/officeDocument/2006/relationships/slideLayout" Target="../slideLayouts/slideLayout26.xml"/><Relationship Id="rId11" Type="http://schemas.openxmlformats.org/officeDocument/2006/relationships/slideLayout" Target="../slideLayouts/slideLayout31.xml"/><Relationship Id="rId5" Type="http://schemas.openxmlformats.org/officeDocument/2006/relationships/slideLayout" Target="../slideLayouts/slideLayout25.xml"/><Relationship Id="rId10" Type="http://schemas.openxmlformats.org/officeDocument/2006/relationships/slideLayout" Target="../slideLayouts/slideLayout30.xml"/><Relationship Id="rId4" Type="http://schemas.openxmlformats.org/officeDocument/2006/relationships/slideLayout" Target="../slideLayouts/slideLayout24.xml"/><Relationship Id="rId9" Type="http://schemas.openxmlformats.org/officeDocument/2006/relationships/slideLayout" Target="../slideLayouts/slideLayout2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E232E420-7A3D-42C3-8264-B5BCFC0A391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68" r:id="rId1"/>
    <p:sldLayoutId id="2147484369" r:id="rId2"/>
    <p:sldLayoutId id="2147484370" r:id="rId3"/>
    <p:sldLayoutId id="2147484371" r:id="rId4"/>
    <p:sldLayoutId id="2147484372" r:id="rId5"/>
    <p:sldLayoutId id="2147484373" r:id="rId6"/>
    <p:sldLayoutId id="2147484374" r:id="rId7"/>
    <p:sldLayoutId id="2147484375" r:id="rId8"/>
    <p:sldLayoutId id="2147484376" r:id="rId9"/>
    <p:sldLayoutId id="2147484377" r:id="rId10"/>
    <p:sldLayoutId id="2147484378" r:id="rId11"/>
  </p:sldLayoutIdLst>
  <p:transition/>
  <p:hf hdr="0" ft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00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FFD700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FFD700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FFD700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FFD700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bg1"/>
          </a:solidFill>
          <a:latin typeface="+mj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bg1"/>
          </a:solidFill>
          <a:latin typeface="+mj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bg1"/>
          </a:solidFill>
          <a:latin typeface="+mj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bg1"/>
          </a:solidFill>
          <a:latin typeface="+mj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bg1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>
            <a:outerShdw blurRad="50800" dist="12700" dir="8100000" algn="ctr" rotWithShape="0">
              <a:srgbClr val="FFFFFF">
                <a:alpha val="7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>
            <a:outerShdw blurRad="50800" dist="12700" dir="8100000" algn="ctr" rotWithShape="0">
              <a:srgbClr val="FFFFFF">
                <a:alpha val="7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pic>
        <p:nvPicPr>
          <p:cNvPr id="1036" name="Picture 12" descr="footerdark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276975"/>
            <a:ext cx="9144000" cy="581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Slide Number Placeholder 5"/>
          <p:cNvSpPr txBox="1">
            <a:spLocks/>
          </p:cNvSpPr>
          <p:nvPr userDrawn="1"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bg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1C7F986-FBD9-4779-89EA-1BAFE282271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764763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80" r:id="rId1"/>
    <p:sldLayoutId id="2147484381" r:id="rId2"/>
    <p:sldLayoutId id="2147484382" r:id="rId3"/>
    <p:sldLayoutId id="2147484383" r:id="rId4"/>
    <p:sldLayoutId id="2147484384" r:id="rId5"/>
    <p:sldLayoutId id="2147484385" r:id="rId6"/>
    <p:sldLayoutId id="2147484386" r:id="rId7"/>
    <p:sldLayoutId id="2147484387" r:id="rId8"/>
    <p:sldLayoutId id="2147484388" r:id="rId9"/>
  </p:sldLayoutIdLst>
  <p:hf hdr="0" ftr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anose="020F0502020204030204" pitchFamily="34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24" charset="0"/>
          <a:ea typeface="MS Pゴシック" pitchFamily="-92" charset="-128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24" charset="0"/>
          <a:ea typeface="MS Pゴシック" pitchFamily="-92" charset="-128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24" charset="0"/>
          <a:ea typeface="MS Pゴシック" pitchFamily="-92" charset="-128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24" charset="0"/>
          <a:ea typeface="MS Pゴシック" pitchFamily="-92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24" charset="0"/>
          <a:ea typeface="MS Pゴシック" pitchFamily="-92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24" charset="0"/>
          <a:ea typeface="MS Pゴシック" pitchFamily="-92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24" charset="0"/>
          <a:ea typeface="MS Pゴシック" pitchFamily="-92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24" charset="0"/>
          <a:ea typeface="MS Pゴシック" pitchFamily="-92" charset="-128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Wingdings" pitchFamily="124" charset="2"/>
        <a:buChar char="§"/>
        <a:defRPr sz="3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Wingdings" pitchFamily="124" charset="2"/>
        <a:buChar char="§"/>
        <a:defRPr sz="2800">
          <a:solidFill>
            <a:schemeClr val="tx1"/>
          </a:solidFill>
          <a:latin typeface="Calibri" panose="020F0502020204030204" pitchFamily="34" charset="0"/>
          <a:ea typeface="+mn-ea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Wingdings" pitchFamily="124" charset="2"/>
        <a:buChar char="§"/>
        <a:defRPr sz="2400">
          <a:solidFill>
            <a:schemeClr val="tx1"/>
          </a:solidFill>
          <a:latin typeface="Calibri" panose="020F0502020204030204" pitchFamily="34" charset="0"/>
          <a:ea typeface="+mn-ea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Wingdings" pitchFamily="124" charset="2"/>
        <a:buChar char="§"/>
        <a:defRPr sz="2000">
          <a:solidFill>
            <a:schemeClr val="tx1"/>
          </a:solidFill>
          <a:latin typeface="Calibri" panose="020F0502020204030204" pitchFamily="34" charset="0"/>
          <a:ea typeface="+mn-ea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Wingdings" pitchFamily="124" charset="2"/>
        <a:buChar char="§"/>
        <a:defRPr sz="2000">
          <a:solidFill>
            <a:schemeClr val="tx1"/>
          </a:solidFill>
          <a:latin typeface="Calibri" panose="020F0502020204030204" pitchFamily="34" charset="0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Font typeface="Wingdings" pitchFamily="124" charset="2"/>
        <a:buChar char="§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Font typeface="Wingdings" pitchFamily="124" charset="2"/>
        <a:buChar char="§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Font typeface="Wingdings" pitchFamily="124" charset="2"/>
        <a:buChar char="§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Font typeface="Wingdings" pitchFamily="124" charset="2"/>
        <a:buChar char="§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E232E420-7A3D-42C3-8264-B5BCFC0A3917}" type="slidenum">
              <a:rPr lang="en-US" smtClean="0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71753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90" r:id="rId1"/>
    <p:sldLayoutId id="2147484391" r:id="rId2"/>
    <p:sldLayoutId id="2147484392" r:id="rId3"/>
    <p:sldLayoutId id="2147484393" r:id="rId4"/>
    <p:sldLayoutId id="2147484394" r:id="rId5"/>
    <p:sldLayoutId id="2147484395" r:id="rId6"/>
    <p:sldLayoutId id="2147484396" r:id="rId7"/>
    <p:sldLayoutId id="2147484397" r:id="rId8"/>
    <p:sldLayoutId id="2147484398" r:id="rId9"/>
    <p:sldLayoutId id="2147484399" r:id="rId10"/>
    <p:sldLayoutId id="2147484400" r:id="rId11"/>
  </p:sldLayoutIdLst>
  <p:transition/>
  <p:hf hdr="0" ft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00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FFD700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FFD700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FFD700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FFD700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bg1"/>
          </a:solidFill>
          <a:latin typeface="+mj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bg1"/>
          </a:solidFill>
          <a:latin typeface="+mj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bg1"/>
          </a:solidFill>
          <a:latin typeface="+mj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bg1"/>
          </a:solidFill>
          <a:latin typeface="+mj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bg1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1.xml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9" descr="Hor2color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5800" y="4572000"/>
            <a:ext cx="2286000" cy="17989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Line 9"/>
          <p:cNvSpPr>
            <a:spLocks noChangeShapeType="1"/>
          </p:cNvSpPr>
          <p:nvPr/>
        </p:nvSpPr>
        <p:spPr bwMode="auto">
          <a:xfrm>
            <a:off x="3200400" y="5257800"/>
            <a:ext cx="5943600" cy="0"/>
          </a:xfrm>
          <a:prstGeom prst="line">
            <a:avLst/>
          </a:prstGeom>
          <a:noFill/>
          <a:ln w="50800">
            <a:solidFill>
              <a:srgbClr val="FFDE3B"/>
            </a:solidFill>
            <a:round/>
            <a:headEnd/>
            <a:tailEnd/>
          </a:ln>
        </p:spPr>
        <p:txBody>
          <a:bodyPr/>
          <a:lstStyle/>
          <a:p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9" name="Text Box 15"/>
          <p:cNvSpPr txBox="1">
            <a:spLocks noChangeArrowheads="1"/>
          </p:cNvSpPr>
          <p:nvPr/>
        </p:nvSpPr>
        <p:spPr bwMode="auto">
          <a:xfrm>
            <a:off x="381000" y="1905000"/>
            <a:ext cx="8382000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3600" dirty="0" smtClean="0">
                <a:solidFill>
                  <a:prstClr val="white"/>
                </a:solidFill>
                <a:latin typeface="Calibri"/>
                <a:ea typeface="+mj-ea"/>
                <a:cs typeface="+mj-cs"/>
              </a:rPr>
              <a:t>Procure </a:t>
            </a:r>
            <a:r>
              <a:rPr lang="en-US" sz="3600" dirty="0">
                <a:solidFill>
                  <a:prstClr val="white"/>
                </a:solidFill>
                <a:latin typeface="Calibri"/>
                <a:ea typeface="+mj-ea"/>
                <a:cs typeface="+mj-cs"/>
              </a:rPr>
              <a:t>to Pay </a:t>
            </a:r>
            <a:r>
              <a:rPr lang="en-US" sz="3600" dirty="0" smtClean="0">
                <a:solidFill>
                  <a:prstClr val="white"/>
                </a:solidFill>
                <a:latin typeface="Calibri"/>
                <a:ea typeface="+mj-ea"/>
                <a:cs typeface="+mj-cs"/>
              </a:rPr>
              <a:t>Project </a:t>
            </a:r>
          </a:p>
          <a:p>
            <a:r>
              <a:rPr lang="en-US" sz="3600" dirty="0" smtClean="0">
                <a:solidFill>
                  <a:prstClr val="white"/>
                </a:solidFill>
                <a:latin typeface="Calibri"/>
                <a:ea typeface="+mj-ea"/>
                <a:cs typeface="+mj-cs"/>
              </a:rPr>
              <a:t>Tips and Tricks – Un-assigning Carts in the Marketplace</a:t>
            </a:r>
            <a:endParaRPr lang="en-US" sz="1400" dirty="0">
              <a:solidFill>
                <a:schemeClr val="bg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07649400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43098" y="152400"/>
            <a:ext cx="8624702" cy="1230592"/>
          </a:xfrm>
        </p:spPr>
        <p:txBody>
          <a:bodyPr>
            <a:noAutofit/>
          </a:bodyPr>
          <a:lstStyle/>
          <a:p>
            <a:pPr algn="l"/>
            <a:r>
              <a:rPr lang="en-US" sz="3200" dirty="0" smtClean="0">
                <a:latin typeface="Arial Rounded MT Bold" panose="020F0704030504030204" pitchFamily="34" charset="0"/>
                <a:cs typeface="Arial" panose="020B0604020202020204" pitchFamily="34" charset="0"/>
              </a:rPr>
              <a:t>Tips and Tricks – </a:t>
            </a:r>
            <a:r>
              <a:rPr lang="en-US" sz="2400" dirty="0" smtClean="0">
                <a:solidFill>
                  <a:srgbClr val="2C5D98"/>
                </a:solidFill>
                <a:latin typeface="Calibri"/>
              </a:rPr>
              <a:t>Un-assigning Carts in the </a:t>
            </a:r>
            <a:r>
              <a:rPr lang="en-US" sz="2400" dirty="0" smtClean="0">
                <a:solidFill>
                  <a:srgbClr val="2C5D98"/>
                </a:solidFill>
                <a:latin typeface="Calibri"/>
              </a:rPr>
              <a:t>Marketplace</a:t>
            </a:r>
            <a:endParaRPr lang="en-US" sz="3200" dirty="0">
              <a:solidFill>
                <a:srgbClr val="2C5D98"/>
              </a:solidFill>
              <a:latin typeface="Calibri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376744" y="1676400"/>
            <a:ext cx="8015217" cy="4495800"/>
          </a:xfrm>
        </p:spPr>
        <p:txBody>
          <a:bodyPr>
            <a:noAutofit/>
          </a:bodyPr>
          <a:lstStyle/>
          <a:p>
            <a:pPr fontAlgn="ctr"/>
            <a:r>
              <a:rPr lang="en-US" sz="2400" dirty="0" smtClean="0">
                <a:solidFill>
                  <a:schemeClr val="tx2"/>
                </a:solidFill>
              </a:rPr>
              <a:t>Assigning Carts in the Marketplace should only be done if you do not have time to complete the process of submitting your order.  </a:t>
            </a:r>
            <a:r>
              <a:rPr lang="en-US" sz="2400" b="1" dirty="0" smtClean="0">
                <a:solidFill>
                  <a:schemeClr val="tx2"/>
                </a:solidFill>
              </a:rPr>
              <a:t>You cannot assign carts to approvers for approval</a:t>
            </a:r>
            <a:r>
              <a:rPr lang="en-US" sz="2400" b="1" dirty="0" smtClean="0">
                <a:solidFill>
                  <a:schemeClr val="tx2"/>
                </a:solidFill>
              </a:rPr>
              <a:t>.</a:t>
            </a:r>
          </a:p>
          <a:p>
            <a:pPr fontAlgn="ctr"/>
            <a:endParaRPr lang="en-US" sz="2000" b="1" dirty="0" smtClean="0">
              <a:solidFill>
                <a:schemeClr val="tx2"/>
              </a:solidFill>
            </a:endParaRPr>
          </a:p>
          <a:p>
            <a:pPr lvl="1" fontAlgn="ctr"/>
            <a:r>
              <a:rPr lang="en-US" sz="2400" dirty="0" smtClean="0">
                <a:solidFill>
                  <a:schemeClr val="tx2"/>
                </a:solidFill>
                <a:cs typeface="+mn-cs"/>
              </a:rPr>
              <a:t>Carts can only be assigned to other Initiators.</a:t>
            </a:r>
          </a:p>
          <a:p>
            <a:pPr lvl="1" fontAlgn="ctr"/>
            <a:endParaRPr lang="en-US" sz="2400" dirty="0" smtClean="0">
              <a:solidFill>
                <a:schemeClr val="tx2"/>
              </a:solidFill>
              <a:cs typeface="+mn-cs"/>
            </a:endParaRPr>
          </a:p>
          <a:p>
            <a:pPr lvl="1" fontAlgn="ctr"/>
            <a:r>
              <a:rPr lang="en-US" sz="2400" dirty="0" smtClean="0">
                <a:solidFill>
                  <a:schemeClr val="tx2"/>
                </a:solidFill>
                <a:cs typeface="+mn-cs"/>
              </a:rPr>
              <a:t>Approvers </a:t>
            </a:r>
            <a:r>
              <a:rPr lang="en-US" sz="2400" dirty="0" smtClean="0">
                <a:solidFill>
                  <a:schemeClr val="tx2"/>
                </a:solidFill>
                <a:cs typeface="+mn-cs"/>
              </a:rPr>
              <a:t>do not have access to the Marketplace to retrieve carts.  Approvals are handled in Workday and happen automatically.</a:t>
            </a:r>
            <a:endParaRPr lang="en-US" sz="2400" dirty="0">
              <a:solidFill>
                <a:schemeClr val="tx2"/>
              </a:solidFill>
              <a:cs typeface="+mn-cs"/>
            </a:endParaRPr>
          </a:p>
        </p:txBody>
      </p:sp>
      <p:sp>
        <p:nvSpPr>
          <p:cNvPr id="4" name="Line 9"/>
          <p:cNvSpPr>
            <a:spLocks noChangeShapeType="1"/>
          </p:cNvSpPr>
          <p:nvPr/>
        </p:nvSpPr>
        <p:spPr bwMode="auto">
          <a:xfrm>
            <a:off x="467161" y="1219200"/>
            <a:ext cx="7924800" cy="0"/>
          </a:xfrm>
          <a:prstGeom prst="line">
            <a:avLst/>
          </a:prstGeom>
          <a:noFill/>
          <a:ln w="50800">
            <a:solidFill>
              <a:srgbClr val="FFDE3B"/>
            </a:solidFill>
            <a:round/>
            <a:headEnd/>
            <a:tailEnd/>
          </a:ln>
        </p:spPr>
        <p:txBody>
          <a:bodyPr/>
          <a:lstStyle/>
          <a:p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64770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33136" y="0"/>
            <a:ext cx="8406064" cy="1230592"/>
          </a:xfrm>
        </p:spPr>
        <p:txBody>
          <a:bodyPr>
            <a:noAutofit/>
          </a:bodyPr>
          <a:lstStyle/>
          <a:p>
            <a:pPr algn="l"/>
            <a:r>
              <a:rPr lang="en-US" sz="3200" dirty="0" smtClean="0">
                <a:latin typeface="Arial Rounded MT Bold" panose="020F0704030504030204" pitchFamily="34" charset="0"/>
                <a:cs typeface="Arial" panose="020B0604020202020204" pitchFamily="34" charset="0"/>
              </a:rPr>
              <a:t>Tips and Tricks – </a:t>
            </a:r>
            <a:r>
              <a:rPr lang="en-US" sz="2400" dirty="0">
                <a:solidFill>
                  <a:srgbClr val="2C5D98"/>
                </a:solidFill>
                <a:latin typeface="Calibri"/>
              </a:rPr>
              <a:t>Un-assigning </a:t>
            </a:r>
            <a:r>
              <a:rPr lang="en-US" sz="2400" dirty="0">
                <a:solidFill>
                  <a:srgbClr val="2C5D98"/>
                </a:solidFill>
                <a:latin typeface="Calibri"/>
              </a:rPr>
              <a:t>Carts in the </a:t>
            </a:r>
            <a:r>
              <a:rPr lang="en-US" sz="2400" dirty="0">
                <a:solidFill>
                  <a:srgbClr val="2C5D98"/>
                </a:solidFill>
                <a:latin typeface="Calibri"/>
              </a:rPr>
              <a:t>Marketplace</a:t>
            </a:r>
            <a:endParaRPr lang="en-US" sz="2400" dirty="0">
              <a:solidFill>
                <a:srgbClr val="2C5D98"/>
              </a:solidFill>
              <a:latin typeface="Calibri"/>
            </a:endParaRPr>
          </a:p>
        </p:txBody>
      </p:sp>
      <p:sp>
        <p:nvSpPr>
          <p:cNvPr id="4" name="Line 9"/>
          <p:cNvSpPr>
            <a:spLocks noChangeShapeType="1"/>
          </p:cNvSpPr>
          <p:nvPr/>
        </p:nvSpPr>
        <p:spPr bwMode="auto">
          <a:xfrm>
            <a:off x="457199" y="1143000"/>
            <a:ext cx="7924800" cy="0"/>
          </a:xfrm>
          <a:prstGeom prst="line">
            <a:avLst/>
          </a:prstGeom>
          <a:noFill/>
          <a:ln w="50800">
            <a:solidFill>
              <a:srgbClr val="FFDE3B"/>
            </a:solidFill>
            <a:round/>
            <a:headEnd/>
            <a:tailEnd/>
          </a:ln>
        </p:spPr>
        <p:txBody>
          <a:bodyPr/>
          <a:lstStyle/>
          <a:p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86642" y="1467902"/>
            <a:ext cx="73152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tx2"/>
                </a:solidFill>
              </a:rPr>
              <a:t>If you have previously assigned a cart to someone in the Marketplace you can retrieve the cart and un-assign it.  It will come back to you to process.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dirty="0" smtClean="0">
              <a:solidFill>
                <a:schemeClr val="tx2"/>
              </a:solidFill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tx2"/>
                </a:solidFill>
              </a:rPr>
              <a:t>First </a:t>
            </a:r>
            <a:r>
              <a:rPr lang="en-US" dirty="0" smtClean="0">
                <a:solidFill>
                  <a:schemeClr val="tx2"/>
                </a:solidFill>
              </a:rPr>
              <a:t>you need to connect back out to the Marketplace.  Start by typing </a:t>
            </a:r>
            <a:r>
              <a:rPr lang="en-US" b="1" dirty="0" smtClean="0">
                <a:solidFill>
                  <a:schemeClr val="tx2"/>
                </a:solidFill>
              </a:rPr>
              <a:t>Create Requisition</a:t>
            </a:r>
            <a:r>
              <a:rPr lang="en-US" dirty="0" smtClean="0">
                <a:solidFill>
                  <a:schemeClr val="tx2"/>
                </a:solidFill>
              </a:rPr>
              <a:t> in the global Search box and fill in your ship-to and </a:t>
            </a:r>
            <a:r>
              <a:rPr lang="en-US" dirty="0" err="1" smtClean="0">
                <a:solidFill>
                  <a:schemeClr val="tx2"/>
                </a:solidFill>
              </a:rPr>
              <a:t>Worktag</a:t>
            </a:r>
            <a:r>
              <a:rPr lang="en-US" dirty="0" smtClean="0">
                <a:solidFill>
                  <a:schemeClr val="tx2"/>
                </a:solidFill>
              </a:rPr>
              <a:t> (</a:t>
            </a:r>
            <a:r>
              <a:rPr lang="en-US" dirty="0" smtClean="0">
                <a:solidFill>
                  <a:schemeClr val="tx2"/>
                </a:solidFill>
              </a:rPr>
              <a:t>FAO).  </a:t>
            </a:r>
            <a:r>
              <a:rPr lang="en-US" dirty="0" smtClean="0">
                <a:solidFill>
                  <a:schemeClr val="tx2"/>
                </a:solidFill>
              </a:rPr>
              <a:t>Click OK and in the next screen choose </a:t>
            </a:r>
            <a:r>
              <a:rPr lang="en-US" b="1" dirty="0" smtClean="0">
                <a:solidFill>
                  <a:schemeClr val="tx2"/>
                </a:solidFill>
              </a:rPr>
              <a:t>Connect to Supplier Website</a:t>
            </a:r>
            <a:r>
              <a:rPr lang="en-US" dirty="0" smtClean="0">
                <a:solidFill>
                  <a:schemeClr val="tx2"/>
                </a:solidFill>
              </a:rPr>
              <a:t>.</a:t>
            </a:r>
            <a:endParaRPr lang="en-US" dirty="0">
              <a:solidFill>
                <a:schemeClr val="tx2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6215" y="4114800"/>
            <a:ext cx="8139906" cy="1975156"/>
          </a:xfrm>
          <a:prstGeom prst="rect">
            <a:avLst/>
          </a:prstGeom>
          <a:ln>
            <a:solidFill>
              <a:schemeClr val="tx2"/>
            </a:solidFill>
          </a:ln>
        </p:spPr>
      </p:pic>
    </p:spTree>
    <p:extLst>
      <p:ext uri="{BB962C8B-B14F-4D97-AF65-F5344CB8AC3E}">
        <p14:creationId xmlns:p14="http://schemas.microsoft.com/office/powerpoint/2010/main" val="2211089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33136" y="0"/>
            <a:ext cx="8482264" cy="1230592"/>
          </a:xfrm>
        </p:spPr>
        <p:txBody>
          <a:bodyPr>
            <a:noAutofit/>
          </a:bodyPr>
          <a:lstStyle/>
          <a:p>
            <a:pPr algn="l"/>
            <a:r>
              <a:rPr lang="en-US" sz="3200" dirty="0" smtClean="0">
                <a:latin typeface="Arial Rounded MT Bold" panose="020F0704030504030204" pitchFamily="34" charset="0"/>
                <a:cs typeface="Arial" panose="020B0604020202020204" pitchFamily="34" charset="0"/>
              </a:rPr>
              <a:t>Tips and Tricks-</a:t>
            </a:r>
            <a:r>
              <a:rPr lang="en-US" sz="2400" dirty="0">
                <a:solidFill>
                  <a:srgbClr val="2C5D98"/>
                </a:solidFill>
                <a:latin typeface="Calibri"/>
              </a:rPr>
              <a:t> </a:t>
            </a:r>
            <a:r>
              <a:rPr lang="en-US" sz="2400" dirty="0">
                <a:solidFill>
                  <a:srgbClr val="2C5D98"/>
                </a:solidFill>
                <a:latin typeface="Calibri"/>
              </a:rPr>
              <a:t>Un-assigning </a:t>
            </a:r>
            <a:r>
              <a:rPr lang="en-US" sz="2400" dirty="0">
                <a:solidFill>
                  <a:srgbClr val="2C5D98"/>
                </a:solidFill>
                <a:latin typeface="Calibri"/>
              </a:rPr>
              <a:t>Carts in the </a:t>
            </a:r>
            <a:r>
              <a:rPr lang="en-US" sz="2400" dirty="0" smtClean="0">
                <a:solidFill>
                  <a:srgbClr val="2C5D98"/>
                </a:solidFill>
                <a:latin typeface="Calibri"/>
              </a:rPr>
              <a:t>Marketplace</a:t>
            </a:r>
            <a:endParaRPr lang="en-US" sz="2400" dirty="0">
              <a:solidFill>
                <a:srgbClr val="2C5D98"/>
              </a:solidFill>
              <a:latin typeface="Calibri"/>
            </a:endParaRPr>
          </a:p>
        </p:txBody>
      </p:sp>
      <p:sp>
        <p:nvSpPr>
          <p:cNvPr id="4" name="Line 9"/>
          <p:cNvSpPr>
            <a:spLocks noChangeShapeType="1"/>
          </p:cNvSpPr>
          <p:nvPr/>
        </p:nvSpPr>
        <p:spPr bwMode="auto">
          <a:xfrm>
            <a:off x="481842" y="1066800"/>
            <a:ext cx="7924800" cy="0"/>
          </a:xfrm>
          <a:prstGeom prst="line">
            <a:avLst/>
          </a:prstGeom>
          <a:noFill/>
          <a:ln w="50800">
            <a:solidFill>
              <a:srgbClr val="FFDE3B"/>
            </a:solidFill>
            <a:round/>
            <a:headEnd/>
            <a:tailEnd/>
          </a:ln>
        </p:spPr>
        <p:txBody>
          <a:bodyPr/>
          <a:lstStyle/>
          <a:p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34242" y="1230592"/>
            <a:ext cx="7619999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2"/>
                </a:solidFill>
              </a:rPr>
              <a:t>Once you connect to the Marketplace look for the </a:t>
            </a:r>
            <a:r>
              <a:rPr lang="en-US" b="1" dirty="0" smtClean="0">
                <a:solidFill>
                  <a:schemeClr val="tx2"/>
                </a:solidFill>
              </a:rPr>
              <a:t>My Draft Carts </a:t>
            </a:r>
            <a:r>
              <a:rPr lang="en-US" dirty="0" err="1" smtClean="0">
                <a:solidFill>
                  <a:schemeClr val="tx2"/>
                </a:solidFill>
              </a:rPr>
              <a:t>Worklet</a:t>
            </a:r>
            <a:r>
              <a:rPr lang="en-US" dirty="0" smtClean="0">
                <a:solidFill>
                  <a:schemeClr val="tx2"/>
                </a:solidFill>
              </a:rPr>
              <a:t>.  </a:t>
            </a:r>
            <a:endParaRPr lang="en-US" dirty="0" smtClean="0">
              <a:solidFill>
                <a:schemeClr val="tx2"/>
              </a:solidFill>
            </a:endParaRPr>
          </a:p>
          <a:p>
            <a:endParaRPr lang="en-US" dirty="0" smtClean="0">
              <a:solidFill>
                <a:schemeClr val="tx2"/>
              </a:solidFill>
            </a:endParaRPr>
          </a:p>
          <a:p>
            <a:r>
              <a:rPr lang="en-US" dirty="0" smtClean="0">
                <a:solidFill>
                  <a:schemeClr val="tx2"/>
                </a:solidFill>
              </a:rPr>
              <a:t>A </a:t>
            </a:r>
            <a:r>
              <a:rPr lang="en-US" dirty="0" smtClean="0">
                <a:solidFill>
                  <a:schemeClr val="tx2"/>
                </a:solidFill>
              </a:rPr>
              <a:t>drop down menu will give you the option of viewing </a:t>
            </a:r>
            <a:r>
              <a:rPr lang="en-US" b="1" dirty="0" smtClean="0">
                <a:solidFill>
                  <a:schemeClr val="tx2"/>
                </a:solidFill>
              </a:rPr>
              <a:t>My Drafts Assigned to Others</a:t>
            </a:r>
            <a:r>
              <a:rPr lang="en-US" dirty="0" smtClean="0">
                <a:solidFill>
                  <a:schemeClr val="tx2"/>
                </a:solidFill>
              </a:rPr>
              <a:t>.  Click on that.</a:t>
            </a:r>
            <a:endParaRPr lang="en-US" dirty="0">
              <a:solidFill>
                <a:schemeClr val="tx2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48200" y="2514600"/>
            <a:ext cx="2667000" cy="4115686"/>
          </a:xfrm>
          <a:prstGeom prst="rect">
            <a:avLst/>
          </a:prstGeom>
          <a:ln>
            <a:solidFill>
              <a:schemeClr val="tx2"/>
            </a:solidFill>
          </a:ln>
        </p:spPr>
      </p:pic>
    </p:spTree>
    <p:extLst>
      <p:ext uri="{BB962C8B-B14F-4D97-AF65-F5344CB8AC3E}">
        <p14:creationId xmlns:p14="http://schemas.microsoft.com/office/powerpoint/2010/main" val="14732062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33136" y="0"/>
            <a:ext cx="8863264" cy="1230592"/>
          </a:xfrm>
        </p:spPr>
        <p:txBody>
          <a:bodyPr>
            <a:noAutofit/>
          </a:bodyPr>
          <a:lstStyle/>
          <a:p>
            <a:pPr algn="l"/>
            <a:r>
              <a:rPr lang="en-US" sz="3200" dirty="0" smtClean="0">
                <a:latin typeface="Arial Rounded MT Bold" panose="020F0704030504030204" pitchFamily="34" charset="0"/>
                <a:cs typeface="Arial" panose="020B0604020202020204" pitchFamily="34" charset="0"/>
              </a:rPr>
              <a:t>Tips and Tricks-</a:t>
            </a:r>
            <a:r>
              <a:rPr lang="en-US" sz="3200" dirty="0">
                <a:solidFill>
                  <a:srgbClr val="2C5D98"/>
                </a:solidFill>
                <a:latin typeface="Calibri"/>
              </a:rPr>
              <a:t> </a:t>
            </a:r>
            <a:r>
              <a:rPr lang="en-US" sz="2400" dirty="0">
                <a:solidFill>
                  <a:srgbClr val="2C5D98"/>
                </a:solidFill>
                <a:latin typeface="Calibri"/>
              </a:rPr>
              <a:t>Un-assigning </a:t>
            </a:r>
            <a:r>
              <a:rPr lang="en-US" sz="2400" dirty="0">
                <a:solidFill>
                  <a:srgbClr val="2C5D98"/>
                </a:solidFill>
                <a:latin typeface="Calibri"/>
              </a:rPr>
              <a:t>Carts in the </a:t>
            </a:r>
            <a:r>
              <a:rPr lang="en-US" sz="2400" dirty="0" smtClean="0">
                <a:solidFill>
                  <a:srgbClr val="2C5D98"/>
                </a:solidFill>
                <a:latin typeface="Calibri"/>
              </a:rPr>
              <a:t>Marketplace</a:t>
            </a:r>
            <a:endParaRPr lang="en-US" sz="2400" dirty="0">
              <a:solidFill>
                <a:srgbClr val="2C5D98"/>
              </a:solidFill>
              <a:latin typeface="Calibri"/>
            </a:endParaRPr>
          </a:p>
        </p:txBody>
      </p:sp>
      <p:sp>
        <p:nvSpPr>
          <p:cNvPr id="4" name="Line 9"/>
          <p:cNvSpPr>
            <a:spLocks noChangeShapeType="1"/>
          </p:cNvSpPr>
          <p:nvPr/>
        </p:nvSpPr>
        <p:spPr bwMode="auto">
          <a:xfrm>
            <a:off x="563285" y="1143000"/>
            <a:ext cx="7924800" cy="0"/>
          </a:xfrm>
          <a:prstGeom prst="line">
            <a:avLst/>
          </a:prstGeom>
          <a:noFill/>
          <a:ln w="50800">
            <a:solidFill>
              <a:srgbClr val="FFDE3B"/>
            </a:solidFill>
            <a:round/>
            <a:headEnd/>
            <a:tailEnd/>
          </a:ln>
        </p:spPr>
        <p:txBody>
          <a:bodyPr/>
          <a:lstStyle/>
          <a:p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09600" y="1264148"/>
            <a:ext cx="787848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tx2"/>
                </a:solidFill>
              </a:rPr>
              <a:t>Click on the correct cart number.  In the next screen there will be an </a:t>
            </a:r>
            <a:r>
              <a:rPr lang="en-US" b="1" dirty="0" smtClean="0">
                <a:solidFill>
                  <a:schemeClr val="tx2"/>
                </a:solidFill>
              </a:rPr>
              <a:t>Action</a:t>
            </a:r>
            <a:r>
              <a:rPr lang="en-US" dirty="0" smtClean="0">
                <a:solidFill>
                  <a:schemeClr val="tx2"/>
                </a:solidFill>
              </a:rPr>
              <a:t> column on the right.  Click the arrow and select </a:t>
            </a:r>
            <a:r>
              <a:rPr lang="en-US" b="1" dirty="0" err="1" smtClean="0">
                <a:solidFill>
                  <a:schemeClr val="tx2"/>
                </a:solidFill>
              </a:rPr>
              <a:t>Unassign</a:t>
            </a:r>
            <a:r>
              <a:rPr lang="en-US" dirty="0" smtClean="0">
                <a:solidFill>
                  <a:schemeClr val="tx2"/>
                </a:solidFill>
              </a:rPr>
              <a:t>. 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 smtClean="0">
              <a:solidFill>
                <a:schemeClr val="tx2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tx2"/>
                </a:solidFill>
              </a:rPr>
              <a:t>This </a:t>
            </a:r>
            <a:r>
              <a:rPr lang="en-US" dirty="0" smtClean="0">
                <a:solidFill>
                  <a:schemeClr val="tx2"/>
                </a:solidFill>
              </a:rPr>
              <a:t>will bring you back to the Cart Details.  Click </a:t>
            </a:r>
            <a:r>
              <a:rPr lang="en-US" b="1" dirty="0" smtClean="0">
                <a:solidFill>
                  <a:schemeClr val="tx2"/>
                </a:solidFill>
              </a:rPr>
              <a:t>View Cart Details </a:t>
            </a:r>
            <a:r>
              <a:rPr lang="en-US" dirty="0" smtClean="0">
                <a:solidFill>
                  <a:schemeClr val="tx2"/>
                </a:solidFill>
              </a:rPr>
              <a:t>and then click </a:t>
            </a:r>
            <a:r>
              <a:rPr lang="en-US" b="1" dirty="0" smtClean="0">
                <a:solidFill>
                  <a:schemeClr val="tx2"/>
                </a:solidFill>
              </a:rPr>
              <a:t>Send to Workday</a:t>
            </a:r>
            <a:r>
              <a:rPr lang="en-US" dirty="0" smtClean="0">
                <a:solidFill>
                  <a:schemeClr val="tx2"/>
                </a:solidFill>
              </a:rPr>
              <a:t>.  Process the requisition as usual.</a:t>
            </a:r>
            <a:endParaRPr lang="en-US" dirty="0">
              <a:solidFill>
                <a:schemeClr val="tx2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69403" y="2949333"/>
            <a:ext cx="5158878" cy="1414809"/>
          </a:xfrm>
          <a:prstGeom prst="rect">
            <a:avLst/>
          </a:prstGeom>
          <a:ln>
            <a:solidFill>
              <a:schemeClr val="tx2"/>
            </a:solidFill>
          </a:ln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8600" y="4572000"/>
            <a:ext cx="8763000" cy="1615366"/>
          </a:xfrm>
          <a:prstGeom prst="rect">
            <a:avLst/>
          </a:prstGeom>
          <a:ln>
            <a:solidFill>
              <a:schemeClr val="tx2"/>
            </a:solidFill>
          </a:ln>
        </p:spPr>
      </p:pic>
    </p:spTree>
    <p:extLst>
      <p:ext uri="{BB962C8B-B14F-4D97-AF65-F5344CB8AC3E}">
        <p14:creationId xmlns:p14="http://schemas.microsoft.com/office/powerpoint/2010/main" val="3694659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05153E2-2B8A-49F3-89FD-0A98A3016CC9}"/>
              </a:ext>
            </a:extLst>
          </p:cNvPr>
          <p:cNvSpPr txBox="1"/>
          <p:nvPr/>
        </p:nvSpPr>
        <p:spPr>
          <a:xfrm>
            <a:off x="2400300" y="4191000"/>
            <a:ext cx="4343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Questions</a:t>
            </a:r>
            <a:r>
              <a:rPr lang="en-US" dirty="0"/>
              <a:t>?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63290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319149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9" descr="Hor2color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76600" y="1524000"/>
            <a:ext cx="2286000" cy="17989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E232E420-7A3D-42C3-8264-B5BCFC0A3917}" type="slidenum">
              <a:rPr lang="en-US" smtClean="0">
                <a:solidFill>
                  <a:prstClr val="white"/>
                </a:solidFill>
              </a:rPr>
              <a:pPr>
                <a:defRPr/>
              </a:pPr>
              <a:t>7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036349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 bwMode="auto">
        <a:solidFill>
          <a:schemeClr val="accent5">
            <a:lumMod val="75000"/>
          </a:schemeClr>
        </a:solidFill>
        <a:ln w="12700">
          <a:noFill/>
          <a:miter lim="800000"/>
          <a:headEnd/>
          <a:tailEnd/>
        </a:ln>
      </a:spPr>
      <a:bodyPr anchor="ctr">
        <a:spAutoFit/>
      </a:bodyPr>
      <a:lstStyle>
        <a:defPPr>
          <a:defRPr dirty="0" smtClean="0">
            <a:solidFill>
              <a:srgbClr val="FFFF00"/>
            </a:solidFill>
            <a:latin typeface="+mn-lt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1_Office Theme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Office Theme">
      <a:majorFont>
        <a:latin typeface="Times New Roman"/>
        <a:ea typeface="MS Pゴシック"/>
        <a:cs typeface=""/>
      </a:majorFont>
      <a:minorFont>
        <a:latin typeface="Times New Roman"/>
        <a:ea typeface="MS P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MS Pゴシック" pitchFamily="-92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MS Pゴシック" pitchFamily="-92" charset="-128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E8EAE9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2F3F2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E8EAE9"/>
        </a:lt1>
        <a:dk2>
          <a:srgbClr val="000000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F2F3F2"/>
        </a:accent3>
        <a:accent4>
          <a:srgbClr val="000000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 bwMode="auto">
        <a:solidFill>
          <a:schemeClr val="accent5">
            <a:lumMod val="75000"/>
          </a:schemeClr>
        </a:solidFill>
        <a:ln w="12700">
          <a:noFill/>
          <a:miter lim="800000"/>
          <a:headEnd/>
          <a:tailEnd/>
        </a:ln>
      </a:spPr>
      <a:bodyPr anchor="ctr">
        <a:spAutoFit/>
      </a:bodyPr>
      <a:lstStyle>
        <a:defPPr>
          <a:defRPr dirty="0" smtClean="0">
            <a:solidFill>
              <a:srgbClr val="FFFF00"/>
            </a:solidFill>
            <a:latin typeface="+mn-lt"/>
          </a:defRPr>
        </a:defPPr>
      </a:lstStyle>
    </a:tx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Executive">
    <a:dk1>
      <a:sysClr val="windowText" lastClr="000000"/>
    </a:dk1>
    <a:lt1>
      <a:sysClr val="window" lastClr="FFFFFF"/>
    </a:lt1>
    <a:dk2>
      <a:srgbClr val="2F5897"/>
    </a:dk2>
    <a:lt2>
      <a:srgbClr val="E4E9EF"/>
    </a:lt2>
    <a:accent1>
      <a:srgbClr val="6076B4"/>
    </a:accent1>
    <a:accent2>
      <a:srgbClr val="9C5252"/>
    </a:accent2>
    <a:accent3>
      <a:srgbClr val="E68422"/>
    </a:accent3>
    <a:accent4>
      <a:srgbClr val="846648"/>
    </a:accent4>
    <a:accent5>
      <a:srgbClr val="63891F"/>
    </a:accent5>
    <a:accent6>
      <a:srgbClr val="758085"/>
    </a:accent6>
    <a:hlink>
      <a:srgbClr val="3399FF"/>
    </a:hlink>
    <a:folHlink>
      <a:srgbClr val="B2B2B2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9BF38ED958B0D42A1DB4C3166A68EE8" ma:contentTypeVersion="2" ma:contentTypeDescription="Create a new document." ma:contentTypeScope="" ma:versionID="108eeeb8665d8e084ebb628891056e6d">
  <xsd:schema xmlns:xsd="http://www.w3.org/2001/XMLSchema" xmlns:p="http://schemas.microsoft.com/office/2006/metadata/properties" xmlns:ns2="445c0127-97e6-4ecf-8763-62a3d9444353" targetNamespace="http://schemas.microsoft.com/office/2006/metadata/properties" ma:root="true" ma:fieldsID="67fc13db787d5e920f87b6a691640e83" ns2:_="">
    <xsd:import namespace="445c0127-97e6-4ecf-8763-62a3d9444353"/>
    <xsd:element name="properties">
      <xsd:complexType>
        <xsd:sequence>
          <xsd:element name="documentManagement">
            <xsd:complexType>
              <xsd:all>
                <xsd:element ref="ns2:Status" minOccurs="0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targetNamespace="445c0127-97e6-4ecf-8763-62a3d9444353" elementFormDefault="qualified">
    <xsd:import namespace="http://schemas.microsoft.com/office/2006/documentManagement/types"/>
    <xsd:element name="Status" ma:index="8" nillable="true" ma:displayName="Status" ma:default="In Build" ma:format="Dropdown" ma:internalName="Status">
      <xsd:simpleType>
        <xsd:restriction base="dms:Choice">
          <xsd:enumeration value="In Build"/>
          <xsd:enumeration value="Ready for Testing"/>
          <xsd:enumeration value="In Process"/>
          <xsd:enumeration value="Completed - With Errors"/>
          <xsd:enumeration value="Completed - Without Errors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2.xml><?xml version="1.0" encoding="utf-8"?>
<?mso-contentType ?>
<rca:RCAuthoringProperties xmlns:rca="urn:sharePointPublishingRcaProperties">
  <rca:Converter rca:guid="6dfdc5b4-2a28-4a06-b0c6-ad3901e3a807">
    <rca:property rca:type="InheritParentSettings">False</rca:property>
    <rca:property rca:type="SelectedPageLayout">28</rca:property>
    <rca:property rca:type="SelectedPageField">f55c4d88-1f2e-4ad9-aaa8-819af4ee7ee8</rca:property>
    <rca:property rca:type="SelectedStylesField">00000000-0000-0000-0000-000000000000</rca:property>
    <rca:property rca:type="CreatePageWithSourceDocument">True</rca:property>
    <rca:property rca:type="AllowChangeLocationConfig">False</rca:property>
    <rca:property rca:type="ConfiguredPageLocation">https://uofr.rochester.edu</rca:property>
    <rca:property rca:type="CreateSynchronously">False</rca:property>
    <rca:property rca:type="AllowChangeProcessingConfig">False</rca:property>
    <rca:property rca:type="ConverterSpecificSettings"/>
  </rca:Converter>
</rca:RCAuthoring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>
  <documentManagement>
    <Status xmlns="445c0127-97e6-4ecf-8763-62a3d9444353">In Build</Status>
  </documentManagement>
</p:properties>
</file>

<file path=customXml/itemProps1.xml><?xml version="1.0" encoding="utf-8"?>
<ds:datastoreItem xmlns:ds="http://schemas.openxmlformats.org/officeDocument/2006/customXml" ds:itemID="{41A2773B-34BB-4B2F-95B1-ED89D23180E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45c0127-97e6-4ecf-8763-62a3d9444353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customXml/itemProps2.xml><?xml version="1.0" encoding="utf-8"?>
<ds:datastoreItem xmlns:ds="http://schemas.openxmlformats.org/officeDocument/2006/customXml" ds:itemID="{590AE3C2-51D7-4772-85EF-99B26ACECB13}">
  <ds:schemaRefs>
    <ds:schemaRef ds:uri="urn:sharePointPublishingRcaProperties"/>
  </ds:schemaRefs>
</ds:datastoreItem>
</file>

<file path=customXml/itemProps3.xml><?xml version="1.0" encoding="utf-8"?>
<ds:datastoreItem xmlns:ds="http://schemas.openxmlformats.org/officeDocument/2006/customXml" ds:itemID="{8CE1EC6E-7DEE-40A7-8470-13A775BFD7B1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57650506-E0D1-4842-AE4E-075A8982DE02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purl.org/dc/elements/1.1/"/>
    <ds:schemaRef ds:uri="http://schemas.microsoft.com/office/2006/metadata/properties"/>
    <ds:schemaRef ds:uri="445c0127-97e6-4ecf-8763-62a3d9444353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58572</TotalTime>
  <Words>283</Words>
  <Application>Microsoft Office PowerPoint</Application>
  <PresentationFormat>On-screen Show (4:3)</PresentationFormat>
  <Paragraphs>28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7</vt:i4>
      </vt:variant>
    </vt:vector>
  </HeadingPairs>
  <TitlesOfParts>
    <vt:vector size="16" baseType="lpstr">
      <vt:lpstr>Arial</vt:lpstr>
      <vt:lpstr>Arial Rounded MT Bold</vt:lpstr>
      <vt:lpstr>Calibri</vt:lpstr>
      <vt:lpstr>MS Pゴシック</vt:lpstr>
      <vt:lpstr>Times New Roman</vt:lpstr>
      <vt:lpstr>Wingdings</vt:lpstr>
      <vt:lpstr>Office Theme</vt:lpstr>
      <vt:lpstr>1_Office Theme</vt:lpstr>
      <vt:lpstr>2_Office Theme</vt:lpstr>
      <vt:lpstr>PowerPoint Presentation</vt:lpstr>
      <vt:lpstr>Tips and Tricks – Un-assigning Carts in the Marketplace</vt:lpstr>
      <vt:lpstr>Tips and Tricks – Un-assigning Carts in the Marketplace</vt:lpstr>
      <vt:lpstr>Tips and Tricks- Un-assigning Carts in the Marketplace</vt:lpstr>
      <vt:lpstr>Tips and Tricks- Un-assigning Carts in the Marketplace</vt:lpstr>
      <vt:lpstr>PowerPoint Presentation</vt:lpstr>
      <vt:lpstr>PowerPoint Presentation</vt:lpstr>
    </vt:vector>
  </TitlesOfParts>
  <Company>University of Rochester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>EDUCAUSE 2007</dc:subject>
  <dc:creator>Jim Dobbertin, Doug Wylie, John Barden</dc:creator>
  <cp:lastModifiedBy>Flotteron, Debbie</cp:lastModifiedBy>
  <cp:revision>3046</cp:revision>
  <cp:lastPrinted>2018-05-02T18:43:29Z</cp:lastPrinted>
  <dcterms:created xsi:type="dcterms:W3CDTF">2007-09-21T12:15:26Z</dcterms:created>
  <dcterms:modified xsi:type="dcterms:W3CDTF">2021-02-05T13:05:43Z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">
    <vt:lpwstr>Document</vt:lpwstr>
  </property>
  <property fmtid="{D5CDD505-2E9C-101B-9397-08002B2CF9AE}" pid="3" name="ContentTypeId">
    <vt:lpwstr>0x010100F9BF38ED958B0D42A1DB4C3166A68EE8</vt:lpwstr>
  </property>
</Properties>
</file>