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67" r:id="rId5"/>
    <p:sldMasterId id="2147484379" r:id="rId6"/>
    <p:sldMasterId id="2147484389" r:id="rId7"/>
  </p:sldMasterIdLst>
  <p:notesMasterIdLst>
    <p:notesMasterId r:id="rId15"/>
  </p:notesMasterIdLst>
  <p:handoutMasterIdLst>
    <p:handoutMasterId r:id="rId16"/>
  </p:handoutMasterIdLst>
  <p:sldIdLst>
    <p:sldId id="1128" r:id="rId8"/>
    <p:sldId id="1143" r:id="rId9"/>
    <p:sldId id="1147" r:id="rId10"/>
    <p:sldId id="1148" r:id="rId11"/>
    <p:sldId id="1149" r:id="rId12"/>
    <p:sldId id="1132" r:id="rId13"/>
    <p:sldId id="1042" r:id="rId1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7" userDrawn="1">
          <p15:clr>
            <a:srgbClr val="A4A3A4"/>
          </p15:clr>
        </p15:guide>
        <p15:guide id="2" pos="2168" userDrawn="1">
          <p15:clr>
            <a:srgbClr val="A4A3A4"/>
          </p15:clr>
        </p15:guide>
        <p15:guide id="3" orient="horz" pos="2903" userDrawn="1">
          <p15:clr>
            <a:srgbClr val="A4A3A4"/>
          </p15:clr>
        </p15:guide>
        <p15:guide id="4" pos="2165" userDrawn="1">
          <p15:clr>
            <a:srgbClr val="A4A3A4"/>
          </p15:clr>
        </p15:guide>
        <p15:guide id="5" orient="horz" pos="2888" userDrawn="1">
          <p15:clr>
            <a:srgbClr val="A4A3A4"/>
          </p15:clr>
        </p15:guide>
        <p15:guide id="6" orient="horz" pos="2884" userDrawn="1">
          <p15:clr>
            <a:srgbClr val="A4A3A4"/>
          </p15:clr>
        </p15:guide>
        <p15:guide id="7" orient="horz" pos="2955" userDrawn="1">
          <p15:clr>
            <a:srgbClr val="A4A3A4"/>
          </p15:clr>
        </p15:guide>
        <p15:guide id="8" orient="horz" pos="2951" userDrawn="1">
          <p15:clr>
            <a:srgbClr val="A4A3A4"/>
          </p15:clr>
        </p15:guide>
        <p15:guide id="9" orient="horz" pos="2936" userDrawn="1">
          <p15:clr>
            <a:srgbClr val="A4A3A4"/>
          </p15:clr>
        </p15:guide>
        <p15:guide id="10" orient="horz" pos="2932" userDrawn="1">
          <p15:clr>
            <a:srgbClr val="A4A3A4"/>
          </p15:clr>
        </p15:guide>
        <p15:guide id="11" pos="2217" userDrawn="1">
          <p15:clr>
            <a:srgbClr val="A4A3A4"/>
          </p15:clr>
        </p15:guide>
        <p15:guide id="1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s_local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D98"/>
    <a:srgbClr val="6076B4"/>
    <a:srgbClr val="FFCC00"/>
    <a:srgbClr val="003E74"/>
    <a:srgbClr val="E26A54"/>
    <a:srgbClr val="FFFFFF"/>
    <a:srgbClr val="C7E68F"/>
    <a:srgbClr val="FFEB89"/>
    <a:srgbClr val="FFFFCC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5405" autoAdjust="0"/>
  </p:normalViewPr>
  <p:slideViewPr>
    <p:cSldViewPr>
      <p:cViewPr varScale="1">
        <p:scale>
          <a:sx n="110" d="100"/>
          <a:sy n="110" d="100"/>
        </p:scale>
        <p:origin x="14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072" y="-77"/>
      </p:cViewPr>
      <p:guideLst>
        <p:guide orient="horz" pos="2907"/>
        <p:guide pos="2168"/>
        <p:guide orient="horz" pos="2903"/>
        <p:guide pos="2165"/>
        <p:guide orient="horz" pos="2888"/>
        <p:guide orient="horz" pos="2884"/>
        <p:guide orient="horz" pos="2955"/>
        <p:guide orient="horz" pos="2951"/>
        <p:guide orient="horz" pos="2936"/>
        <p:guide orient="horz" pos="2932"/>
        <p:guide pos="2217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86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2/5/2021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1928" tIns="45965" rIns="91928" bIns="45965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384" y="2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2/5/2021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54" tIns="46726" rIns="93454" bIns="4672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31" y="4421830"/>
            <a:ext cx="5617843" cy="4189095"/>
          </a:xfrm>
          <a:prstGeom prst="rect">
            <a:avLst/>
          </a:prstGeom>
        </p:spPr>
        <p:txBody>
          <a:bodyPr vert="horz" lIns="93454" tIns="46726" rIns="93454" bIns="4672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1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384" y="8842059"/>
            <a:ext cx="3043131" cy="465455"/>
          </a:xfrm>
          <a:prstGeom prst="rect">
            <a:avLst/>
          </a:prstGeom>
        </p:spPr>
        <p:txBody>
          <a:bodyPr vert="horz" lIns="93454" tIns="46726" rIns="93454" bIns="46726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11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59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860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51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033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94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485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itchFamily="124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 descr="footerd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907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685800" y="1295400"/>
            <a:ext cx="77724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6587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76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9121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279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34747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431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98583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887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81781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72677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22356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03254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86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4485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7833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09A0E-C91D-4C08-96DA-A9EF50F9173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12543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7F986-FBD9-4779-89EA-1BAFE282271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57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F0BC1-900A-47A7-B68B-80E16F4A2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895C5-5B7E-4DA2-B36B-DA5C7BBD62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502B-7789-4E8F-BB3D-5A5CA3FEC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E41A-9738-42AF-AA10-C4A23CB8C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1036" name="Picture 12" descr="footerdark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5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C7F986-FBD9-4779-89EA-1BAFE28227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7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24" charset="0"/>
          <a:ea typeface="MS Pゴシック" pitchFamily="-92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800">
          <a:solidFill>
            <a:schemeClr val="tx1"/>
          </a:solidFill>
          <a:latin typeface="Calibri" panose="020F0502020204030204" pitchFamily="34" charset="0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4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124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17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0" r:id="rId1"/>
    <p:sldLayoutId id="2147484391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ransition/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81000" y="19050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Procure </a:t>
            </a:r>
            <a:r>
              <a:rPr lang="en-US" sz="3600" dirty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to Pay </a:t>
            </a:r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Project </a:t>
            </a:r>
          </a:p>
          <a:p>
            <a:r>
              <a:rPr lang="en-US" sz="3600" dirty="0" smtClean="0">
                <a:solidFill>
                  <a:prstClr val="white"/>
                </a:solidFill>
                <a:latin typeface="Calibri"/>
                <a:ea typeface="+mj-ea"/>
                <a:cs typeface="+mj-cs"/>
              </a:rPr>
              <a:t>Tips and Tricks – Un-assigning Carts in the Marketplace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6494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3098" y="152400"/>
            <a:ext cx="8624702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2400" dirty="0" smtClean="0">
                <a:solidFill>
                  <a:srgbClr val="2C5D98"/>
                </a:solidFill>
                <a:latin typeface="Calibri"/>
              </a:rPr>
              <a:t>Un-assigning Carts in the </a:t>
            </a:r>
            <a:r>
              <a:rPr lang="en-US" sz="2400" dirty="0" smtClean="0">
                <a:solidFill>
                  <a:srgbClr val="2C5D98"/>
                </a:solidFill>
                <a:latin typeface="Calibri"/>
              </a:rPr>
              <a:t>Marketplace</a:t>
            </a:r>
            <a:endParaRPr lang="en-US" sz="3200" dirty="0">
              <a:solidFill>
                <a:srgbClr val="2C5D98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6744" y="1676400"/>
            <a:ext cx="8015217" cy="4495800"/>
          </a:xfrm>
        </p:spPr>
        <p:txBody>
          <a:bodyPr>
            <a:noAutofit/>
          </a:bodyPr>
          <a:lstStyle/>
          <a:p>
            <a:pPr fontAlgn="ctr"/>
            <a:r>
              <a:rPr lang="en-US" sz="2400" dirty="0" smtClean="0">
                <a:solidFill>
                  <a:schemeClr val="tx2"/>
                </a:solidFill>
              </a:rPr>
              <a:t>Assigning Carts in the Marketplace should only be done if you do not have time to complete the process of submitting your order.  </a:t>
            </a:r>
            <a:r>
              <a:rPr lang="en-US" sz="2400" b="1" dirty="0" smtClean="0">
                <a:solidFill>
                  <a:schemeClr val="tx2"/>
                </a:solidFill>
              </a:rPr>
              <a:t>You cannot assign carts to approvers for approval</a:t>
            </a:r>
            <a:r>
              <a:rPr lang="en-US" sz="2400" b="1" dirty="0" smtClean="0">
                <a:solidFill>
                  <a:schemeClr val="tx2"/>
                </a:solidFill>
              </a:rPr>
              <a:t>.</a:t>
            </a:r>
          </a:p>
          <a:p>
            <a:pPr fontAlgn="ctr"/>
            <a:endParaRPr lang="en-US" sz="2000" b="1" dirty="0" smtClean="0">
              <a:solidFill>
                <a:schemeClr val="tx2"/>
              </a:solidFill>
            </a:endParaRPr>
          </a:p>
          <a:p>
            <a:pPr lvl="1" fontAlgn="ctr"/>
            <a:r>
              <a:rPr lang="en-US" sz="2400" dirty="0" smtClean="0">
                <a:solidFill>
                  <a:schemeClr val="tx2"/>
                </a:solidFill>
                <a:cs typeface="+mn-cs"/>
              </a:rPr>
              <a:t>Carts can only be assigned to other Initiators.</a:t>
            </a:r>
          </a:p>
          <a:p>
            <a:pPr lvl="1" fontAlgn="ctr"/>
            <a:endParaRPr lang="en-US" sz="2400" dirty="0" smtClean="0">
              <a:solidFill>
                <a:schemeClr val="tx2"/>
              </a:solidFill>
              <a:cs typeface="+mn-cs"/>
            </a:endParaRPr>
          </a:p>
          <a:p>
            <a:pPr lvl="1" fontAlgn="ctr"/>
            <a:r>
              <a:rPr lang="en-US" sz="2400" dirty="0" smtClean="0">
                <a:solidFill>
                  <a:schemeClr val="tx2"/>
                </a:solidFill>
                <a:cs typeface="+mn-cs"/>
              </a:rPr>
              <a:t>Approvers </a:t>
            </a:r>
            <a:r>
              <a:rPr lang="en-US" sz="2400" dirty="0" smtClean="0">
                <a:solidFill>
                  <a:schemeClr val="tx2"/>
                </a:solidFill>
                <a:cs typeface="+mn-cs"/>
              </a:rPr>
              <a:t>do not have access to the Marketplace to retrieve carts.  Approvals are handled in Workday and happen automatically.</a:t>
            </a:r>
            <a:endParaRPr lang="en-US" sz="2400" dirty="0">
              <a:solidFill>
                <a:schemeClr val="tx2"/>
              </a:solidFill>
              <a:cs typeface="+mn-cs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67161" y="12192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7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8406064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 – 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Un-assigning 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Carts in the 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Marketplace</a:t>
            </a:r>
            <a:endParaRPr lang="en-US" sz="2400" dirty="0">
              <a:solidFill>
                <a:srgbClr val="2C5D98"/>
              </a:solidFill>
              <a:latin typeface="Calibri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57199" y="11430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642" y="1467902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If you have previously assigned a cart to someone in the Marketplace you can retrieve the cart and un-assign it.  It will come back to you to process.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First </a:t>
            </a:r>
            <a:r>
              <a:rPr lang="en-US" dirty="0" smtClean="0">
                <a:solidFill>
                  <a:schemeClr val="tx2"/>
                </a:solidFill>
              </a:rPr>
              <a:t>you need to connect back out to the Marketplace.  Start by typing </a:t>
            </a:r>
            <a:r>
              <a:rPr lang="en-US" b="1" dirty="0" smtClean="0">
                <a:solidFill>
                  <a:schemeClr val="tx2"/>
                </a:solidFill>
              </a:rPr>
              <a:t>Create Requisition</a:t>
            </a:r>
            <a:r>
              <a:rPr lang="en-US" dirty="0" smtClean="0">
                <a:solidFill>
                  <a:schemeClr val="tx2"/>
                </a:solidFill>
              </a:rPr>
              <a:t> in the global Search box and fill in your ship-to and </a:t>
            </a:r>
            <a:r>
              <a:rPr lang="en-US" dirty="0" err="1" smtClean="0">
                <a:solidFill>
                  <a:schemeClr val="tx2"/>
                </a:solidFill>
              </a:rPr>
              <a:t>Worktag</a:t>
            </a:r>
            <a:r>
              <a:rPr lang="en-US" dirty="0" smtClean="0">
                <a:solidFill>
                  <a:schemeClr val="tx2"/>
                </a:solidFill>
              </a:rPr>
              <a:t> (</a:t>
            </a:r>
            <a:r>
              <a:rPr lang="en-US" dirty="0" smtClean="0">
                <a:solidFill>
                  <a:schemeClr val="tx2"/>
                </a:solidFill>
              </a:rPr>
              <a:t>FAO).  </a:t>
            </a:r>
            <a:r>
              <a:rPr lang="en-US" dirty="0" smtClean="0">
                <a:solidFill>
                  <a:schemeClr val="tx2"/>
                </a:solidFill>
              </a:rPr>
              <a:t>Click OK and in the next screen choose </a:t>
            </a:r>
            <a:r>
              <a:rPr lang="en-US" b="1" dirty="0" smtClean="0">
                <a:solidFill>
                  <a:schemeClr val="tx2"/>
                </a:solidFill>
              </a:rPr>
              <a:t>Connect to Supplier Website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215" y="4114800"/>
            <a:ext cx="8139906" cy="197515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21108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8482264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Tricks-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Un-assigning 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Carts in the </a:t>
            </a:r>
            <a:r>
              <a:rPr lang="en-US" sz="2400" dirty="0" smtClean="0">
                <a:solidFill>
                  <a:srgbClr val="2C5D98"/>
                </a:solidFill>
                <a:latin typeface="Calibri"/>
              </a:rPr>
              <a:t>Marketplace</a:t>
            </a:r>
            <a:endParaRPr lang="en-US" sz="2400" dirty="0">
              <a:solidFill>
                <a:srgbClr val="2C5D98"/>
              </a:solidFill>
              <a:latin typeface="Calibri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481842" y="10668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4242" y="1230592"/>
            <a:ext cx="7619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Once you connect to the Marketplace look for the </a:t>
            </a:r>
            <a:r>
              <a:rPr lang="en-US" b="1" dirty="0" smtClean="0">
                <a:solidFill>
                  <a:schemeClr val="tx2"/>
                </a:solidFill>
              </a:rPr>
              <a:t>My Draft Carts </a:t>
            </a:r>
            <a:r>
              <a:rPr lang="en-US" dirty="0" err="1" smtClean="0">
                <a:solidFill>
                  <a:schemeClr val="tx2"/>
                </a:solidFill>
              </a:rPr>
              <a:t>Worklet</a:t>
            </a:r>
            <a:r>
              <a:rPr lang="en-US" dirty="0" smtClean="0">
                <a:solidFill>
                  <a:schemeClr val="tx2"/>
                </a:solidFill>
              </a:rPr>
              <a:t>.  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chemeClr val="tx2"/>
                </a:solidFill>
              </a:rPr>
              <a:t>drop down menu will give you the option of viewing </a:t>
            </a:r>
            <a:r>
              <a:rPr lang="en-US" b="1" dirty="0" smtClean="0">
                <a:solidFill>
                  <a:schemeClr val="tx2"/>
                </a:solidFill>
              </a:rPr>
              <a:t>My Drafts Assigned to Others</a:t>
            </a:r>
            <a:r>
              <a:rPr lang="en-US" dirty="0" smtClean="0">
                <a:solidFill>
                  <a:schemeClr val="tx2"/>
                </a:solidFill>
              </a:rPr>
              <a:t>.  Click on that.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514600"/>
            <a:ext cx="2667000" cy="411568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14732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3136" y="0"/>
            <a:ext cx="8863264" cy="123059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Tips and Tricks-</a:t>
            </a:r>
            <a:r>
              <a:rPr lang="en-US" sz="3200" dirty="0">
                <a:solidFill>
                  <a:srgbClr val="2C5D98"/>
                </a:solidFill>
                <a:latin typeface="Calibri"/>
              </a:rPr>
              <a:t> 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Un-assigning </a:t>
            </a:r>
            <a:r>
              <a:rPr lang="en-US" sz="2400" dirty="0">
                <a:solidFill>
                  <a:srgbClr val="2C5D98"/>
                </a:solidFill>
                <a:latin typeface="Calibri"/>
              </a:rPr>
              <a:t>Carts in the </a:t>
            </a:r>
            <a:r>
              <a:rPr lang="en-US" sz="2400" dirty="0" smtClean="0">
                <a:solidFill>
                  <a:srgbClr val="2C5D98"/>
                </a:solidFill>
                <a:latin typeface="Calibri"/>
              </a:rPr>
              <a:t>Marketplace</a:t>
            </a:r>
            <a:endParaRPr lang="en-US" sz="2400" dirty="0">
              <a:solidFill>
                <a:srgbClr val="2C5D98"/>
              </a:solidFill>
              <a:latin typeface="Calibri"/>
            </a:endParaRP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563285" y="1143000"/>
            <a:ext cx="79248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264148"/>
            <a:ext cx="78784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Click on the correct cart number.  In the next screen there will be an </a:t>
            </a:r>
            <a:r>
              <a:rPr lang="en-US" b="1" dirty="0" smtClean="0">
                <a:solidFill>
                  <a:schemeClr val="tx2"/>
                </a:solidFill>
              </a:rPr>
              <a:t>Action</a:t>
            </a:r>
            <a:r>
              <a:rPr lang="en-US" dirty="0" smtClean="0">
                <a:solidFill>
                  <a:schemeClr val="tx2"/>
                </a:solidFill>
              </a:rPr>
              <a:t> column on the right.  Click the arrow and select </a:t>
            </a:r>
            <a:r>
              <a:rPr lang="en-US" b="1" dirty="0" err="1" smtClean="0">
                <a:solidFill>
                  <a:schemeClr val="tx2"/>
                </a:solidFill>
              </a:rPr>
              <a:t>Unassign</a:t>
            </a:r>
            <a:r>
              <a:rPr lang="en-US" dirty="0" smtClean="0">
                <a:solidFill>
                  <a:schemeClr val="tx2"/>
                </a:solidFill>
              </a:rPr>
              <a:t>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This </a:t>
            </a:r>
            <a:r>
              <a:rPr lang="en-US" dirty="0" smtClean="0">
                <a:solidFill>
                  <a:schemeClr val="tx2"/>
                </a:solidFill>
              </a:rPr>
              <a:t>will bring you back to the Cart Details.  Click </a:t>
            </a:r>
            <a:r>
              <a:rPr lang="en-US" b="1" dirty="0" smtClean="0">
                <a:solidFill>
                  <a:schemeClr val="tx2"/>
                </a:solidFill>
              </a:rPr>
              <a:t>View Cart Details </a:t>
            </a:r>
            <a:r>
              <a:rPr lang="en-US" dirty="0" smtClean="0">
                <a:solidFill>
                  <a:schemeClr val="tx2"/>
                </a:solidFill>
              </a:rPr>
              <a:t>and then click </a:t>
            </a:r>
            <a:r>
              <a:rPr lang="en-US" b="1" dirty="0" smtClean="0">
                <a:solidFill>
                  <a:schemeClr val="tx2"/>
                </a:solidFill>
              </a:rPr>
              <a:t>Send to Workday</a:t>
            </a:r>
            <a:r>
              <a:rPr lang="en-US" dirty="0" smtClean="0">
                <a:solidFill>
                  <a:schemeClr val="tx2"/>
                </a:solidFill>
              </a:rPr>
              <a:t>.  Process the requisition as usual.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9403" y="2949333"/>
            <a:ext cx="5158878" cy="1414809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4572000"/>
            <a:ext cx="8763000" cy="1615366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694659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05153E2-2B8A-49F3-89FD-0A98A3016CC9}"/>
              </a:ext>
            </a:extLst>
          </p:cNvPr>
          <p:cNvSpPr txBox="1"/>
          <p:nvPr/>
        </p:nvSpPr>
        <p:spPr>
          <a:xfrm>
            <a:off x="2400300" y="4191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Questions</a:t>
            </a:r>
            <a:r>
              <a:rPr lang="en-US" dirty="0"/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32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91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232E420-7A3D-42C3-8264-B5BCFC0A3917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363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108eeeb8665d8e084ebb628891056e6d">
  <xsd:schema xmlns:xsd="http://www.w3.org/2001/XMLSchema" xmlns:p="http://schemas.microsoft.com/office/2006/metadata/properties" xmlns:ns2="445c0127-97e6-4ecf-8763-62a3d9444353" targetNamespace="http://schemas.microsoft.com/office/2006/metadata/properties" ma:root="true" ma:fieldsID="67fc13db787d5e920f87b6a691640e83" ns2:_="">
    <xsd:import namespace="445c0127-97e6-4ecf-8763-62a3d9444353"/>
    <xsd:element name="properties">
      <xsd:complexType>
        <xsd:sequence>
          <xsd:element name="documentManagement">
            <xsd:complexType>
              <xsd:all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45c0127-97e6-4ecf-8763-62a3d9444353" elementFormDefault="qualified">
    <xsd:import namespace="http://schemas.microsoft.com/office/2006/documentManagement/types"/>
    <xsd:element name="Status" ma:index="8" nillable="true" ma:displayName="Status" ma:default="In Build" ma:format="Dropdown" ma:internalName="Status">
      <xsd:simpleType>
        <xsd:restriction base="dms:Choice">
          <xsd:enumeration value="In Build"/>
          <xsd:enumeration value="Ready for Testing"/>
          <xsd:enumeration value="In Process"/>
          <xsd:enumeration value="Completed - With Errors"/>
          <xsd:enumeration value="Completed - Without Error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Status xmlns="445c0127-97e6-4ecf-8763-62a3d9444353">In Build</Status>
  </documentManagement>
</p:properties>
</file>

<file path=customXml/itemProps1.xml><?xml version="1.0" encoding="utf-8"?>
<ds:datastoreItem xmlns:ds="http://schemas.openxmlformats.org/officeDocument/2006/customXml" ds:itemID="{41A2773B-34BB-4B2F-95B1-ED89D2318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5c0127-97e6-4ecf-8763-62a3d944435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3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7650506-E0D1-4842-AE4E-075A8982DE0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445c0127-97e6-4ecf-8763-62a3d944435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58572</TotalTime>
  <Words>283</Words>
  <Application>Microsoft Office PowerPoint</Application>
  <PresentationFormat>On-screen Show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Arial Rounded MT Bold</vt:lpstr>
      <vt:lpstr>Calibri</vt:lpstr>
      <vt:lpstr>MS Pゴシック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Tips and Tricks – Un-assigning Carts in the Marketplace</vt:lpstr>
      <vt:lpstr>Tips and Tricks – Un-assigning Carts in the Marketplace</vt:lpstr>
      <vt:lpstr>Tips and Tricks- Un-assigning Carts in the Marketplace</vt:lpstr>
      <vt:lpstr>Tips and Tricks- Un-assigning Carts in the Marketplace</vt:lpstr>
      <vt:lpstr>PowerPoint Presentation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EDUCAUSE 2007</dc:subject>
  <dc:creator>Jim Dobbertin, Doug Wylie, John Barden</dc:creator>
  <cp:lastModifiedBy>Flotteron, Debbie</cp:lastModifiedBy>
  <cp:revision>3046</cp:revision>
  <cp:lastPrinted>2018-05-02T18:43:29Z</cp:lastPrinted>
  <dcterms:created xsi:type="dcterms:W3CDTF">2007-09-21T12:15:26Z</dcterms:created>
  <dcterms:modified xsi:type="dcterms:W3CDTF">2021-02-05T13:05:43Z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</Properties>
</file>