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67" r:id="rId5"/>
    <p:sldMasterId id="2147484379" r:id="rId6"/>
  </p:sldMasterIdLst>
  <p:notesMasterIdLst>
    <p:notesMasterId r:id="rId20"/>
  </p:notesMasterIdLst>
  <p:handoutMasterIdLst>
    <p:handoutMasterId r:id="rId21"/>
  </p:handoutMasterIdLst>
  <p:sldIdLst>
    <p:sldId id="1128" r:id="rId7"/>
    <p:sldId id="1143" r:id="rId8"/>
    <p:sldId id="1144" r:id="rId9"/>
    <p:sldId id="1145" r:id="rId10"/>
    <p:sldId id="1146" r:id="rId11"/>
    <p:sldId id="1156" r:id="rId12"/>
    <p:sldId id="1147" r:id="rId13"/>
    <p:sldId id="1154" r:id="rId14"/>
    <p:sldId id="1149" r:id="rId15"/>
    <p:sldId id="1158" r:id="rId16"/>
    <p:sldId id="1157" r:id="rId17"/>
    <p:sldId id="1155" r:id="rId18"/>
    <p:sldId id="1153" r:id="rId1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7" userDrawn="1">
          <p15:clr>
            <a:srgbClr val="A4A3A4"/>
          </p15:clr>
        </p15:guide>
        <p15:guide id="2" pos="2168" userDrawn="1">
          <p15:clr>
            <a:srgbClr val="A4A3A4"/>
          </p15:clr>
        </p15:guide>
        <p15:guide id="3" orient="horz" pos="2903" userDrawn="1">
          <p15:clr>
            <a:srgbClr val="A4A3A4"/>
          </p15:clr>
        </p15:guide>
        <p15:guide id="4" pos="2165" userDrawn="1">
          <p15:clr>
            <a:srgbClr val="A4A3A4"/>
          </p15:clr>
        </p15:guide>
        <p15:guide id="5" orient="horz" pos="2888" userDrawn="1">
          <p15:clr>
            <a:srgbClr val="A4A3A4"/>
          </p15:clr>
        </p15:guide>
        <p15:guide id="6" orient="horz" pos="2884" userDrawn="1">
          <p15:clr>
            <a:srgbClr val="A4A3A4"/>
          </p15:clr>
        </p15:guide>
        <p15:guide id="7" orient="horz" pos="2955" userDrawn="1">
          <p15:clr>
            <a:srgbClr val="A4A3A4"/>
          </p15:clr>
        </p15:guide>
        <p15:guide id="8" orient="horz" pos="2951" userDrawn="1">
          <p15:clr>
            <a:srgbClr val="A4A3A4"/>
          </p15:clr>
        </p15:guide>
        <p15:guide id="9" orient="horz" pos="2936" userDrawn="1">
          <p15:clr>
            <a:srgbClr val="A4A3A4"/>
          </p15:clr>
        </p15:guide>
        <p15:guide id="10" orient="horz" pos="2932" userDrawn="1">
          <p15:clr>
            <a:srgbClr val="A4A3A4"/>
          </p15:clr>
        </p15:guide>
        <p15:guide id="11" pos="2217" userDrawn="1">
          <p15:clr>
            <a:srgbClr val="A4A3A4"/>
          </p15:clr>
        </p15:guide>
        <p15:guide id="12" pos="221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ts_local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D98"/>
    <a:srgbClr val="6076B4"/>
    <a:srgbClr val="FFCC00"/>
    <a:srgbClr val="003E74"/>
    <a:srgbClr val="E26A54"/>
    <a:srgbClr val="FFFFFF"/>
    <a:srgbClr val="C7E68F"/>
    <a:srgbClr val="FFEB89"/>
    <a:srgbClr val="FFFFC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4" autoAdjust="0"/>
    <p:restoredTop sz="95405" autoAdjust="0"/>
  </p:normalViewPr>
  <p:slideViewPr>
    <p:cSldViewPr>
      <p:cViewPr varScale="1">
        <p:scale>
          <a:sx n="103" d="100"/>
          <a:sy n="103" d="100"/>
        </p:scale>
        <p:origin x="1239" y="7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072" y="-77"/>
      </p:cViewPr>
      <p:guideLst>
        <p:guide orient="horz" pos="2907"/>
        <p:guide pos="2168"/>
        <p:guide orient="horz" pos="2903"/>
        <p:guide pos="2165"/>
        <p:guide orient="horz" pos="2888"/>
        <p:guide orient="horz" pos="2884"/>
        <p:guide orient="horz" pos="2955"/>
        <p:guide orient="horz" pos="2951"/>
        <p:guide orient="horz" pos="2936"/>
        <p:guide orient="horz" pos="2932"/>
        <p:guide pos="2217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86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2"/>
            <a:ext cx="3043131" cy="465455"/>
          </a:xfrm>
          <a:prstGeom prst="rect">
            <a:avLst/>
          </a:prstGeom>
        </p:spPr>
        <p:txBody>
          <a:bodyPr vert="horz" lIns="91928" tIns="45965" rIns="91928" bIns="459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384" y="2"/>
            <a:ext cx="3043131" cy="465455"/>
          </a:xfrm>
          <a:prstGeom prst="rect">
            <a:avLst/>
          </a:prstGeom>
        </p:spPr>
        <p:txBody>
          <a:bodyPr vert="horz" lIns="91928" tIns="45965" rIns="91928" bIns="45965" rtlCol="0"/>
          <a:lstStyle>
            <a:lvl1pPr algn="r">
              <a:defRPr sz="1200"/>
            </a:lvl1pPr>
          </a:lstStyle>
          <a:p>
            <a:fld id="{C5665B36-4B68-4038-B04C-4259637837E9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1" y="8842059"/>
            <a:ext cx="3043131" cy="465455"/>
          </a:xfrm>
          <a:prstGeom prst="rect">
            <a:avLst/>
          </a:prstGeom>
        </p:spPr>
        <p:txBody>
          <a:bodyPr vert="horz" lIns="91928" tIns="45965" rIns="91928" bIns="459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384" y="8842059"/>
            <a:ext cx="3043131" cy="465455"/>
          </a:xfrm>
          <a:prstGeom prst="rect">
            <a:avLst/>
          </a:prstGeom>
        </p:spPr>
        <p:txBody>
          <a:bodyPr vert="horz" lIns="91928" tIns="45965" rIns="91928" bIns="45965" rtlCol="0" anchor="b"/>
          <a:lstStyle>
            <a:lvl1pPr algn="r">
              <a:defRPr sz="1200"/>
            </a:lvl1pPr>
          </a:lstStyle>
          <a:p>
            <a:fld id="{D13542EC-0850-4146-A731-B7F0AE82D5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15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2"/>
            <a:ext cx="3043131" cy="465455"/>
          </a:xfrm>
          <a:prstGeom prst="rect">
            <a:avLst/>
          </a:prstGeom>
        </p:spPr>
        <p:txBody>
          <a:bodyPr vert="horz" lIns="93454" tIns="46726" rIns="93454" bIns="46726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384" y="2"/>
            <a:ext cx="3043131" cy="465455"/>
          </a:xfrm>
          <a:prstGeom prst="rect">
            <a:avLst/>
          </a:prstGeom>
        </p:spPr>
        <p:txBody>
          <a:bodyPr vert="horz" lIns="93454" tIns="46726" rIns="93454" bIns="46726" rtlCol="0"/>
          <a:lstStyle>
            <a:lvl1pPr algn="r">
              <a:defRPr sz="1200"/>
            </a:lvl1pPr>
          </a:lstStyle>
          <a:p>
            <a:pPr>
              <a:defRPr/>
            </a:pPr>
            <a:fld id="{B899B9D9-9514-4BB5-BD1B-84C8C666A399}" type="datetimeFigureOut">
              <a:rPr lang="en-US"/>
              <a:pPr>
                <a:defRPr/>
              </a:pPr>
              <a:t>4/14/2021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54" tIns="46726" rIns="93454" bIns="4672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31" y="4421830"/>
            <a:ext cx="5617843" cy="4189095"/>
          </a:xfrm>
          <a:prstGeom prst="rect">
            <a:avLst/>
          </a:prstGeom>
        </p:spPr>
        <p:txBody>
          <a:bodyPr vert="horz" lIns="93454" tIns="46726" rIns="93454" bIns="4672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" y="8842059"/>
            <a:ext cx="3043131" cy="465455"/>
          </a:xfrm>
          <a:prstGeom prst="rect">
            <a:avLst/>
          </a:prstGeom>
        </p:spPr>
        <p:txBody>
          <a:bodyPr vert="horz" lIns="93454" tIns="46726" rIns="93454" bIns="4672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384" y="8842059"/>
            <a:ext cx="3043131" cy="465455"/>
          </a:xfrm>
          <a:prstGeom prst="rect">
            <a:avLst/>
          </a:prstGeom>
        </p:spPr>
        <p:txBody>
          <a:bodyPr vert="horz" lIns="93454" tIns="46726" rIns="93454" bIns="46726" rtlCol="0" anchor="b"/>
          <a:lstStyle>
            <a:lvl1pPr algn="r">
              <a:defRPr sz="1200"/>
            </a:lvl1pPr>
          </a:lstStyle>
          <a:p>
            <a:pPr>
              <a:defRPr/>
            </a:pPr>
            <a:fld id="{6DD86180-870F-4C4E-80A9-4C1C75E40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73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11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53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606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59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71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83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56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02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64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19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9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09A0E-C91D-4C08-96DA-A9EF50F91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7F986-FBD9-4779-89EA-1BAFE28227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752600"/>
          </a:xfrm>
        </p:spPr>
        <p:txBody>
          <a:bodyPr/>
          <a:lstStyle>
            <a:lvl1pPr marL="0" indent="0" algn="ctr">
              <a:buFont typeface="Wingdings" pitchFamily="124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3079" name="Picture 7" descr="footerd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07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685800" y="1295400"/>
            <a:ext cx="77724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33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587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8769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9121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7279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474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722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232E420-7A3D-42C3-8264-B5BCFC0A39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31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A890F-08BD-4227-B960-C236C3729E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4880E-BE94-4AD5-ABF2-077AEC65D9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F0BC1-900A-47A7-B68B-80E16F4A2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895C5-5B7E-4DA2-B36B-DA5C7BBD62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502B-7789-4E8F-BB3D-5A5CA3FEC2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6E41A-9738-42AF-AA10-C4A23CB8C3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232E420-7A3D-42C3-8264-B5BCFC0A39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D7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D7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D7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D7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036" name="Picture 12" descr="footerdar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7F986-FBD9-4779-89EA-1BAFE28227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47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800">
          <a:solidFill>
            <a:schemeClr val="tx1"/>
          </a:solidFill>
          <a:latin typeface="Calibri" panose="020F0502020204030204" pitchFamily="34" charset="0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4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rocurement_service_center@ur.Rochester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hester.edu/adminfinance/urprocurement/p2p-resourc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9" descr="Hor2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0"/>
            <a:ext cx="2286000" cy="17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3200400" y="5257800"/>
            <a:ext cx="59436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81000" y="1905000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prstClr val="white"/>
                </a:solidFill>
                <a:latin typeface="Calibri"/>
                <a:ea typeface="+mj-ea"/>
                <a:cs typeface="+mj-cs"/>
              </a:rPr>
              <a:t>Monthly P2P Workshop</a:t>
            </a:r>
          </a:p>
          <a:p>
            <a:r>
              <a:rPr lang="en-US" sz="3600" dirty="0" smtClean="0">
                <a:solidFill>
                  <a:prstClr val="white"/>
                </a:solidFill>
                <a:latin typeface="Calibri"/>
                <a:ea typeface="+mj-ea"/>
                <a:cs typeface="+mj-cs"/>
              </a:rPr>
              <a:t>April 2021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6494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3098" y="152400"/>
            <a:ext cx="7948863" cy="762001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2C5D98"/>
                </a:solidFill>
                <a:latin typeface="Arial Narrow" panose="020B0606020202030204" pitchFamily="34" charset="0"/>
              </a:rPr>
              <a:t>April 2021 Monthly Workshop Topics</a:t>
            </a:r>
            <a:endParaRPr lang="en-US" sz="3200" b="1" dirty="0">
              <a:solidFill>
                <a:srgbClr val="2C5D98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481842" y="1066800"/>
            <a:ext cx="79248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5242" y="1295400"/>
            <a:ext cx="685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use the template you have to Edit Defaults when checking out your requisition.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on the three dots at the bottom of the checkout screen and choose Edit Requisition Defaults.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the Edit screen select Copy from </a:t>
            </a:r>
            <a:r>
              <a:rPr lang="en-US" dirty="0" err="1" smtClean="0"/>
              <a:t>Worktags</a:t>
            </a:r>
            <a:r>
              <a:rPr lang="en-US" dirty="0" smtClean="0"/>
              <a:t> Template and select </a:t>
            </a:r>
            <a:r>
              <a:rPr lang="en-US" dirty="0" err="1" smtClean="0"/>
              <a:t>Worktags</a:t>
            </a:r>
            <a:r>
              <a:rPr lang="en-US" dirty="0" smtClean="0"/>
              <a:t> or Split Allocations.  This is probably a better option for splits since it is easy to save FAOs as favorites.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878" y="4524931"/>
            <a:ext cx="3794364" cy="12196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524931"/>
            <a:ext cx="2027318" cy="14665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5918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3098" y="152400"/>
            <a:ext cx="7948863" cy="762001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2C5D98"/>
                </a:solidFill>
                <a:latin typeface="Arial Narrow" panose="020B0606020202030204" pitchFamily="34" charset="0"/>
              </a:rPr>
              <a:t>April 2021 Monthly Workshop Topics</a:t>
            </a:r>
            <a:endParaRPr lang="en-US" sz="3200" b="1" dirty="0">
              <a:solidFill>
                <a:srgbClr val="2C5D98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481842" y="1066800"/>
            <a:ext cx="79248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072393"/>
            <a:ext cx="82049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To save time on frequently ordered goods or services create a Requisition Template.  You must put in a company number and name your template.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Add as many goods or service lines as you like.  You can add in as much detail as you choose.  If prices change you can edit the template later.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If you vary the FAOs you will use, you can simply select Fund: </a:t>
            </a:r>
            <a:r>
              <a:rPr lang="en-US" sz="1400" dirty="0" err="1" smtClean="0"/>
              <a:t>Currrent</a:t>
            </a:r>
            <a:r>
              <a:rPr lang="en-US" sz="1400" dirty="0" smtClean="0"/>
              <a:t> Fund-Unrestricted.  That will allow you to save the Template, but will allow you to add FAOs later.  If you will always use the same FAO enter it in the Additional </a:t>
            </a:r>
            <a:r>
              <a:rPr lang="en-US" sz="1400" dirty="0" err="1" smtClean="0"/>
              <a:t>Worktags</a:t>
            </a:r>
            <a:r>
              <a:rPr lang="en-US" sz="1400" dirty="0" smtClean="0"/>
              <a:t> field.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55" y="3426051"/>
            <a:ext cx="6324600" cy="30176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3512632"/>
            <a:ext cx="1738293" cy="28444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5213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3098" y="152400"/>
            <a:ext cx="7948863" cy="762001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2C5D98"/>
                </a:solidFill>
                <a:latin typeface="Arial Narrow" panose="020B0606020202030204" pitchFamily="34" charset="0"/>
              </a:rPr>
              <a:t>April 2021 Monthly Workshop Topics</a:t>
            </a:r>
            <a:endParaRPr lang="en-US" sz="3200" b="1" dirty="0">
              <a:solidFill>
                <a:srgbClr val="2C5D98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481842" y="1066800"/>
            <a:ext cx="79248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072393"/>
            <a:ext cx="8204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 use your template you will start by typing or selecting Create Requisition.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Instead of choosing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Request Non-Catalog Item </a:t>
            </a:r>
            <a:r>
              <a:rPr lang="en-US" sz="1600" dirty="0" smtClean="0"/>
              <a:t>you will choose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 from Templates and Requisitions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the next screen you have the option of choosing your Template or you can select a prior Non-Catalog Requisition to copy.  Just check the box and select Add to Cart.  In the checkout screen you can adjust anything you choose.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721128"/>
            <a:ext cx="2057400" cy="35292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701554"/>
            <a:ext cx="3216350" cy="38494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2796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3098" y="152400"/>
            <a:ext cx="7948863" cy="762001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2C5D98"/>
                </a:solidFill>
                <a:latin typeface="Arial Narrow" panose="020B0606020202030204" pitchFamily="34" charset="0"/>
              </a:rPr>
              <a:t>April 2021 Monthly Workshop Topics</a:t>
            </a:r>
            <a:endParaRPr lang="en-US" sz="3200" b="1" dirty="0">
              <a:solidFill>
                <a:srgbClr val="2C5D98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481842" y="1066800"/>
            <a:ext cx="79248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381" y="1483087"/>
            <a:ext cx="82049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Another time saver is to set a Default Ship-To Address so you don’t have to search for it each time.  Please copy your default address from a prior PO and paste it into an email to the P2P Service Center (</a:t>
            </a:r>
            <a:r>
              <a:rPr lang="en-US" sz="1600" dirty="0" smtClean="0">
                <a:hlinkClick r:id="rId3"/>
              </a:rPr>
              <a:t>procurement_service_center@ur.rochester.edu</a:t>
            </a:r>
            <a:r>
              <a:rPr lang="en-US" sz="1600" dirty="0" smtClean="0"/>
              <a:t>). You can also create a ticket directly in Service Desk at Service.rochster.edu/procurement. Ask us to please set your address as your default. </a:t>
            </a:r>
          </a:p>
          <a:p>
            <a:endParaRPr lang="en-US" sz="1600" dirty="0"/>
          </a:p>
          <a:p>
            <a:r>
              <a:rPr lang="en-US" sz="1600" dirty="0" smtClean="0"/>
              <a:t>We can only set one default address per person.  If you use a number of addresses, consider setting the one you use most often as your default and changing it as needed.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545190"/>
            <a:ext cx="2715212" cy="26573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213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8900" y="142260"/>
            <a:ext cx="7948863" cy="762001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2C5D98"/>
                </a:solidFill>
                <a:latin typeface="Arial Narrow" panose="020B0606020202030204" pitchFamily="34" charset="0"/>
              </a:rPr>
              <a:t>UR Procurement Website – P2P Self Help</a:t>
            </a:r>
            <a:endParaRPr lang="en-US" sz="3200" b="1" dirty="0">
              <a:solidFill>
                <a:srgbClr val="2C5D98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" y="933451"/>
            <a:ext cx="5933175" cy="1752600"/>
          </a:xfrm>
        </p:spPr>
        <p:txBody>
          <a:bodyPr>
            <a:noAutofit/>
          </a:bodyPr>
          <a:lstStyle/>
          <a:p>
            <a:pPr marL="0" indent="0" fontAlgn="ctr"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Not sure how to create a catalog requisition, set a delegation or resolve an invoice match exception?</a:t>
            </a:r>
          </a:p>
          <a:p>
            <a:pPr marL="0" indent="0" fontAlgn="ctr">
              <a:buNone/>
            </a:pPr>
            <a:endParaRPr lang="en-US" sz="16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 fontAlgn="ctr">
              <a:buNone/>
            </a:pPr>
            <a:r>
              <a:rPr lang="en-US" sz="1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Visit the </a:t>
            </a:r>
            <a:r>
              <a:rPr lang="en-US" sz="1400" dirty="0" smtClean="0">
                <a:solidFill>
                  <a:schemeClr val="tx2"/>
                </a:solidFill>
                <a:latin typeface="Arial Narrow" panose="020B0606020202030204" pitchFamily="34" charset="0"/>
                <a:hlinkClick r:id="rId3"/>
              </a:rPr>
              <a:t>UR Procurement Website P2P Self Help</a:t>
            </a:r>
            <a:r>
              <a:rPr lang="en-US" sz="1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Section.  It provides Quick Reference Guides, Videos and Tips and Tricks to support your use of the P2P System. </a:t>
            </a:r>
          </a:p>
          <a:p>
            <a:pPr marL="0" indent="0" fontAlgn="ctr">
              <a:buNone/>
            </a:pPr>
            <a:r>
              <a:rPr lang="en-US" sz="1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endParaRPr lang="en-US" sz="14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fontAlgn="ctr"/>
            <a:endParaRPr lang="en-US" sz="2000" b="1" dirty="0"/>
          </a:p>
          <a:p>
            <a:pPr fontAlgn="ctr"/>
            <a:endParaRPr lang="en-US" sz="2000" b="1" dirty="0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152400" y="838200"/>
            <a:ext cx="79248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99" y="2438400"/>
            <a:ext cx="3822301" cy="3159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674" y="2945768"/>
            <a:ext cx="6473998" cy="2388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0528" y="5545668"/>
            <a:ext cx="4982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You can also access the website from within Workday under the Resources section</a:t>
            </a:r>
            <a:endParaRPr lang="en-US" sz="12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7772400" y="3810000"/>
            <a:ext cx="152400" cy="13521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6675" y="1060452"/>
            <a:ext cx="29241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7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3098" y="152400"/>
            <a:ext cx="7948863" cy="762001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2C5D98"/>
                </a:solidFill>
                <a:latin typeface="Arial Narrow" panose="020B0606020202030204" pitchFamily="34" charset="0"/>
              </a:rPr>
              <a:t>April 2021 Monthly Workshop Topics</a:t>
            </a:r>
            <a:endParaRPr lang="en-US" sz="3200" b="1" dirty="0">
              <a:solidFill>
                <a:srgbClr val="2C5D98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1425" y="1219200"/>
            <a:ext cx="8295375" cy="3276600"/>
          </a:xfrm>
        </p:spPr>
        <p:txBody>
          <a:bodyPr>
            <a:noAutofit/>
          </a:bodyPr>
          <a:lstStyle/>
          <a:p>
            <a:pPr fontAlgn="ctr"/>
            <a:endParaRPr lang="en-US" sz="1600" b="1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Adding Shortcuts and Favorites</a:t>
            </a:r>
            <a:endParaRPr lang="en-US" sz="18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Ordering with Templates and Copying Requisitions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Setting a default Ship-To address</a:t>
            </a:r>
            <a:endParaRPr lang="en-US" sz="18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fontAlgn="ctr"/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481842" y="1066800"/>
            <a:ext cx="79248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Topic Modeling with NLP on Amazon Reviews | by Enes Gokce | Towards Data  Sc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830" y="3581399"/>
            <a:ext cx="363456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3098" y="152400"/>
            <a:ext cx="7948863" cy="762001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2C5D98"/>
                </a:solidFill>
                <a:latin typeface="Arial Narrow" panose="020B0606020202030204" pitchFamily="34" charset="0"/>
              </a:rPr>
              <a:t>April 2021 Monthly Workshop Topics</a:t>
            </a:r>
            <a:endParaRPr lang="en-US" sz="3200" b="1" dirty="0">
              <a:solidFill>
                <a:srgbClr val="2C5D98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1425" y="1219200"/>
            <a:ext cx="8295375" cy="175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Adding Favorites and Shortcuts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 Narrow" panose="020B0606020202030204" pitchFamily="34" charset="0"/>
              </a:rPr>
              <a:t>Workday provides a number of ways to save and use Tasks, Reports, and Objects.  Items such as Spend Categories, FAO’s (</a:t>
            </a:r>
            <a:r>
              <a:rPr lang="en-US" sz="1600" dirty="0" err="1" smtClean="0">
                <a:latin typeface="Arial Narrow" panose="020B0606020202030204" pitchFamily="34" charset="0"/>
              </a:rPr>
              <a:t>Worktags</a:t>
            </a:r>
            <a:r>
              <a:rPr lang="en-US" sz="1600" dirty="0" smtClean="0">
                <a:latin typeface="Arial Narrow" panose="020B0606020202030204" pitchFamily="34" charset="0"/>
              </a:rPr>
              <a:t>), Suppliers, and Reports can all be saved as favorites for easy access.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 Narrow" panose="020B0606020202030204" pitchFamily="34" charset="0"/>
              </a:rPr>
              <a:t>In additions to saving favorites, Workday has a Short Cuts feature that will allow you to save up to 10 Tasks or Reports on your Home Page.</a:t>
            </a:r>
            <a:endParaRPr lang="en-US" sz="16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481842" y="1066800"/>
            <a:ext cx="79248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124199"/>
            <a:ext cx="2133688" cy="30251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743200"/>
            <a:ext cx="2826768" cy="39769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62000" y="3261918"/>
            <a:ext cx="175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Short Cuts can be accessed by clicking the four squares next to your Bell Notifications Icon.  Edit and add &amp; arrange items here.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86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3098" y="152400"/>
            <a:ext cx="7948863" cy="762001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2C5D98"/>
                </a:solidFill>
                <a:latin typeface="Arial Narrow" panose="020B0606020202030204" pitchFamily="34" charset="0"/>
              </a:rPr>
              <a:t>April 2021 Monthly Workshop Topics</a:t>
            </a:r>
            <a:endParaRPr lang="en-US" sz="3200" b="1" dirty="0">
              <a:solidFill>
                <a:srgbClr val="2C5D98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8142" y="952500"/>
            <a:ext cx="8295375" cy="2019300"/>
          </a:xfrm>
        </p:spPr>
        <p:txBody>
          <a:bodyPr>
            <a:noAutofit/>
          </a:bodyPr>
          <a:lstStyle/>
          <a:p>
            <a:pPr fontAlgn="ctr"/>
            <a:endParaRPr lang="en-US" sz="1600" b="1" dirty="0" smtClean="0">
              <a:latin typeface="Arial Narrow" panose="020B0606020202030204" pitchFamily="34" charset="0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481842" y="1066800"/>
            <a:ext cx="79248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2" y="1269760"/>
            <a:ext cx="2716148" cy="17033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208098"/>
            <a:ext cx="7462275" cy="9095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2523186"/>
            <a:ext cx="2708101" cy="41944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78142" y="3429000"/>
            <a:ext cx="39652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can add favorites by clicking on your Favorites Icon and then clicking the gear in the upper right.  Select Manage Favorites.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Tasks and Reports, Custom Reports (URF), and Objects such as FAO’s can be added.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you do not find a report in the top box, try the middle box.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27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048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C5D98"/>
                </a:solidFill>
                <a:latin typeface="Arial Narrow" panose="020B0606020202030204" pitchFamily="34" charset="0"/>
              </a:rPr>
              <a:t>April 2021 Monthly Workshop Topics</a:t>
            </a:r>
            <a:endParaRPr lang="en-US" sz="3200" dirty="0"/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81842" y="1066800"/>
            <a:ext cx="79248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29000"/>
            <a:ext cx="2716148" cy="17033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276600"/>
            <a:ext cx="5178904" cy="26269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96142" y="1747509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access saved reports, click on the Favorites Icon and then just click on the name of the report you wish to run.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3098" y="152400"/>
            <a:ext cx="7948863" cy="762001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2C5D98"/>
                </a:solidFill>
                <a:latin typeface="Arial Narrow" panose="020B0606020202030204" pitchFamily="34" charset="0"/>
              </a:rPr>
              <a:t>April 2021 Monthly Workshop Topics</a:t>
            </a:r>
            <a:endParaRPr lang="en-US" sz="3200" b="1" dirty="0">
              <a:solidFill>
                <a:srgbClr val="2C5D98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481842" y="1066800"/>
            <a:ext cx="79248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2954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also add favorites by clicking the actions button next to whatever object (i.e. Supplier, Spend Category, </a:t>
            </a:r>
            <a:r>
              <a:rPr lang="en-US" dirty="0" err="1" smtClean="0"/>
              <a:t>Worktag</a:t>
            </a:r>
            <a:r>
              <a:rPr lang="en-US" dirty="0" smtClean="0"/>
              <a:t>) you wish to save when viewing Requisitions, Purchase Orders, or </a:t>
            </a:r>
            <a:r>
              <a:rPr lang="en-US" dirty="0" err="1" smtClean="0"/>
              <a:t>Pcard</a:t>
            </a:r>
            <a:r>
              <a:rPr lang="en-US" dirty="0" smtClean="0"/>
              <a:t> transactions.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580579"/>
            <a:ext cx="3667492" cy="27116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514600"/>
            <a:ext cx="4451194" cy="28436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028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3136" y="0"/>
            <a:ext cx="7948863" cy="123059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April 2021 Monthly Workshop Topics</a:t>
            </a:r>
            <a:r>
              <a:rPr lang="en-US" sz="1200" dirty="0">
                <a:solidFill>
                  <a:srgbClr val="2C5D98"/>
                </a:solidFill>
              </a:rPr>
              <a:t/>
            </a:r>
            <a:br>
              <a:rPr lang="en-US" sz="1200" dirty="0">
                <a:solidFill>
                  <a:srgbClr val="2C5D98"/>
                </a:solidFill>
              </a:rPr>
            </a:br>
            <a:endParaRPr lang="en-US" sz="16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481842" y="1066800"/>
            <a:ext cx="79248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525" y="1195286"/>
            <a:ext cx="8460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creating a Requisition or SIR it is simple to choose from your favorites.  When you click into the field for a Spend </a:t>
            </a:r>
            <a:r>
              <a:rPr lang="en-US" dirty="0"/>
              <a:t>C</a:t>
            </a:r>
            <a:r>
              <a:rPr lang="en-US" dirty="0" smtClean="0"/>
              <a:t>ategory, </a:t>
            </a:r>
            <a:r>
              <a:rPr lang="en-US" dirty="0" err="1" smtClean="0"/>
              <a:t>Worktag</a:t>
            </a:r>
            <a:r>
              <a:rPr lang="en-US" dirty="0" smtClean="0"/>
              <a:t>, or Supplier, just click on the three bars and choose My Favorites.  Your saved items will show up in this area.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70" y="2617757"/>
            <a:ext cx="4416966" cy="1897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173473"/>
            <a:ext cx="2467290" cy="20359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525" y="4800600"/>
            <a:ext cx="7162800" cy="15361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4114800"/>
            <a:ext cx="4054637" cy="128540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2135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3098" y="152400"/>
            <a:ext cx="7948863" cy="762001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2C5D98"/>
                </a:solidFill>
                <a:latin typeface="Arial Narrow" panose="020B0606020202030204" pitchFamily="34" charset="0"/>
              </a:rPr>
              <a:t>April 2021 Monthly Workshop Topics</a:t>
            </a:r>
            <a:endParaRPr lang="en-US" sz="3200" b="1" dirty="0">
              <a:solidFill>
                <a:srgbClr val="2C5D98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481842" y="1066800"/>
            <a:ext cx="79248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61" y="2710275"/>
            <a:ext cx="3165225" cy="14212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62000" y="12192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you use certain </a:t>
            </a:r>
            <a:r>
              <a:rPr lang="en-US" dirty="0" err="1" smtClean="0"/>
              <a:t>Worktags</a:t>
            </a:r>
            <a:r>
              <a:rPr lang="en-US" dirty="0" smtClean="0"/>
              <a:t> (FAOs), Splits, or you order the same goods often, it will save time to create Templates.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the global search bar type the word Template and choose the type of Template you would like to create.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136469"/>
            <a:ext cx="3964188" cy="36225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62000" y="442227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 Create a </a:t>
            </a:r>
            <a:r>
              <a:rPr lang="en-US" sz="1600" dirty="0" err="1" smtClean="0"/>
              <a:t>Worktags</a:t>
            </a:r>
            <a:r>
              <a:rPr lang="en-US" sz="1600" dirty="0" smtClean="0"/>
              <a:t> or a Split Allocations Template you need to give it a name.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Search for the </a:t>
            </a:r>
            <a:r>
              <a:rPr lang="en-US" sz="1600" dirty="0" err="1" smtClean="0"/>
              <a:t>Worktag</a:t>
            </a:r>
            <a:r>
              <a:rPr lang="en-US" sz="1600" dirty="0" smtClean="0"/>
              <a:t>, or set up your Splits, then click OK.</a:t>
            </a:r>
          </a:p>
        </p:txBody>
      </p:sp>
    </p:spTree>
    <p:extLst>
      <p:ext uri="{BB962C8B-B14F-4D97-AF65-F5344CB8AC3E}">
        <p14:creationId xmlns:p14="http://schemas.microsoft.com/office/powerpoint/2010/main" val="422082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accent5">
            <a:lumMod val="75000"/>
          </a:schemeClr>
        </a:solidFill>
        <a:ln w="12700">
          <a:noFill/>
          <a:miter lim="800000"/>
          <a:headEnd/>
          <a:tailEnd/>
        </a:ln>
      </a:spPr>
      <a:bodyPr anchor="ctr">
        <a:spAutoFit/>
      </a:bodyPr>
      <a:lstStyle>
        <a:defPPr>
          <a:defRPr dirty="0" smtClean="0">
            <a:solidFill>
              <a:srgbClr val="FFFF00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Theme">
      <a:majorFont>
        <a:latin typeface="Times New Roman"/>
        <a:ea typeface="MS Pゴシック"/>
        <a:cs typeface=""/>
      </a:majorFont>
      <a:minorFont>
        <a:latin typeface="Times New Roman"/>
        <a:ea typeface="MS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rca:RCAuthoringProperties xmlns:rca="urn:sharePointPublishingRcaProperties">
  <rca:Converter rca:guid="6dfdc5b4-2a28-4a06-b0c6-ad3901e3a807">
    <rca:property rca:type="InheritParentSettings">False</rca:property>
    <rca:property rca:type="SelectedPageLayout">28</rca:property>
    <rca:property rca:type="SelectedPageField">f55c4d88-1f2e-4ad9-aaa8-819af4ee7ee8</rca:property>
    <rca:property rca:type="SelectedStylesField">00000000-0000-0000-0000-000000000000</rca:property>
    <rca:property rca:type="CreatePageWithSourceDocument">True</rca:property>
    <rca:property rca:type="AllowChangeLocationConfig">False</rca:property>
    <rca:property rca:type="ConfiguredPageLocation">https://uofr.rochester.edu</rca:property>
    <rca:property rca:type="CreateSynchronously">False</rca:property>
    <rca:property rca:type="AllowChangeProcessingConfig">False</rca:property>
    <rca:property rca:type="ConverterSpecificSettings"/>
  </rca:Converter>
</rca:RCAuthoring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Status xmlns="445c0127-97e6-4ecf-8763-62a3d9444353">In Build</Status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BF38ED958B0D42A1DB4C3166A68EE8" ma:contentTypeVersion="2" ma:contentTypeDescription="Create a new document." ma:contentTypeScope="" ma:versionID="108eeeb8665d8e084ebb628891056e6d">
  <xsd:schema xmlns:xsd="http://www.w3.org/2001/XMLSchema" xmlns:p="http://schemas.microsoft.com/office/2006/metadata/properties" xmlns:ns2="445c0127-97e6-4ecf-8763-62a3d9444353" targetNamespace="http://schemas.microsoft.com/office/2006/metadata/properties" ma:root="true" ma:fieldsID="67fc13db787d5e920f87b6a691640e83" ns2:_="">
    <xsd:import namespace="445c0127-97e6-4ecf-8763-62a3d9444353"/>
    <xsd:element name="properties">
      <xsd:complexType>
        <xsd:sequence>
          <xsd:element name="documentManagement">
            <xsd:complexType>
              <xsd:all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45c0127-97e6-4ecf-8763-62a3d9444353" elementFormDefault="qualified">
    <xsd:import namespace="http://schemas.microsoft.com/office/2006/documentManagement/types"/>
    <xsd:element name="Status" ma:index="8" nillable="true" ma:displayName="Status" ma:default="In Build" ma:format="Dropdown" ma:internalName="Status">
      <xsd:simpleType>
        <xsd:restriction base="dms:Choice">
          <xsd:enumeration value="In Build"/>
          <xsd:enumeration value="Ready for Testing"/>
          <xsd:enumeration value="In Process"/>
          <xsd:enumeration value="Completed - With Errors"/>
          <xsd:enumeration value="Completed - Without Error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90AE3C2-51D7-4772-85EF-99B26ACECB13}">
  <ds:schemaRefs>
    <ds:schemaRef ds:uri="urn:sharePointPublishingRcaProperties"/>
  </ds:schemaRefs>
</ds:datastoreItem>
</file>

<file path=customXml/itemProps2.xml><?xml version="1.0" encoding="utf-8"?>
<ds:datastoreItem xmlns:ds="http://schemas.openxmlformats.org/officeDocument/2006/customXml" ds:itemID="{8CE1EC6E-7DEE-40A7-8470-13A775BFD7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650506-E0D1-4842-AE4E-075A8982DE0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445c0127-97e6-4ecf-8763-62a3d9444353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1A2773B-34BB-4B2F-95B1-ED89D23180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5c0127-97e6-4ecf-8763-62a3d944435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59316</TotalTime>
  <Words>863</Words>
  <Application>Microsoft Office PowerPoint</Application>
  <PresentationFormat>On-screen Show (4:3)</PresentationFormat>
  <Paragraphs>73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Arial Rounded MT Bold</vt:lpstr>
      <vt:lpstr>Calibri</vt:lpstr>
      <vt:lpstr>MS Pゴシック</vt:lpstr>
      <vt:lpstr>Times New Roman</vt:lpstr>
      <vt:lpstr>Wingdings</vt:lpstr>
      <vt:lpstr>Office Theme</vt:lpstr>
      <vt:lpstr>1_Office Theme</vt:lpstr>
      <vt:lpstr>PowerPoint Presentation</vt:lpstr>
      <vt:lpstr>UR Procurement Website – P2P Self Help</vt:lpstr>
      <vt:lpstr>April 2021 Monthly Workshop Topics</vt:lpstr>
      <vt:lpstr>April 2021 Monthly Workshop Topics</vt:lpstr>
      <vt:lpstr>April 2021 Monthly Workshop Topics</vt:lpstr>
      <vt:lpstr>PowerPoint Presentation</vt:lpstr>
      <vt:lpstr>April 2021 Monthly Workshop Topics</vt:lpstr>
      <vt:lpstr>April 2021 Monthly Workshop Topics </vt:lpstr>
      <vt:lpstr>April 2021 Monthly Workshop Topics</vt:lpstr>
      <vt:lpstr>April 2021 Monthly Workshop Topics</vt:lpstr>
      <vt:lpstr>April 2021 Monthly Workshop Topics</vt:lpstr>
      <vt:lpstr>April 2021 Monthly Workshop Topics</vt:lpstr>
      <vt:lpstr>April 2021 Monthly Workshop Topics</vt:lpstr>
    </vt:vector>
  </TitlesOfParts>
  <Company>University of Rochester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EDUCAUSE 2007</dc:subject>
  <dc:creator>Jim Dobbertin, Doug Wylie, John Barden</dc:creator>
  <cp:lastModifiedBy>Brock, Jill</cp:lastModifiedBy>
  <cp:revision>3101</cp:revision>
  <cp:lastPrinted>2018-05-02T18:43:29Z</cp:lastPrinted>
  <dcterms:created xsi:type="dcterms:W3CDTF">2007-09-21T12:15:26Z</dcterms:created>
  <dcterms:modified xsi:type="dcterms:W3CDTF">2021-04-14T13:42:49Z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0x010100F9BF38ED958B0D42A1DB4C3166A68EE8</vt:lpwstr>
  </property>
</Properties>
</file>