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79" r:id="rId5"/>
  </p:sldMasterIdLst>
  <p:notesMasterIdLst>
    <p:notesMasterId r:id="rId30"/>
  </p:notesMasterIdLst>
  <p:handoutMasterIdLst>
    <p:handoutMasterId r:id="rId31"/>
  </p:handoutMasterIdLst>
  <p:sldIdLst>
    <p:sldId id="942" r:id="rId6"/>
    <p:sldId id="941" r:id="rId7"/>
    <p:sldId id="1074" r:id="rId8"/>
    <p:sldId id="1046" r:id="rId9"/>
    <p:sldId id="1138" r:id="rId10"/>
    <p:sldId id="1146" r:id="rId11"/>
    <p:sldId id="1151" r:id="rId12"/>
    <p:sldId id="1152" r:id="rId13"/>
    <p:sldId id="1066" r:id="rId14"/>
    <p:sldId id="1132" r:id="rId15"/>
    <p:sldId id="1134" r:id="rId16"/>
    <p:sldId id="1135" r:id="rId17"/>
    <p:sldId id="1149" r:id="rId18"/>
    <p:sldId id="1148" r:id="rId19"/>
    <p:sldId id="1150" r:id="rId20"/>
    <p:sldId id="1143" r:id="rId21"/>
    <p:sldId id="1115" r:id="rId22"/>
    <p:sldId id="1075" r:id="rId23"/>
    <p:sldId id="1129" r:id="rId24"/>
    <p:sldId id="1144" r:id="rId25"/>
    <p:sldId id="1145" r:id="rId26"/>
    <p:sldId id="1153" r:id="rId27"/>
    <p:sldId id="1082" r:id="rId28"/>
    <p:sldId id="1044" r:id="rId2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5" userDrawn="1">
          <p15:clr>
            <a:srgbClr val="A4A3A4"/>
          </p15:clr>
        </p15:guide>
        <p15:guide id="2" pos="2217" userDrawn="1">
          <p15:clr>
            <a:srgbClr val="A4A3A4"/>
          </p15:clr>
        </p15:guide>
        <p15:guide id="3" orient="horz" pos="2951" userDrawn="1">
          <p15:clr>
            <a:srgbClr val="A4A3A4"/>
          </p15:clr>
        </p15:guide>
        <p15:guide id="4" pos="2213" userDrawn="1">
          <p15:clr>
            <a:srgbClr val="A4A3A4"/>
          </p15:clr>
        </p15:guide>
        <p15:guide id="5" orient="horz" pos="2936" userDrawn="1">
          <p15:clr>
            <a:srgbClr val="A4A3A4"/>
          </p15:clr>
        </p15:guide>
        <p15:guide id="6" orient="horz"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s_local" initials="i" lastIdx="1" clrIdx="0"/>
  <p:cmAuthor id="1" name="Sophill Butler" initials="SB" lastIdx="18" clrIdx="1">
    <p:extLst>
      <p:ext uri="{19B8F6BF-5375-455C-9EA6-DF929625EA0E}">
        <p15:presenceInfo xmlns:p15="http://schemas.microsoft.com/office/powerpoint/2012/main" userId="S::sbutler@huronconsultinggroup.com::9e89bf94-b0cf-4d8a-b954-aa40e8f08202" providerId="AD"/>
      </p:ext>
    </p:extLst>
  </p:cmAuthor>
  <p:cmAuthor id="2" name="Flotteron, Debbie" initials="FD" lastIdx="1" clrIdx="2">
    <p:extLst>
      <p:ext uri="{19B8F6BF-5375-455C-9EA6-DF929625EA0E}">
        <p15:presenceInfo xmlns:p15="http://schemas.microsoft.com/office/powerpoint/2012/main" userId="S-1-5-21-329068152-583907252-725345543-364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2C5D98"/>
    <a:srgbClr val="003E74"/>
    <a:srgbClr val="C7E68F"/>
    <a:srgbClr val="FFEB89"/>
    <a:srgbClr val="FFFFCC"/>
    <a:srgbClr val="E26A54"/>
    <a:srgbClr val="F2F2F2"/>
    <a:srgbClr val="2F589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034" autoAdjust="0"/>
  </p:normalViewPr>
  <p:slideViewPr>
    <p:cSldViewPr>
      <p:cViewPr varScale="1">
        <p:scale>
          <a:sx n="93" d="100"/>
          <a:sy n="93" d="100"/>
        </p:scale>
        <p:origin x="21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86" d="100"/>
          <a:sy n="86" d="100"/>
        </p:scale>
        <p:origin x="3822" y="96"/>
      </p:cViewPr>
      <p:guideLst>
        <p:guide orient="horz" pos="2955"/>
        <p:guide pos="2217"/>
        <p:guide orient="horz" pos="2951"/>
        <p:guide pos="2213"/>
        <p:guide orient="horz" pos="2936"/>
        <p:guide orient="horz"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3"/>
            <a:ext cx="3043131" cy="465455"/>
          </a:xfrm>
          <a:prstGeom prst="rect">
            <a:avLst/>
          </a:prstGeom>
        </p:spPr>
        <p:txBody>
          <a:bodyPr vert="horz" lIns="91939" tIns="45970" rIns="91939" bIns="45970" rtlCol="0"/>
          <a:lstStyle>
            <a:lvl1pPr algn="l">
              <a:defRPr sz="1200"/>
            </a:lvl1pPr>
          </a:lstStyle>
          <a:p>
            <a:endParaRPr lang="en-US" dirty="0"/>
          </a:p>
        </p:txBody>
      </p:sp>
      <p:sp>
        <p:nvSpPr>
          <p:cNvPr id="3" name="Date Placeholder 2"/>
          <p:cNvSpPr>
            <a:spLocks noGrp="1"/>
          </p:cNvSpPr>
          <p:nvPr>
            <p:ph type="dt" sz="quarter" idx="1"/>
          </p:nvPr>
        </p:nvSpPr>
        <p:spPr>
          <a:xfrm>
            <a:off x="3978385" y="3"/>
            <a:ext cx="3043131" cy="465455"/>
          </a:xfrm>
          <a:prstGeom prst="rect">
            <a:avLst/>
          </a:prstGeom>
        </p:spPr>
        <p:txBody>
          <a:bodyPr vert="horz" lIns="91939" tIns="45970" rIns="91939" bIns="45970" rtlCol="0"/>
          <a:lstStyle>
            <a:lvl1pPr algn="r">
              <a:defRPr sz="1200"/>
            </a:lvl1pPr>
          </a:lstStyle>
          <a:p>
            <a:fld id="{C5665B36-4B68-4038-B04C-4259637837E9}" type="datetimeFigureOut">
              <a:rPr lang="en-US" smtClean="0"/>
              <a:pPr/>
              <a:t>12/8/2020</a:t>
            </a:fld>
            <a:endParaRPr lang="en-US" dirty="0"/>
          </a:p>
        </p:txBody>
      </p:sp>
      <p:sp>
        <p:nvSpPr>
          <p:cNvPr id="4" name="Footer Placeholder 3"/>
          <p:cNvSpPr>
            <a:spLocks noGrp="1"/>
          </p:cNvSpPr>
          <p:nvPr>
            <p:ph type="ftr" sz="quarter" idx="2"/>
          </p:nvPr>
        </p:nvSpPr>
        <p:spPr>
          <a:xfrm>
            <a:off x="12" y="8842061"/>
            <a:ext cx="3043131" cy="465455"/>
          </a:xfrm>
          <a:prstGeom prst="rect">
            <a:avLst/>
          </a:prstGeom>
        </p:spPr>
        <p:txBody>
          <a:bodyPr vert="horz" lIns="91939" tIns="45970" rIns="91939" bIns="459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85" y="8842061"/>
            <a:ext cx="3043131" cy="465455"/>
          </a:xfrm>
          <a:prstGeom prst="rect">
            <a:avLst/>
          </a:prstGeom>
        </p:spPr>
        <p:txBody>
          <a:bodyPr vert="horz" lIns="91939" tIns="45970" rIns="91939" bIns="45970" rtlCol="0" anchor="b"/>
          <a:lstStyle>
            <a:lvl1pPr algn="r">
              <a:defRPr sz="1200"/>
            </a:lvl1pPr>
          </a:lstStyle>
          <a:p>
            <a:fld id="{D13542EC-0850-4146-A731-B7F0AE82D523}" type="slidenum">
              <a:rPr lang="en-US" smtClean="0"/>
              <a:pPr/>
              <a:t>‹#›</a:t>
            </a:fld>
            <a:endParaRPr lang="en-US" dirty="0"/>
          </a:p>
        </p:txBody>
      </p:sp>
    </p:spTree>
    <p:extLst>
      <p:ext uri="{BB962C8B-B14F-4D97-AF65-F5344CB8AC3E}">
        <p14:creationId xmlns:p14="http://schemas.microsoft.com/office/powerpoint/2010/main" val="341861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3"/>
            <a:ext cx="3043131" cy="465455"/>
          </a:xfrm>
          <a:prstGeom prst="rect">
            <a:avLst/>
          </a:prstGeom>
        </p:spPr>
        <p:txBody>
          <a:bodyPr vert="horz" lIns="93466" tIns="46732" rIns="93466" bIns="46732" rtlCol="0"/>
          <a:lstStyle>
            <a:lvl1pPr algn="l">
              <a:defRPr sz="1200"/>
            </a:lvl1pPr>
          </a:lstStyle>
          <a:p>
            <a:pPr>
              <a:defRPr/>
            </a:pPr>
            <a:endParaRPr lang="en-US" dirty="0"/>
          </a:p>
        </p:txBody>
      </p:sp>
      <p:sp>
        <p:nvSpPr>
          <p:cNvPr id="3" name="Date Placeholder 2"/>
          <p:cNvSpPr>
            <a:spLocks noGrp="1"/>
          </p:cNvSpPr>
          <p:nvPr>
            <p:ph type="dt" idx="1"/>
          </p:nvPr>
        </p:nvSpPr>
        <p:spPr>
          <a:xfrm>
            <a:off x="3978385" y="3"/>
            <a:ext cx="3043131" cy="465455"/>
          </a:xfrm>
          <a:prstGeom prst="rect">
            <a:avLst/>
          </a:prstGeom>
        </p:spPr>
        <p:txBody>
          <a:bodyPr vert="horz" lIns="93466" tIns="46732" rIns="93466" bIns="46732" rtlCol="0"/>
          <a:lstStyle>
            <a:lvl1pPr algn="r">
              <a:defRPr sz="1200"/>
            </a:lvl1pPr>
          </a:lstStyle>
          <a:p>
            <a:pPr>
              <a:defRPr/>
            </a:pPr>
            <a:fld id="{B899B9D9-9514-4BB5-BD1B-84C8C666A399}" type="datetimeFigureOut">
              <a:rPr lang="en-US"/>
              <a:pPr>
                <a:defRPr/>
              </a:pPr>
              <a:t>12/8/2020</a:t>
            </a:fld>
            <a:endParaRPr lang="en-US" dirty="0"/>
          </a:p>
        </p:txBody>
      </p:sp>
      <p:sp>
        <p:nvSpPr>
          <p:cNvPr id="4" name="Slide Image Placeholder 3"/>
          <p:cNvSpPr>
            <a:spLocks noGrp="1" noRot="1" noChangeAspect="1"/>
          </p:cNvSpPr>
          <p:nvPr>
            <p:ph type="sldImg" idx="2"/>
          </p:nvPr>
        </p:nvSpPr>
        <p:spPr>
          <a:xfrm>
            <a:off x="1184275" y="700088"/>
            <a:ext cx="4656138" cy="3490912"/>
          </a:xfrm>
          <a:prstGeom prst="rect">
            <a:avLst/>
          </a:prstGeom>
          <a:noFill/>
          <a:ln w="12700">
            <a:solidFill>
              <a:prstClr val="black"/>
            </a:solidFill>
          </a:ln>
        </p:spPr>
        <p:txBody>
          <a:bodyPr vert="horz" lIns="93466" tIns="46732" rIns="93466" bIns="46732" rtlCol="0" anchor="ctr"/>
          <a:lstStyle/>
          <a:p>
            <a:pPr lvl="0"/>
            <a:endParaRPr lang="en-US" noProof="0" dirty="0"/>
          </a:p>
        </p:txBody>
      </p:sp>
      <p:sp>
        <p:nvSpPr>
          <p:cNvPr id="5" name="Notes Placeholder 4"/>
          <p:cNvSpPr>
            <a:spLocks noGrp="1"/>
          </p:cNvSpPr>
          <p:nvPr>
            <p:ph type="body" sz="quarter" idx="3"/>
          </p:nvPr>
        </p:nvSpPr>
        <p:spPr>
          <a:xfrm>
            <a:off x="702632" y="4421830"/>
            <a:ext cx="5617843" cy="4189095"/>
          </a:xfrm>
          <a:prstGeom prst="rect">
            <a:avLst/>
          </a:prstGeom>
        </p:spPr>
        <p:txBody>
          <a:bodyPr vert="horz" lIns="93466" tIns="46732" rIns="93466" bIns="4673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2" y="8842061"/>
            <a:ext cx="3043131" cy="465455"/>
          </a:xfrm>
          <a:prstGeom prst="rect">
            <a:avLst/>
          </a:prstGeom>
        </p:spPr>
        <p:txBody>
          <a:bodyPr vert="horz" lIns="93466" tIns="46732" rIns="93466" bIns="46732"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8385" y="8842061"/>
            <a:ext cx="3043131" cy="465455"/>
          </a:xfrm>
          <a:prstGeom prst="rect">
            <a:avLst/>
          </a:prstGeom>
        </p:spPr>
        <p:txBody>
          <a:bodyPr vert="horz" lIns="93466" tIns="46732" rIns="93466" bIns="46732" rtlCol="0" anchor="b"/>
          <a:lstStyle>
            <a:lvl1pPr algn="r">
              <a:defRPr sz="1200"/>
            </a:lvl1pPr>
          </a:lstStyle>
          <a:p>
            <a:pPr>
              <a:defRPr/>
            </a:pPr>
            <a:fld id="{6DD86180-870F-4C4E-80A9-4C1C75E40D3B}" type="slidenum">
              <a:rPr lang="en-US"/>
              <a:pPr>
                <a:defRPr/>
              </a:pPr>
              <a:t>‹#›</a:t>
            </a:fld>
            <a:endParaRPr lang="en-US" dirty="0"/>
          </a:p>
        </p:txBody>
      </p:sp>
    </p:spTree>
    <p:extLst>
      <p:ext uri="{BB962C8B-B14F-4D97-AF65-F5344CB8AC3E}">
        <p14:creationId xmlns:p14="http://schemas.microsoft.com/office/powerpoint/2010/main" val="2022473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Dobbertin</a:t>
            </a:r>
            <a:r>
              <a:rPr lang="en-US" baseline="0" dirty="0"/>
              <a:t> – Introduction and Kick Off</a:t>
            </a:r>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a:t>
            </a:fld>
            <a:endParaRPr lang="en-US" dirty="0"/>
          </a:p>
        </p:txBody>
      </p:sp>
    </p:spTree>
    <p:extLst>
      <p:ext uri="{BB962C8B-B14F-4D97-AF65-F5344CB8AC3E}">
        <p14:creationId xmlns:p14="http://schemas.microsoft.com/office/powerpoint/2010/main" val="1019069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10</a:t>
            </a:fld>
            <a:endParaRPr lang="en-US" dirty="0"/>
          </a:p>
        </p:txBody>
      </p:sp>
    </p:spTree>
    <p:extLst>
      <p:ext uri="{BB962C8B-B14F-4D97-AF65-F5344CB8AC3E}">
        <p14:creationId xmlns:p14="http://schemas.microsoft.com/office/powerpoint/2010/main" val="254543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11</a:t>
            </a:fld>
            <a:endParaRPr lang="en-US" dirty="0"/>
          </a:p>
        </p:txBody>
      </p:sp>
    </p:spTree>
    <p:extLst>
      <p:ext uri="{BB962C8B-B14F-4D97-AF65-F5344CB8AC3E}">
        <p14:creationId xmlns:p14="http://schemas.microsoft.com/office/powerpoint/2010/main" val="291854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12</a:t>
            </a:fld>
            <a:endParaRPr lang="en-US" dirty="0"/>
          </a:p>
        </p:txBody>
      </p:sp>
    </p:spTree>
    <p:extLst>
      <p:ext uri="{BB962C8B-B14F-4D97-AF65-F5344CB8AC3E}">
        <p14:creationId xmlns:p14="http://schemas.microsoft.com/office/powerpoint/2010/main" val="2899864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13</a:t>
            </a:fld>
            <a:endParaRPr lang="en-US" dirty="0"/>
          </a:p>
        </p:txBody>
      </p:sp>
    </p:spTree>
    <p:extLst>
      <p:ext uri="{BB962C8B-B14F-4D97-AF65-F5344CB8AC3E}">
        <p14:creationId xmlns:p14="http://schemas.microsoft.com/office/powerpoint/2010/main" val="743930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14</a:t>
            </a:fld>
            <a:endParaRPr lang="en-US" dirty="0"/>
          </a:p>
        </p:txBody>
      </p:sp>
    </p:spTree>
    <p:extLst>
      <p:ext uri="{BB962C8B-B14F-4D97-AF65-F5344CB8AC3E}">
        <p14:creationId xmlns:p14="http://schemas.microsoft.com/office/powerpoint/2010/main" val="2170462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15</a:t>
            </a:fld>
            <a:endParaRPr lang="en-US" dirty="0"/>
          </a:p>
        </p:txBody>
      </p:sp>
    </p:spTree>
    <p:extLst>
      <p:ext uri="{BB962C8B-B14F-4D97-AF65-F5344CB8AC3E}">
        <p14:creationId xmlns:p14="http://schemas.microsoft.com/office/powerpoint/2010/main" val="1418976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16</a:t>
            </a:fld>
            <a:endParaRPr lang="en-US" dirty="0"/>
          </a:p>
        </p:txBody>
      </p:sp>
    </p:spTree>
    <p:extLst>
      <p:ext uri="{BB962C8B-B14F-4D97-AF65-F5344CB8AC3E}">
        <p14:creationId xmlns:p14="http://schemas.microsoft.com/office/powerpoint/2010/main" val="3656788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17</a:t>
            </a:fld>
            <a:endParaRPr lang="en-US" dirty="0"/>
          </a:p>
        </p:txBody>
      </p:sp>
    </p:spTree>
    <p:extLst>
      <p:ext uri="{BB962C8B-B14F-4D97-AF65-F5344CB8AC3E}">
        <p14:creationId xmlns:p14="http://schemas.microsoft.com/office/powerpoint/2010/main" val="1076785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18</a:t>
            </a:fld>
            <a:endParaRPr lang="en-US" dirty="0"/>
          </a:p>
        </p:txBody>
      </p:sp>
    </p:spTree>
    <p:extLst>
      <p:ext uri="{BB962C8B-B14F-4D97-AF65-F5344CB8AC3E}">
        <p14:creationId xmlns:p14="http://schemas.microsoft.com/office/powerpoint/2010/main" val="4146816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19</a:t>
            </a:fld>
            <a:endParaRPr lang="en-US" dirty="0"/>
          </a:p>
        </p:txBody>
      </p:sp>
    </p:spTree>
    <p:extLst>
      <p:ext uri="{BB962C8B-B14F-4D97-AF65-F5344CB8AC3E}">
        <p14:creationId xmlns:p14="http://schemas.microsoft.com/office/powerpoint/2010/main" val="364898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 Tietjen and Liz Milavec</a:t>
            </a:r>
          </a:p>
          <a:p>
            <a:endParaRPr lang="en-US" dirty="0"/>
          </a:p>
          <a:p>
            <a:endParaRPr lang="en-US" dirty="0"/>
          </a:p>
        </p:txBody>
      </p:sp>
      <p:sp>
        <p:nvSpPr>
          <p:cNvPr id="4" name="Slide Number Placeholder 3"/>
          <p:cNvSpPr>
            <a:spLocks noGrp="1"/>
          </p:cNvSpPr>
          <p:nvPr>
            <p:ph type="sldNum" sz="quarter" idx="10"/>
          </p:nvPr>
        </p:nvSpPr>
        <p:spPr/>
        <p:txBody>
          <a:bodyPr/>
          <a:lstStyle/>
          <a:p>
            <a:pPr defTabSz="932940">
              <a:defRPr/>
            </a:pPr>
            <a:fld id="{6DD86180-870F-4C4E-80A9-4C1C75E40D3B}" type="slidenum">
              <a:rPr lang="en-US">
                <a:solidFill>
                  <a:prstClr val="black"/>
                </a:solidFill>
              </a:rPr>
              <a:pPr defTabSz="932940">
                <a:defRPr/>
              </a:pPr>
              <a:t>2</a:t>
            </a:fld>
            <a:endParaRPr lang="en-US" dirty="0">
              <a:solidFill>
                <a:prstClr val="black"/>
              </a:solidFill>
            </a:endParaRPr>
          </a:p>
        </p:txBody>
      </p:sp>
    </p:spTree>
    <p:extLst>
      <p:ext uri="{BB962C8B-B14F-4D97-AF65-F5344CB8AC3E}">
        <p14:creationId xmlns:p14="http://schemas.microsoft.com/office/powerpoint/2010/main" val="2568828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Debbie Flotteron</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20</a:t>
            </a:fld>
            <a:endParaRPr lang="en-US" dirty="0">
              <a:solidFill>
                <a:prstClr val="black"/>
              </a:solidFill>
            </a:endParaRPr>
          </a:p>
        </p:txBody>
      </p:sp>
    </p:spTree>
    <p:extLst>
      <p:ext uri="{BB962C8B-B14F-4D97-AF65-F5344CB8AC3E}">
        <p14:creationId xmlns:p14="http://schemas.microsoft.com/office/powerpoint/2010/main" val="2406471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Debbie Flotteron</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21</a:t>
            </a:fld>
            <a:endParaRPr lang="en-US" dirty="0">
              <a:solidFill>
                <a:prstClr val="black"/>
              </a:solidFill>
            </a:endParaRPr>
          </a:p>
        </p:txBody>
      </p:sp>
    </p:spTree>
    <p:extLst>
      <p:ext uri="{BB962C8B-B14F-4D97-AF65-F5344CB8AC3E}">
        <p14:creationId xmlns:p14="http://schemas.microsoft.com/office/powerpoint/2010/main" val="2928471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Debbie Flotteron</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22</a:t>
            </a:fld>
            <a:endParaRPr lang="en-US" dirty="0">
              <a:solidFill>
                <a:prstClr val="black"/>
              </a:solidFill>
            </a:endParaRPr>
          </a:p>
        </p:txBody>
      </p:sp>
    </p:spTree>
    <p:extLst>
      <p:ext uri="{BB962C8B-B14F-4D97-AF65-F5344CB8AC3E}">
        <p14:creationId xmlns:p14="http://schemas.microsoft.com/office/powerpoint/2010/main" val="1671038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23</a:t>
            </a:fld>
            <a:endParaRPr lang="en-US" dirty="0"/>
          </a:p>
        </p:txBody>
      </p:sp>
    </p:spTree>
    <p:extLst>
      <p:ext uri="{BB962C8B-B14F-4D97-AF65-F5344CB8AC3E}">
        <p14:creationId xmlns:p14="http://schemas.microsoft.com/office/powerpoint/2010/main" val="3833411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24</a:t>
            </a:fld>
            <a:endParaRPr lang="en-US" dirty="0"/>
          </a:p>
        </p:txBody>
      </p:sp>
    </p:spTree>
    <p:extLst>
      <p:ext uri="{BB962C8B-B14F-4D97-AF65-F5344CB8AC3E}">
        <p14:creationId xmlns:p14="http://schemas.microsoft.com/office/powerpoint/2010/main" val="263526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Debbie Flotteron</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3</a:t>
            </a:fld>
            <a:endParaRPr lang="en-US" dirty="0">
              <a:solidFill>
                <a:prstClr val="black"/>
              </a:solidFill>
            </a:endParaRPr>
          </a:p>
        </p:txBody>
      </p:sp>
    </p:spTree>
    <p:extLst>
      <p:ext uri="{BB962C8B-B14F-4D97-AF65-F5344CB8AC3E}">
        <p14:creationId xmlns:p14="http://schemas.microsoft.com/office/powerpoint/2010/main" val="3194932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4</a:t>
            </a:fld>
            <a:endParaRPr lang="en-US" dirty="0"/>
          </a:p>
        </p:txBody>
      </p:sp>
    </p:spTree>
    <p:extLst>
      <p:ext uri="{BB962C8B-B14F-4D97-AF65-F5344CB8AC3E}">
        <p14:creationId xmlns:p14="http://schemas.microsoft.com/office/powerpoint/2010/main" val="327840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5</a:t>
            </a:fld>
            <a:endParaRPr lang="en-US" dirty="0"/>
          </a:p>
        </p:txBody>
      </p:sp>
    </p:spTree>
    <p:extLst>
      <p:ext uri="{BB962C8B-B14F-4D97-AF65-F5344CB8AC3E}">
        <p14:creationId xmlns:p14="http://schemas.microsoft.com/office/powerpoint/2010/main" val="540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Debbie Flotteron</a:t>
            </a:r>
            <a:endParaRPr lang="en-US" dirty="0"/>
          </a:p>
        </p:txBody>
      </p:sp>
      <p:sp>
        <p:nvSpPr>
          <p:cNvPr id="4" name="Slide Number Placeholder 3"/>
          <p:cNvSpPr>
            <a:spLocks noGrp="1"/>
          </p:cNvSpPr>
          <p:nvPr>
            <p:ph type="sldNum" sz="quarter" idx="10"/>
          </p:nvPr>
        </p:nvSpPr>
        <p:spPr/>
        <p:txBody>
          <a:bodyPr/>
          <a:lstStyle/>
          <a:p>
            <a:pPr defTabSz="922789">
              <a:defRPr/>
            </a:pPr>
            <a:fld id="{6DD86180-870F-4C4E-80A9-4C1C75E40D3B}" type="slidenum">
              <a:rPr lang="en-US">
                <a:solidFill>
                  <a:prstClr val="black"/>
                </a:solidFill>
              </a:rPr>
              <a:pPr defTabSz="922789">
                <a:defRPr/>
              </a:pPr>
              <a:t>6</a:t>
            </a:fld>
            <a:endParaRPr lang="en-US" dirty="0">
              <a:solidFill>
                <a:prstClr val="black"/>
              </a:solidFill>
            </a:endParaRPr>
          </a:p>
        </p:txBody>
      </p:sp>
    </p:spTree>
    <p:extLst>
      <p:ext uri="{BB962C8B-B14F-4D97-AF65-F5344CB8AC3E}">
        <p14:creationId xmlns:p14="http://schemas.microsoft.com/office/powerpoint/2010/main" val="143625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7</a:t>
            </a:fld>
            <a:endParaRPr lang="en-US" dirty="0"/>
          </a:p>
        </p:txBody>
      </p:sp>
    </p:spTree>
    <p:extLst>
      <p:ext uri="{BB962C8B-B14F-4D97-AF65-F5344CB8AC3E}">
        <p14:creationId xmlns:p14="http://schemas.microsoft.com/office/powerpoint/2010/main" val="867084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8</a:t>
            </a:fld>
            <a:endParaRPr lang="en-US" dirty="0"/>
          </a:p>
        </p:txBody>
      </p:sp>
    </p:spTree>
    <p:extLst>
      <p:ext uri="{BB962C8B-B14F-4D97-AF65-F5344CB8AC3E}">
        <p14:creationId xmlns:p14="http://schemas.microsoft.com/office/powerpoint/2010/main" val="167681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D86180-870F-4C4E-80A9-4C1C75E40D3B}" type="slidenum">
              <a:rPr lang="en-US" smtClean="0"/>
              <a:pPr>
                <a:defRPr/>
              </a:pPr>
              <a:t>9</a:t>
            </a:fld>
            <a:endParaRPr lang="en-US" dirty="0"/>
          </a:p>
        </p:txBody>
      </p:sp>
    </p:spTree>
    <p:extLst>
      <p:ext uri="{BB962C8B-B14F-4D97-AF65-F5344CB8AC3E}">
        <p14:creationId xmlns:p14="http://schemas.microsoft.com/office/powerpoint/2010/main" val="3504756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143000"/>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pPr lvl="0"/>
            <a:r>
              <a:rPr lang="en-US" altLang="en-US" noProof="0"/>
              <a:t>Click to edit Master subtitle style</a:t>
            </a:r>
          </a:p>
        </p:txBody>
      </p:sp>
      <p:pic>
        <p:nvPicPr>
          <p:cNvPr id="3079" name="Picture 7" descr="footerd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90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158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614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9" descr="Hor2color"/>
          <p:cNvPicPr>
            <a:picLocks noChangeAspect="1" noChangeArrowheads="1"/>
          </p:cNvPicPr>
          <p:nvPr userDrawn="1"/>
        </p:nvPicPr>
        <p:blipFill>
          <a:blip r:embed="rId2" cstate="print"/>
          <a:srcRect/>
          <a:stretch>
            <a:fillRect/>
          </a:stretch>
        </p:blipFill>
        <p:spPr bwMode="auto">
          <a:xfrm>
            <a:off x="685800" y="4572000"/>
            <a:ext cx="2286000" cy="1798967"/>
          </a:xfrm>
          <a:prstGeom prst="rect">
            <a:avLst/>
          </a:prstGeom>
          <a:noFill/>
          <a:ln w="9525">
            <a:noFill/>
            <a:miter lim="800000"/>
            <a:headEnd/>
            <a:tailEnd/>
          </a:ln>
        </p:spPr>
      </p:pic>
      <p:sp>
        <p:nvSpPr>
          <p:cNvPr id="5" name="Line 9"/>
          <p:cNvSpPr>
            <a:spLocks noChangeShapeType="1"/>
          </p:cNvSpPr>
          <p:nvPr userDrawn="1"/>
        </p:nvSpPr>
        <p:spPr bwMode="auto">
          <a:xfrm>
            <a:off x="3200400" y="5257800"/>
            <a:ext cx="59436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11" name="Text Placeholder 10"/>
          <p:cNvSpPr>
            <a:spLocks noGrp="1"/>
          </p:cNvSpPr>
          <p:nvPr>
            <p:ph type="body" sz="quarter" idx="10" hasCustomPrompt="1"/>
          </p:nvPr>
        </p:nvSpPr>
        <p:spPr>
          <a:xfrm>
            <a:off x="685800" y="1676400"/>
            <a:ext cx="7772400" cy="731520"/>
          </a:xfrm>
        </p:spPr>
        <p:txBody>
          <a:bodyPr/>
          <a:lstStyle>
            <a:lvl1pPr marL="0" indent="0">
              <a:buNone/>
              <a:defRPr sz="4400"/>
            </a:lvl1pPr>
            <a:lvl2pPr marL="457200" indent="0">
              <a:buNone/>
              <a:defRPr/>
            </a:lvl2pPr>
          </a:lstStyle>
          <a:p>
            <a:pPr lvl="0"/>
            <a:r>
              <a:rPr lang="en-US" dirty="0"/>
              <a:t>Title</a:t>
            </a:r>
          </a:p>
        </p:txBody>
      </p:sp>
      <p:sp>
        <p:nvSpPr>
          <p:cNvPr id="13" name="Text Placeholder 12"/>
          <p:cNvSpPr>
            <a:spLocks noGrp="1"/>
          </p:cNvSpPr>
          <p:nvPr>
            <p:ph type="body" sz="quarter" idx="11" hasCustomPrompt="1"/>
          </p:nvPr>
        </p:nvSpPr>
        <p:spPr>
          <a:xfrm>
            <a:off x="685800" y="2514600"/>
            <a:ext cx="7772400" cy="584775"/>
          </a:xfrm>
        </p:spPr>
        <p:txBody>
          <a:bodyPr>
            <a:spAutoFit/>
          </a:bodyPr>
          <a:lstStyle>
            <a:lvl1pPr marL="0" indent="0">
              <a:buNone/>
              <a:defRPr sz="3200"/>
            </a:lvl1pPr>
          </a:lstStyle>
          <a:p>
            <a:pPr lvl="0"/>
            <a:r>
              <a:rPr lang="en-US" dirty="0"/>
              <a:t>Subtitle</a:t>
            </a:r>
          </a:p>
        </p:txBody>
      </p:sp>
      <p:sp>
        <p:nvSpPr>
          <p:cNvPr id="16" name="Text Placeholder 12"/>
          <p:cNvSpPr>
            <a:spLocks noGrp="1"/>
          </p:cNvSpPr>
          <p:nvPr>
            <p:ph type="body" sz="quarter" idx="12" hasCustomPrompt="1"/>
          </p:nvPr>
        </p:nvSpPr>
        <p:spPr>
          <a:xfrm>
            <a:off x="685800" y="3581400"/>
            <a:ext cx="1828800" cy="381000"/>
          </a:xfrm>
        </p:spPr>
        <p:txBody>
          <a:bodyPr/>
          <a:lstStyle>
            <a:lvl1pPr marL="0" indent="0" algn="l">
              <a:buNone/>
              <a:defRPr sz="2000"/>
            </a:lvl1pPr>
          </a:lstStyle>
          <a:p>
            <a:pPr lvl="0"/>
            <a:r>
              <a:rPr lang="en-US" dirty="0"/>
              <a:t>Date</a:t>
            </a:r>
          </a:p>
        </p:txBody>
      </p:sp>
    </p:spTree>
    <p:extLst>
      <p:ext uri="{BB962C8B-B14F-4D97-AF65-F5344CB8AC3E}">
        <p14:creationId xmlns:p14="http://schemas.microsoft.com/office/powerpoint/2010/main" val="33653277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763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6587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876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12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7279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722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431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36" name="Picture 12" descr="footerdar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276975"/>
            <a:ext cx="9144000" cy="58102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76476352"/>
      </p:ext>
    </p:extLst>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fontAlgn="base">
        <a:spcBef>
          <a:spcPct val="20000"/>
        </a:spcBef>
        <a:spcAft>
          <a:spcPct val="0"/>
        </a:spcAft>
        <a:buFont typeface="Wingdings" pitchFamily="124" charset="2"/>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Font typeface="Wingdings" pitchFamily="124" charset="2"/>
        <a:buChar char="§"/>
        <a:defRPr sz="2400">
          <a:solidFill>
            <a:schemeClr val="tx1"/>
          </a:solidFill>
          <a:latin typeface="+mn-lt"/>
          <a:ea typeface="+mn-ea"/>
        </a:defRPr>
      </a:lvl3pPr>
      <a:lvl4pPr marL="1600200" indent="-228600" algn="l" rtl="0" fontAlgn="base">
        <a:spcBef>
          <a:spcPct val="20000"/>
        </a:spcBef>
        <a:spcAft>
          <a:spcPct val="0"/>
        </a:spcAft>
        <a:buFont typeface="Wingdings" pitchFamily="124" charset="2"/>
        <a:buChar char="§"/>
        <a:defRPr sz="2000">
          <a:solidFill>
            <a:schemeClr val="tx1"/>
          </a:solidFill>
          <a:latin typeface="+mn-lt"/>
          <a:ea typeface="+mn-ea"/>
        </a:defRPr>
      </a:lvl4pPr>
      <a:lvl5pPr marL="2057400" indent="-228600" algn="l" rtl="0" fontAlgn="base">
        <a:spcBef>
          <a:spcPct val="20000"/>
        </a:spcBef>
        <a:spcAft>
          <a:spcPct val="0"/>
        </a:spcAft>
        <a:buFont typeface="Wingdings" pitchFamily="124" charset="2"/>
        <a:buChar char="§"/>
        <a:defRPr sz="2000">
          <a:solidFill>
            <a:schemeClr val="tx1"/>
          </a:solidFill>
          <a:latin typeface="+mn-lt"/>
          <a:ea typeface="+mn-ea"/>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ochester.edu/adminfinance/urprocurement/p2p-trainin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www.rochester.edu/adminfinance/urprocurement/wp-content/uploads/2020/11/Closing-a-line-on-a-PO-because-something-was-canceled-by-the-supplier..mp4"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rochester.edu/adminfinance/urprocurement/wp-content/uploads/2020/11/Changing-the-contact-name-on-a-Purchase-Order-if-someone-leaves-the-department-1.mp4" TargetMode="External"/><Relationship Id="rId5" Type="http://schemas.openxmlformats.org/officeDocument/2006/relationships/hyperlink" Target="https://www.rochester.edu/adminfinance/urprocurement/wp-content/uploads/2020/11/Blanket-Purchase-order-Guidelines-V2-11222020.pptx" TargetMode="External"/><Relationship Id="rId4" Type="http://schemas.openxmlformats.org/officeDocument/2006/relationships/hyperlink" Target="https://www.rochester.edu/adminfinance/urprocurement/wp-content/uploads/2020/11/What-To-Do-When-Someone-Leaves-the-Department-Updated.doc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1221601"/>
            <a:ext cx="7772400" cy="731520"/>
          </a:xfrm>
        </p:spPr>
        <p:txBody>
          <a:bodyPr/>
          <a:lstStyle/>
          <a:p>
            <a:r>
              <a:rPr lang="en-US" dirty="0">
                <a:latin typeface="Arial Narrow" panose="020B0606020202030204" pitchFamily="34" charset="0"/>
              </a:rPr>
              <a:t>P2P Super User </a:t>
            </a:r>
            <a:r>
              <a:rPr lang="en-US" dirty="0" smtClean="0">
                <a:latin typeface="Arial Narrow" panose="020B0606020202030204" pitchFamily="34" charset="0"/>
              </a:rPr>
              <a:t>Group</a:t>
            </a:r>
          </a:p>
        </p:txBody>
      </p:sp>
      <p:sp>
        <p:nvSpPr>
          <p:cNvPr id="3" name="Text Placeholder 2"/>
          <p:cNvSpPr>
            <a:spLocks noGrp="1"/>
          </p:cNvSpPr>
          <p:nvPr>
            <p:ph type="body" sz="quarter" idx="11"/>
          </p:nvPr>
        </p:nvSpPr>
        <p:spPr>
          <a:xfrm>
            <a:off x="838200" y="2057400"/>
            <a:ext cx="7772400" cy="400110"/>
          </a:xfrm>
        </p:spPr>
        <p:txBody>
          <a:bodyPr/>
          <a:lstStyle/>
          <a:p>
            <a:r>
              <a:rPr lang="en-US" sz="2000" dirty="0" smtClean="0">
                <a:latin typeface="Arial Narrow" panose="020B0606020202030204" pitchFamily="34" charset="0"/>
              </a:rPr>
              <a:t>December 8, 2020</a:t>
            </a:r>
            <a:endParaRPr lang="en-US" sz="2000" dirty="0">
              <a:latin typeface="Arial Narrow" panose="020B0606020202030204" pitchFamily="34" charset="0"/>
            </a:endParaRPr>
          </a:p>
        </p:txBody>
      </p:sp>
      <p:pic>
        <p:nvPicPr>
          <p:cNvPr id="4" name="Content Placeholder 3"/>
          <p:cNvPicPr>
            <a:picLocks noChangeAspect="1"/>
          </p:cNvPicPr>
          <p:nvPr/>
        </p:nvPicPr>
        <p:blipFill>
          <a:blip r:embed="rId3"/>
          <a:stretch>
            <a:fillRect/>
          </a:stretch>
        </p:blipFill>
        <p:spPr>
          <a:xfrm>
            <a:off x="3505200" y="3276600"/>
            <a:ext cx="4771607" cy="1676400"/>
          </a:xfrm>
          <a:prstGeom prst="rect">
            <a:avLst/>
          </a:prstGeom>
        </p:spPr>
      </p:pic>
    </p:spTree>
    <p:extLst>
      <p:ext uri="{BB962C8B-B14F-4D97-AF65-F5344CB8AC3E}">
        <p14:creationId xmlns:p14="http://schemas.microsoft.com/office/powerpoint/2010/main" val="63641141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38" y="187934"/>
            <a:ext cx="7721361" cy="613305"/>
          </a:xfrm>
        </p:spPr>
        <p:txBody>
          <a:bodyPr>
            <a:noAutofit/>
          </a:bodyPr>
          <a:lstStyle/>
          <a:p>
            <a:pPr algn="l"/>
            <a:r>
              <a:rPr lang="en-US" sz="3600" dirty="0">
                <a:latin typeface="Arial Narrow" panose="020B0606020202030204" pitchFamily="34" charset="0"/>
              </a:rPr>
              <a:t>Super User – Design Change Updates</a:t>
            </a:r>
          </a:p>
        </p:txBody>
      </p:sp>
      <p:sp>
        <p:nvSpPr>
          <p:cNvPr id="3" name="Content Placeholder 2"/>
          <p:cNvSpPr>
            <a:spLocks noGrp="1"/>
          </p:cNvSpPr>
          <p:nvPr>
            <p:ph idx="1"/>
          </p:nvPr>
        </p:nvSpPr>
        <p:spPr>
          <a:xfrm>
            <a:off x="612474" y="847962"/>
            <a:ext cx="7988061" cy="5459266"/>
          </a:xfrm>
        </p:spPr>
        <p:txBody>
          <a:bodyPr>
            <a:noAutofit/>
          </a:bodyPr>
          <a:lstStyle/>
          <a:p>
            <a:pPr marL="0" indent="0">
              <a:spcBef>
                <a:spcPts val="600"/>
              </a:spcBef>
              <a:spcAft>
                <a:spcPts val="0"/>
              </a:spcAft>
              <a:buNone/>
            </a:pPr>
            <a:endParaRPr lang="en-US" sz="200" dirty="0">
              <a:latin typeface="Arial Narrow" panose="020B0606020202030204" pitchFamily="34" charset="0"/>
              <a:cs typeface="Arial" panose="020B0604020202020204" pitchFamily="34" charset="0"/>
            </a:endParaRPr>
          </a:p>
          <a:p>
            <a:pPr marL="0" indent="0">
              <a:buNone/>
            </a:pPr>
            <a:r>
              <a:rPr lang="en-US" sz="2400" b="1" dirty="0" err="1" smtClean="0">
                <a:solidFill>
                  <a:srgbClr val="FF0000"/>
                </a:solidFill>
                <a:latin typeface="Arial Narrow" panose="020B0606020202030204" pitchFamily="34" charset="0"/>
              </a:rPr>
              <a:t>Pcard</a:t>
            </a:r>
            <a:r>
              <a:rPr lang="en-US" sz="2400" b="1" dirty="0" smtClean="0">
                <a:solidFill>
                  <a:srgbClr val="FF0000"/>
                </a:solidFill>
                <a:latin typeface="Arial Narrow" panose="020B0606020202030204" pitchFamily="34" charset="0"/>
              </a:rPr>
              <a:t> in Workday Project</a:t>
            </a:r>
          </a:p>
          <a:p>
            <a:pPr marL="0" indent="0">
              <a:spcBef>
                <a:spcPts val="600"/>
              </a:spcBef>
              <a:spcAft>
                <a:spcPts val="0"/>
              </a:spcAft>
              <a:buNone/>
            </a:pPr>
            <a:endParaRPr lang="en-US" sz="2000" b="1" dirty="0" smtClean="0">
              <a:solidFill>
                <a:srgbClr val="FF0000"/>
              </a:solidFill>
              <a:latin typeface="Arial Narrow" panose="020B0606020202030204" pitchFamily="34" charset="0"/>
              <a:cs typeface="Arial" panose="020B0604020202020204" pitchFamily="34" charset="0"/>
            </a:endParaRPr>
          </a:p>
          <a:p>
            <a:pPr marL="0" indent="0">
              <a:spcBef>
                <a:spcPts val="600"/>
              </a:spcBef>
              <a:spcAft>
                <a:spcPts val="0"/>
              </a:spcAft>
              <a:buNone/>
            </a:pPr>
            <a:r>
              <a:rPr lang="en-US" sz="2000" b="1" dirty="0" smtClean="0">
                <a:solidFill>
                  <a:schemeClr val="tx2">
                    <a:lumMod val="75000"/>
                  </a:schemeClr>
                </a:solidFill>
                <a:latin typeface="Arial Narrow" panose="020B0606020202030204" pitchFamily="34" charset="0"/>
                <a:cs typeface="Arial" panose="020B0604020202020204" pitchFamily="34" charset="0"/>
              </a:rPr>
              <a:t>Project Objectives</a:t>
            </a:r>
          </a:p>
          <a:p>
            <a:pPr marL="0" indent="0">
              <a:spcBef>
                <a:spcPts val="600"/>
              </a:spcBef>
              <a:spcAft>
                <a:spcPts val="0"/>
              </a:spcAft>
              <a:buNone/>
            </a:pPr>
            <a:endParaRPr lang="en-US" sz="2000" b="1" dirty="0" smtClean="0">
              <a:solidFill>
                <a:schemeClr val="tx2">
                  <a:lumMod val="75000"/>
                </a:schemeClr>
              </a:solidFill>
              <a:latin typeface="Arial Narrow" panose="020B0606020202030204" pitchFamily="34" charset="0"/>
              <a:cs typeface="Arial" panose="020B0604020202020204" pitchFamily="34" charset="0"/>
            </a:endParaRPr>
          </a:p>
          <a:p>
            <a:pPr>
              <a:spcBef>
                <a:spcPts val="600"/>
              </a:spcBef>
              <a:spcAft>
                <a:spcPts val="0"/>
              </a:spcAft>
            </a:pPr>
            <a:r>
              <a:rPr lang="en-US" sz="1600" dirty="0" smtClean="0">
                <a:latin typeface="Arial Narrow" panose="020B0606020202030204" pitchFamily="34" charset="0"/>
                <a:cs typeface="Arial" panose="020B0604020202020204" pitchFamily="34" charset="0"/>
              </a:rPr>
              <a:t>Extension of the P2P implementation: </a:t>
            </a:r>
            <a:r>
              <a:rPr lang="en-US" sz="1600" i="1" u="sng" dirty="0">
                <a:latin typeface="Arial Narrow" panose="020B0606020202030204" pitchFamily="34" charset="0"/>
                <a:cs typeface="Arial" panose="020B0604020202020204" pitchFamily="34" charset="0"/>
              </a:rPr>
              <a:t>streamline entry and approval activities</a:t>
            </a:r>
            <a:r>
              <a:rPr lang="en-US" sz="1600" dirty="0">
                <a:latin typeface="Arial Narrow" panose="020B0606020202030204" pitchFamily="34" charset="0"/>
                <a:cs typeface="Arial" panose="020B0604020202020204" pitchFamily="34" charset="0"/>
              </a:rPr>
              <a:t> </a:t>
            </a:r>
            <a:endParaRPr lang="en-US" sz="1600" dirty="0" smtClean="0">
              <a:latin typeface="Arial Narrow" panose="020B0606020202030204" pitchFamily="34" charset="0"/>
              <a:cs typeface="Arial" panose="020B0604020202020204" pitchFamily="34" charset="0"/>
            </a:endParaRPr>
          </a:p>
          <a:p>
            <a:pPr lvl="1">
              <a:spcBef>
                <a:spcPts val="600"/>
              </a:spcBef>
              <a:spcAft>
                <a:spcPts val="0"/>
              </a:spcAft>
            </a:pPr>
            <a:r>
              <a:rPr lang="en-US" sz="1600" dirty="0" smtClean="0">
                <a:latin typeface="Arial Narrow" panose="020B0606020202030204" pitchFamily="34" charset="0"/>
                <a:cs typeface="Arial" panose="020B0604020202020204" pitchFamily="34" charset="0"/>
              </a:rPr>
              <a:t>Utilize </a:t>
            </a:r>
            <a:r>
              <a:rPr lang="en-US" sz="1600" dirty="0">
                <a:latin typeface="Arial Narrow" panose="020B0606020202030204" pitchFamily="34" charset="0"/>
                <a:cs typeface="Arial" panose="020B0604020202020204" pitchFamily="34" charset="0"/>
              </a:rPr>
              <a:t>electronic approval workflow and routing for all P2P transactions</a:t>
            </a:r>
          </a:p>
          <a:p>
            <a:endParaRPr lang="en-US" sz="1600" b="1" dirty="0" smtClean="0">
              <a:latin typeface="Arial Narrow" panose="020B0606020202030204" pitchFamily="34" charset="0"/>
              <a:cs typeface="Arial" panose="020B0604020202020204" pitchFamily="34" charset="0"/>
            </a:endParaRPr>
          </a:p>
          <a:p>
            <a:r>
              <a:rPr lang="en-US" sz="1600" b="1" dirty="0" smtClean="0">
                <a:latin typeface="Arial Narrow" panose="020B0606020202030204" pitchFamily="34" charset="0"/>
                <a:cs typeface="Arial" panose="020B0604020202020204" pitchFamily="34" charset="0"/>
              </a:rPr>
              <a:t>Improve </a:t>
            </a:r>
            <a:r>
              <a:rPr lang="en-US" sz="1600" b="1" dirty="0">
                <a:latin typeface="Arial Narrow" panose="020B0606020202030204" pitchFamily="34" charset="0"/>
                <a:cs typeface="Arial" panose="020B0604020202020204" pitchFamily="34" charset="0"/>
              </a:rPr>
              <a:t>P</a:t>
            </a:r>
            <a:r>
              <a:rPr lang="en-US" sz="1600" b="1" dirty="0" smtClean="0">
                <a:latin typeface="Arial Narrow" panose="020B0606020202030204" pitchFamily="34" charset="0"/>
                <a:cs typeface="Arial" panose="020B0604020202020204" pitchFamily="34" charset="0"/>
              </a:rPr>
              <a:t>card </a:t>
            </a:r>
            <a:r>
              <a:rPr lang="en-US" sz="1600" b="1" dirty="0">
                <a:latin typeface="Arial Narrow" panose="020B0606020202030204" pitchFamily="34" charset="0"/>
                <a:cs typeface="Arial" panose="020B0604020202020204" pitchFamily="34" charset="0"/>
              </a:rPr>
              <a:t>user and approver </a:t>
            </a:r>
            <a:r>
              <a:rPr lang="en-US" sz="1600" b="1" dirty="0" smtClean="0">
                <a:latin typeface="Arial Narrow" panose="020B0606020202030204" pitchFamily="34" charset="0"/>
                <a:cs typeface="Arial" panose="020B0604020202020204" pitchFamily="34" charset="0"/>
              </a:rPr>
              <a:t>experience</a:t>
            </a:r>
          </a:p>
          <a:p>
            <a:endParaRPr lang="en-US" sz="1600" dirty="0" smtClean="0">
              <a:latin typeface="Arial Narrow" panose="020B0606020202030204" pitchFamily="34" charset="0"/>
              <a:cs typeface="Arial" panose="020B0604020202020204" pitchFamily="34" charset="0"/>
            </a:endParaRPr>
          </a:p>
          <a:p>
            <a:r>
              <a:rPr lang="en-US" sz="1600" dirty="0" smtClean="0">
                <a:latin typeface="Arial Narrow" panose="020B0606020202030204" pitchFamily="34" charset="0"/>
                <a:cs typeface="Arial" panose="020B0604020202020204" pitchFamily="34" charset="0"/>
              </a:rPr>
              <a:t>Automate Pcard </a:t>
            </a:r>
            <a:r>
              <a:rPr lang="en-US" sz="1600" dirty="0">
                <a:latin typeface="Arial Narrow" panose="020B0606020202030204" pitchFamily="34" charset="0"/>
                <a:cs typeface="Arial" panose="020B0604020202020204" pitchFamily="34" charset="0"/>
              </a:rPr>
              <a:t>transactions into Workday on a daily </a:t>
            </a:r>
            <a:r>
              <a:rPr lang="en-US" sz="1600" dirty="0" smtClean="0">
                <a:latin typeface="Arial Narrow" panose="020B0606020202030204" pitchFamily="34" charset="0"/>
                <a:cs typeface="Arial" panose="020B0604020202020204" pitchFamily="34" charset="0"/>
              </a:rPr>
              <a:t>basis (versus monthly pull/push)</a:t>
            </a:r>
          </a:p>
          <a:p>
            <a:endParaRPr lang="en-US" sz="1600" dirty="0" smtClean="0">
              <a:latin typeface="Arial Narrow" panose="020B0606020202030204" pitchFamily="34" charset="0"/>
              <a:cs typeface="Arial" panose="020B0604020202020204" pitchFamily="34" charset="0"/>
            </a:endParaRPr>
          </a:p>
          <a:p>
            <a:r>
              <a:rPr lang="en-US" sz="1600" dirty="0" smtClean="0">
                <a:latin typeface="Arial Narrow" panose="020B0606020202030204" pitchFamily="34" charset="0"/>
                <a:cs typeface="Arial" panose="020B0604020202020204" pitchFamily="34" charset="0"/>
              </a:rPr>
              <a:t>Improve </a:t>
            </a:r>
            <a:r>
              <a:rPr lang="en-US" sz="1600" dirty="0">
                <a:latin typeface="Arial Narrow" panose="020B0606020202030204" pitchFamily="34" charset="0"/>
                <a:cs typeface="Arial" panose="020B0604020202020204" pitchFamily="34" charset="0"/>
              </a:rPr>
              <a:t>overall policy compliance in </a:t>
            </a:r>
            <a:r>
              <a:rPr lang="en-US" sz="1600" dirty="0" smtClean="0">
                <a:latin typeface="Arial Narrow" panose="020B0606020202030204" pitchFamily="34" charset="0"/>
                <a:cs typeface="Arial" panose="020B0604020202020204" pitchFamily="34" charset="0"/>
              </a:rPr>
              <a:t>the areas of required attachments and approvals</a:t>
            </a:r>
          </a:p>
          <a:p>
            <a:endParaRPr lang="en-US" sz="1600" b="1" dirty="0" smtClean="0">
              <a:latin typeface="Arial Narrow" panose="020B0606020202030204" pitchFamily="34" charset="0"/>
              <a:cs typeface="Arial" panose="020B0604020202020204" pitchFamily="34" charset="0"/>
            </a:endParaRPr>
          </a:p>
          <a:p>
            <a:r>
              <a:rPr lang="en-US" sz="1600" b="1" dirty="0" smtClean="0">
                <a:latin typeface="Arial Narrow" panose="020B0606020202030204" pitchFamily="34" charset="0"/>
                <a:cs typeface="Arial" panose="020B0604020202020204" pitchFamily="34" charset="0"/>
              </a:rPr>
              <a:t>Improve </a:t>
            </a:r>
            <a:r>
              <a:rPr lang="en-US" sz="1600" b="1" dirty="0">
                <a:latin typeface="Arial Narrow" panose="020B0606020202030204" pitchFamily="34" charset="0"/>
                <a:cs typeface="Arial" panose="020B0604020202020204" pitchFamily="34" charset="0"/>
              </a:rPr>
              <a:t>our payment </a:t>
            </a:r>
            <a:r>
              <a:rPr lang="en-US" sz="1600" b="1" dirty="0" smtClean="0">
                <a:latin typeface="Arial Narrow" panose="020B0606020202030204" pitchFamily="34" charset="0"/>
                <a:cs typeface="Arial" panose="020B0604020202020204" pitchFamily="34" charset="0"/>
              </a:rPr>
              <a:t>flexibility </a:t>
            </a:r>
            <a:r>
              <a:rPr lang="en-US" sz="1600" dirty="0" smtClean="0">
                <a:latin typeface="Arial Narrow" panose="020B0606020202030204" pitchFamily="34" charset="0"/>
                <a:cs typeface="Arial" panose="020B0604020202020204" pitchFamily="34" charset="0"/>
              </a:rPr>
              <a:t>(potential mid-month or weekly settlements), </a:t>
            </a:r>
            <a:r>
              <a:rPr lang="en-US" sz="1600" dirty="0">
                <a:latin typeface="Arial Narrow" panose="020B0606020202030204" pitchFamily="34" charset="0"/>
                <a:cs typeface="Arial" panose="020B0604020202020204" pitchFamily="34" charset="0"/>
              </a:rPr>
              <a:t>which can improve our </a:t>
            </a:r>
            <a:r>
              <a:rPr lang="en-US" sz="1600" dirty="0" smtClean="0">
                <a:latin typeface="Arial Narrow" panose="020B0606020202030204" pitchFamily="34" charset="0"/>
                <a:cs typeface="Arial" panose="020B0604020202020204" pitchFamily="34" charset="0"/>
              </a:rPr>
              <a:t>rebate</a:t>
            </a:r>
            <a:endParaRPr lang="en-US" sz="1600" dirty="0">
              <a:latin typeface="Arial Narrow" panose="020B0606020202030204" pitchFamily="34" charset="0"/>
              <a:cs typeface="Arial" panose="020B0604020202020204" pitchFamily="34" charset="0"/>
            </a:endParaRPr>
          </a:p>
          <a:p>
            <a:pPr marL="0" lvl="0" indent="0">
              <a:buNone/>
            </a:pPr>
            <a:endParaRPr lang="en-US" sz="1600"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622538" y="847962"/>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294967295"/>
          </p:nvPr>
        </p:nvSpPr>
        <p:spPr>
          <a:xfrm>
            <a:off x="6858000" y="6353951"/>
            <a:ext cx="2133600" cy="365125"/>
          </a:xfrm>
        </p:spPr>
        <p:txBody>
          <a:bodyPr/>
          <a:lstStyle/>
          <a:p>
            <a:pPr algn="r">
              <a:defRPr/>
            </a:pPr>
            <a:r>
              <a:rPr lang="en-US" sz="1400" dirty="0" smtClean="0">
                <a:solidFill>
                  <a:schemeClr val="bg1"/>
                </a:solidFill>
              </a:rPr>
              <a:t>10</a:t>
            </a:r>
            <a:endParaRPr lang="en-US" sz="1400" dirty="0">
              <a:solidFill>
                <a:schemeClr val="bg1"/>
              </a:solidFill>
            </a:endParaRPr>
          </a:p>
        </p:txBody>
      </p:sp>
      <p:pic>
        <p:nvPicPr>
          <p:cNvPr id="4" name="Picture 3"/>
          <p:cNvPicPr>
            <a:picLocks noChangeAspect="1"/>
          </p:cNvPicPr>
          <p:nvPr/>
        </p:nvPicPr>
        <p:blipFill>
          <a:blip r:embed="rId3"/>
          <a:stretch>
            <a:fillRect/>
          </a:stretch>
        </p:blipFill>
        <p:spPr>
          <a:xfrm>
            <a:off x="6804445" y="990600"/>
            <a:ext cx="1708547" cy="1066800"/>
          </a:xfrm>
          <a:prstGeom prst="rect">
            <a:avLst/>
          </a:prstGeom>
        </p:spPr>
      </p:pic>
    </p:spTree>
    <p:extLst>
      <p:ext uri="{BB962C8B-B14F-4D97-AF65-F5344CB8AC3E}">
        <p14:creationId xmlns:p14="http://schemas.microsoft.com/office/powerpoint/2010/main" val="149763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07" y="152400"/>
            <a:ext cx="7721361" cy="613305"/>
          </a:xfrm>
        </p:spPr>
        <p:txBody>
          <a:bodyPr>
            <a:noAutofit/>
          </a:bodyPr>
          <a:lstStyle/>
          <a:p>
            <a:pPr algn="l"/>
            <a:r>
              <a:rPr lang="en-US" sz="3600" dirty="0">
                <a:latin typeface="Arial Narrow" panose="020B0606020202030204" pitchFamily="34" charset="0"/>
              </a:rPr>
              <a:t>Super User – Design Change Updates</a:t>
            </a:r>
          </a:p>
        </p:txBody>
      </p:sp>
      <p:sp>
        <p:nvSpPr>
          <p:cNvPr id="3" name="Content Placeholder 2"/>
          <p:cNvSpPr>
            <a:spLocks noGrp="1"/>
          </p:cNvSpPr>
          <p:nvPr>
            <p:ph idx="1"/>
          </p:nvPr>
        </p:nvSpPr>
        <p:spPr>
          <a:xfrm>
            <a:off x="604007" y="811600"/>
            <a:ext cx="8317624" cy="5164228"/>
          </a:xfrm>
        </p:spPr>
        <p:txBody>
          <a:bodyPr>
            <a:noAutofit/>
          </a:bodyPr>
          <a:lstStyle/>
          <a:p>
            <a:pPr marL="0" indent="0">
              <a:spcBef>
                <a:spcPts val="600"/>
              </a:spcBef>
              <a:spcAft>
                <a:spcPts val="0"/>
              </a:spcAft>
              <a:buNone/>
            </a:pPr>
            <a:endParaRPr lang="en-US" sz="200" dirty="0">
              <a:latin typeface="Arial Narrow" panose="020B0606020202030204" pitchFamily="34" charset="0"/>
              <a:cs typeface="Arial" panose="020B0604020202020204" pitchFamily="34" charset="0"/>
            </a:endParaRPr>
          </a:p>
          <a:p>
            <a:pPr marL="0" indent="0">
              <a:buNone/>
            </a:pPr>
            <a:r>
              <a:rPr lang="en-US" sz="2400" b="1" dirty="0" err="1" smtClean="0">
                <a:solidFill>
                  <a:srgbClr val="FF0000"/>
                </a:solidFill>
                <a:latin typeface="Arial Narrow" panose="020B0606020202030204" pitchFamily="34" charset="0"/>
              </a:rPr>
              <a:t>Pcard</a:t>
            </a:r>
            <a:r>
              <a:rPr lang="en-US" sz="2400" b="1" dirty="0" smtClean="0">
                <a:solidFill>
                  <a:srgbClr val="FF0000"/>
                </a:solidFill>
                <a:latin typeface="Arial Narrow" panose="020B0606020202030204" pitchFamily="34" charset="0"/>
              </a:rPr>
              <a:t> in Workday Project</a:t>
            </a:r>
          </a:p>
          <a:p>
            <a:pPr marL="0" indent="0">
              <a:spcBef>
                <a:spcPts val="600"/>
              </a:spcBef>
              <a:spcAft>
                <a:spcPts val="0"/>
              </a:spcAft>
              <a:buNone/>
            </a:pPr>
            <a:endParaRPr lang="en-US" sz="2000" b="1" dirty="0" smtClean="0">
              <a:solidFill>
                <a:schemeClr val="accent1">
                  <a:lumMod val="75000"/>
                </a:schemeClr>
              </a:solidFill>
              <a:latin typeface="Arial Narrow" panose="020B0606020202030204" pitchFamily="34" charset="0"/>
              <a:cs typeface="Arial" panose="020B0604020202020204" pitchFamily="34" charset="0"/>
            </a:endParaRPr>
          </a:p>
          <a:p>
            <a:pPr marL="0" indent="0">
              <a:spcBef>
                <a:spcPts val="600"/>
              </a:spcBef>
              <a:spcAft>
                <a:spcPts val="0"/>
              </a:spcAft>
              <a:buNone/>
            </a:pPr>
            <a:r>
              <a:rPr lang="en-US" sz="2000" b="1" dirty="0" smtClean="0">
                <a:solidFill>
                  <a:schemeClr val="accent1">
                    <a:lumMod val="75000"/>
                  </a:schemeClr>
                </a:solidFill>
                <a:latin typeface="Arial Narrow" panose="020B0606020202030204" pitchFamily="34" charset="0"/>
                <a:cs typeface="Arial" panose="020B0604020202020204" pitchFamily="34" charset="0"/>
              </a:rPr>
              <a:t>Benefits for Departments</a:t>
            </a:r>
          </a:p>
          <a:p>
            <a:pPr marL="0" indent="0">
              <a:spcBef>
                <a:spcPts val="600"/>
              </a:spcBef>
              <a:spcAft>
                <a:spcPts val="0"/>
              </a:spcAft>
              <a:buNone/>
            </a:pPr>
            <a:endParaRPr lang="en-US" sz="2000" b="1" dirty="0" smtClean="0">
              <a:solidFill>
                <a:schemeClr val="accent1">
                  <a:lumMod val="75000"/>
                </a:schemeClr>
              </a:solidFill>
              <a:latin typeface="Arial Narrow" panose="020B0606020202030204" pitchFamily="34" charset="0"/>
              <a:cs typeface="Arial" panose="020B0604020202020204" pitchFamily="34" charset="0"/>
            </a:endParaRPr>
          </a:p>
          <a:p>
            <a:r>
              <a:rPr lang="en-US" sz="1600" b="1" dirty="0">
                <a:latin typeface="Arial Narrow" panose="020B0606020202030204" pitchFamily="34" charset="0"/>
                <a:cs typeface="Arial" panose="020B0604020202020204" pitchFamily="34" charset="0"/>
              </a:rPr>
              <a:t>Daily upload </a:t>
            </a:r>
            <a:r>
              <a:rPr lang="en-US" sz="1600" dirty="0">
                <a:latin typeface="Arial Narrow" panose="020B0606020202030204" pitchFamily="34" charset="0"/>
                <a:cs typeface="Arial" panose="020B0604020202020204" pitchFamily="34" charset="0"/>
              </a:rPr>
              <a:t>improves the timeliness of recording a growing volume of our expenses  </a:t>
            </a:r>
          </a:p>
          <a:p>
            <a:endParaRPr lang="en-US" sz="1600" dirty="0" smtClean="0">
              <a:latin typeface="Arial Narrow" panose="020B0606020202030204" pitchFamily="34" charset="0"/>
              <a:cs typeface="Arial" panose="020B0604020202020204" pitchFamily="34" charset="0"/>
            </a:endParaRPr>
          </a:p>
          <a:p>
            <a:r>
              <a:rPr lang="en-US" sz="1600" dirty="0" smtClean="0">
                <a:latin typeface="Arial Narrow" panose="020B0606020202030204" pitchFamily="34" charset="0"/>
                <a:cs typeface="Arial" panose="020B0604020202020204" pitchFamily="34" charset="0"/>
              </a:rPr>
              <a:t>Improve </a:t>
            </a:r>
            <a:r>
              <a:rPr lang="en-US" sz="1600" dirty="0">
                <a:latin typeface="Arial Narrow" panose="020B0606020202030204" pitchFamily="34" charset="0"/>
                <a:cs typeface="Arial" panose="020B0604020202020204" pitchFamily="34" charset="0"/>
              </a:rPr>
              <a:t>departmental user experience of having one less system to log into to complete/investigate their financial transactions</a:t>
            </a:r>
          </a:p>
          <a:p>
            <a:pPr lvl="1"/>
            <a:r>
              <a:rPr lang="en-US" sz="1600" b="1" dirty="0">
                <a:latin typeface="Arial Narrow" panose="020B0606020202030204" pitchFamily="34" charset="0"/>
                <a:cs typeface="Arial" panose="020B0604020202020204" pitchFamily="34" charset="0"/>
              </a:rPr>
              <a:t>Transaction enrichment </a:t>
            </a:r>
            <a:r>
              <a:rPr lang="en-US" sz="1600" dirty="0">
                <a:latin typeface="Arial Narrow" panose="020B0606020202030204" pitchFamily="34" charset="0"/>
                <a:cs typeface="Arial" panose="020B0604020202020204" pitchFamily="34" charset="0"/>
              </a:rPr>
              <a:t>(adding receipts/attachments, editing FAO and SC, adding additional detail, and approvals) </a:t>
            </a:r>
            <a:r>
              <a:rPr lang="en-US" sz="1600" b="1" dirty="0">
                <a:latin typeface="Arial Narrow" panose="020B0606020202030204" pitchFamily="34" charset="0"/>
                <a:cs typeface="Arial" panose="020B0604020202020204" pitchFamily="34" charset="0"/>
              </a:rPr>
              <a:t>done in Workday </a:t>
            </a:r>
          </a:p>
          <a:p>
            <a:endParaRPr lang="en-US" sz="1600" dirty="0" smtClean="0">
              <a:latin typeface="Arial Narrow" panose="020B0606020202030204" pitchFamily="34" charset="0"/>
              <a:cs typeface="Arial" panose="020B0604020202020204" pitchFamily="34" charset="0"/>
            </a:endParaRPr>
          </a:p>
          <a:p>
            <a:r>
              <a:rPr lang="en-US" sz="1600" dirty="0" smtClean="0">
                <a:latin typeface="Arial Narrow" panose="020B0606020202030204" pitchFamily="34" charset="0"/>
                <a:cs typeface="Arial" panose="020B0604020202020204" pitchFamily="34" charset="0"/>
              </a:rPr>
              <a:t>Eliminate </a:t>
            </a:r>
            <a:r>
              <a:rPr lang="en-US" sz="1600" dirty="0">
                <a:latin typeface="Arial Narrow" panose="020B0606020202030204" pitchFamily="34" charset="0"/>
                <a:cs typeface="Arial" panose="020B0604020202020204" pitchFamily="34" charset="0"/>
              </a:rPr>
              <a:t>US Bank lockouts from performing required activities (accounting code enrichment, adding attachments, approving) at the end of the month)</a:t>
            </a:r>
          </a:p>
          <a:p>
            <a:pPr lvl="1"/>
            <a:r>
              <a:rPr lang="en-US" sz="1600" b="1" dirty="0">
                <a:latin typeface="Arial Narrow" panose="020B0606020202030204" pitchFamily="34" charset="0"/>
                <a:cs typeface="Arial" panose="020B0604020202020204" pitchFamily="34" charset="0"/>
              </a:rPr>
              <a:t>Fewer attachment difficulties and more uptime for approvals</a:t>
            </a:r>
          </a:p>
          <a:p>
            <a:pPr lvl="1"/>
            <a:r>
              <a:rPr lang="en-US" sz="1600" b="1" dirty="0">
                <a:latin typeface="Arial Narrow" panose="020B0606020202030204" pitchFamily="34" charset="0"/>
                <a:cs typeface="Arial" panose="020B0604020202020204" pitchFamily="34" charset="0"/>
              </a:rPr>
              <a:t>Decrease the volume of journal entries needed </a:t>
            </a:r>
          </a:p>
          <a:p>
            <a:endParaRPr lang="en-US" sz="1600" b="1" dirty="0" smtClean="0">
              <a:latin typeface="Arial Narrow" panose="020B0606020202030204" pitchFamily="34" charset="0"/>
              <a:cs typeface="Arial" panose="020B0604020202020204" pitchFamily="34" charset="0"/>
            </a:endParaRPr>
          </a:p>
          <a:p>
            <a:r>
              <a:rPr lang="en-US" sz="1600" b="1" dirty="0" smtClean="0">
                <a:latin typeface="Arial Narrow" panose="020B0606020202030204" pitchFamily="34" charset="0"/>
                <a:cs typeface="Arial" panose="020B0604020202020204" pitchFamily="34" charset="0"/>
              </a:rPr>
              <a:t>Better </a:t>
            </a:r>
            <a:r>
              <a:rPr lang="en-US" sz="1600" b="1" dirty="0">
                <a:latin typeface="Arial Narrow" panose="020B0606020202030204" pitchFamily="34" charset="0"/>
                <a:cs typeface="Arial" panose="020B0604020202020204" pitchFamily="34" charset="0"/>
              </a:rPr>
              <a:t>visibility into transaction details </a:t>
            </a:r>
            <a:r>
              <a:rPr lang="en-US" sz="1600" dirty="0">
                <a:latin typeface="Arial Narrow" panose="020B0606020202030204" pitchFamily="34" charset="0"/>
                <a:cs typeface="Arial" panose="020B0604020202020204" pitchFamily="34" charset="0"/>
              </a:rPr>
              <a:t>(supporting documents/attachments) for inquiries and audits</a:t>
            </a:r>
            <a:endParaRPr lang="en-US" sz="1600" b="1" dirty="0">
              <a:latin typeface="Arial Narrow" panose="020B0606020202030204" pitchFamily="34" charset="0"/>
              <a:cs typeface="Arial" panose="020B0604020202020204" pitchFamily="34" charset="0"/>
            </a:endParaRPr>
          </a:p>
          <a:p>
            <a:pPr marL="0" lvl="0" indent="0">
              <a:buNone/>
            </a:pPr>
            <a:endParaRPr lang="en-US" sz="1600"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718547" y="777134"/>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294967295"/>
          </p:nvPr>
        </p:nvSpPr>
        <p:spPr>
          <a:xfrm>
            <a:off x="6858000" y="6353951"/>
            <a:ext cx="2133600" cy="365125"/>
          </a:xfrm>
        </p:spPr>
        <p:txBody>
          <a:bodyPr/>
          <a:lstStyle/>
          <a:p>
            <a:pPr algn="r">
              <a:defRPr/>
            </a:pPr>
            <a:r>
              <a:rPr lang="en-US" sz="1400" dirty="0" smtClean="0">
                <a:solidFill>
                  <a:schemeClr val="bg1"/>
                </a:solidFill>
              </a:rPr>
              <a:t>11</a:t>
            </a:r>
            <a:endParaRPr lang="en-US" sz="1400" dirty="0">
              <a:solidFill>
                <a:schemeClr val="bg1"/>
              </a:solidFill>
            </a:endParaRPr>
          </a:p>
        </p:txBody>
      </p:sp>
      <p:pic>
        <p:nvPicPr>
          <p:cNvPr id="4" name="Picture 3"/>
          <p:cNvPicPr>
            <a:picLocks noChangeAspect="1"/>
          </p:cNvPicPr>
          <p:nvPr/>
        </p:nvPicPr>
        <p:blipFill>
          <a:blip r:embed="rId3"/>
          <a:stretch>
            <a:fillRect/>
          </a:stretch>
        </p:blipFill>
        <p:spPr>
          <a:xfrm>
            <a:off x="6544827" y="990600"/>
            <a:ext cx="2072641" cy="1295400"/>
          </a:xfrm>
          <a:prstGeom prst="rect">
            <a:avLst/>
          </a:prstGeom>
        </p:spPr>
      </p:pic>
    </p:spTree>
    <p:extLst>
      <p:ext uri="{BB962C8B-B14F-4D97-AF65-F5344CB8AC3E}">
        <p14:creationId xmlns:p14="http://schemas.microsoft.com/office/powerpoint/2010/main" val="202314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007" y="25400"/>
            <a:ext cx="7721361" cy="613305"/>
          </a:xfrm>
        </p:spPr>
        <p:txBody>
          <a:bodyPr>
            <a:noAutofit/>
          </a:bodyPr>
          <a:lstStyle/>
          <a:p>
            <a:pPr algn="l"/>
            <a:r>
              <a:rPr lang="en-US" sz="3600" dirty="0">
                <a:latin typeface="Arial Narrow" panose="020B0606020202030204" pitchFamily="34" charset="0"/>
              </a:rPr>
              <a:t>Super User – Design Change Updates</a:t>
            </a:r>
          </a:p>
        </p:txBody>
      </p:sp>
      <p:sp>
        <p:nvSpPr>
          <p:cNvPr id="3" name="Content Placeholder 2"/>
          <p:cNvSpPr>
            <a:spLocks noGrp="1"/>
          </p:cNvSpPr>
          <p:nvPr>
            <p:ph idx="1"/>
          </p:nvPr>
        </p:nvSpPr>
        <p:spPr>
          <a:xfrm>
            <a:off x="673976" y="766250"/>
            <a:ext cx="8317624" cy="5542351"/>
          </a:xfrm>
        </p:spPr>
        <p:txBody>
          <a:bodyPr>
            <a:noAutofit/>
          </a:bodyPr>
          <a:lstStyle/>
          <a:p>
            <a:pPr marL="0" indent="0">
              <a:spcBef>
                <a:spcPts val="600"/>
              </a:spcBef>
              <a:spcAft>
                <a:spcPts val="0"/>
              </a:spcAft>
              <a:buNone/>
            </a:pPr>
            <a:endParaRPr lang="en-US" sz="200" dirty="0">
              <a:latin typeface="Arial Narrow" panose="020B0606020202030204" pitchFamily="34" charset="0"/>
              <a:cs typeface="Arial" panose="020B0604020202020204" pitchFamily="34" charset="0"/>
            </a:endParaRPr>
          </a:p>
          <a:p>
            <a:pPr marL="0" indent="0">
              <a:lnSpc>
                <a:spcPct val="150000"/>
              </a:lnSpc>
              <a:buNone/>
            </a:pPr>
            <a:r>
              <a:rPr lang="en-US" sz="2400" b="1" dirty="0" err="1" smtClean="0">
                <a:solidFill>
                  <a:srgbClr val="FF0000"/>
                </a:solidFill>
                <a:latin typeface="Arial Narrow" panose="020B0606020202030204" pitchFamily="34" charset="0"/>
              </a:rPr>
              <a:t>Pcard</a:t>
            </a:r>
            <a:r>
              <a:rPr lang="en-US" sz="2400" b="1" dirty="0" smtClean="0">
                <a:solidFill>
                  <a:srgbClr val="FF0000"/>
                </a:solidFill>
                <a:latin typeface="Arial Narrow" panose="020B0606020202030204" pitchFamily="34" charset="0"/>
              </a:rPr>
              <a:t> in Workday Project Status and Timeline</a:t>
            </a:r>
          </a:p>
          <a:p>
            <a:pPr marL="0" indent="0">
              <a:buNone/>
            </a:pPr>
            <a:endParaRPr lang="en-US" sz="1600" b="1" dirty="0" smtClean="0">
              <a:latin typeface="Arial Narrow" panose="020B0606020202030204" pitchFamily="34" charset="0"/>
            </a:endParaRPr>
          </a:p>
          <a:p>
            <a:pPr marL="0" indent="0">
              <a:buNone/>
            </a:pPr>
            <a:r>
              <a:rPr lang="en-US" sz="1800" dirty="0">
                <a:latin typeface="Arial Narrow" panose="020B0606020202030204" pitchFamily="34" charset="0"/>
              </a:rPr>
              <a:t>Project </a:t>
            </a:r>
            <a:r>
              <a:rPr lang="en-US" sz="1800">
                <a:latin typeface="Arial Narrow" panose="020B0606020202030204" pitchFamily="34" charset="0"/>
              </a:rPr>
              <a:t>Go-Live </a:t>
            </a:r>
            <a:r>
              <a:rPr lang="en-US" sz="1800" smtClean="0">
                <a:latin typeface="Arial Narrow" panose="020B0606020202030204" pitchFamily="34" charset="0"/>
              </a:rPr>
              <a:t>2/1/2021</a:t>
            </a:r>
            <a:endParaRPr lang="en-US" sz="1800" dirty="0">
              <a:latin typeface="Arial Narrow" panose="020B0606020202030204" pitchFamily="34" charset="0"/>
            </a:endParaRPr>
          </a:p>
          <a:p>
            <a:pPr marL="0" indent="0">
              <a:buNone/>
            </a:pPr>
            <a:endParaRPr lang="en-US" sz="1600" b="1" dirty="0" smtClean="0">
              <a:latin typeface="Arial Narrow" panose="020B0606020202030204" pitchFamily="34" charset="0"/>
            </a:endParaRPr>
          </a:p>
          <a:p>
            <a:pPr marL="0" indent="0">
              <a:buNone/>
            </a:pPr>
            <a:r>
              <a:rPr lang="en-US" sz="2000" b="1" dirty="0" smtClean="0">
                <a:latin typeface="Arial Narrow" panose="020B0606020202030204" pitchFamily="34" charset="0"/>
              </a:rPr>
              <a:t>Project Status and Activities</a:t>
            </a:r>
          </a:p>
          <a:p>
            <a:pPr marL="0" indent="0">
              <a:buNone/>
            </a:pPr>
            <a:endParaRPr lang="en-US" sz="1800" dirty="0" smtClean="0">
              <a:latin typeface="Arial Narrow" panose="020B0606020202030204" pitchFamily="34" charset="0"/>
            </a:endParaRPr>
          </a:p>
          <a:p>
            <a:r>
              <a:rPr lang="en-US" sz="1600" dirty="0" smtClean="0">
                <a:latin typeface="Arial Narrow" panose="020B0606020202030204" pitchFamily="34" charset="0"/>
              </a:rPr>
              <a:t>Configuration and Testing Completed</a:t>
            </a:r>
          </a:p>
          <a:p>
            <a:endParaRPr lang="en-US" sz="1600" dirty="0">
              <a:latin typeface="Arial Narrow" panose="020B0606020202030204" pitchFamily="34" charset="0"/>
            </a:endParaRPr>
          </a:p>
          <a:p>
            <a:r>
              <a:rPr lang="en-US" sz="1600" dirty="0" smtClean="0">
                <a:latin typeface="Arial Narrow" panose="020B0606020202030204" pitchFamily="34" charset="0"/>
              </a:rPr>
              <a:t>New MyPath module development target completion 12/28/2020.  </a:t>
            </a:r>
            <a:r>
              <a:rPr lang="en-US" sz="1600" i="1" dirty="0" smtClean="0">
                <a:solidFill>
                  <a:srgbClr val="FF0000"/>
                </a:solidFill>
                <a:latin typeface="Arial Narrow" panose="020B0606020202030204" pitchFamily="34" charset="0"/>
              </a:rPr>
              <a:t>This will be required for all cardholders and managers.</a:t>
            </a:r>
          </a:p>
          <a:p>
            <a:endParaRPr lang="en-US" sz="1600" dirty="0">
              <a:latin typeface="Arial Narrow" panose="020B0606020202030204" pitchFamily="34" charset="0"/>
            </a:endParaRPr>
          </a:p>
          <a:p>
            <a:r>
              <a:rPr lang="en-US" sz="1600" dirty="0" smtClean="0">
                <a:latin typeface="Arial Narrow" panose="020B0606020202030204" pitchFamily="34" charset="0"/>
              </a:rPr>
              <a:t>Optional instructor </a:t>
            </a:r>
            <a:r>
              <a:rPr lang="en-US" sz="1600" dirty="0">
                <a:latin typeface="Arial Narrow" panose="020B0606020202030204" pitchFamily="34" charset="0"/>
              </a:rPr>
              <a:t>l</a:t>
            </a:r>
            <a:r>
              <a:rPr lang="en-US" sz="1600" dirty="0" smtClean="0">
                <a:latin typeface="Arial Narrow" panose="020B0606020202030204" pitchFamily="34" charset="0"/>
              </a:rPr>
              <a:t>ed Zoom training sessions will be held in January – </a:t>
            </a:r>
            <a:r>
              <a:rPr lang="en-US" sz="1600" i="1" dirty="0" smtClean="0">
                <a:solidFill>
                  <a:schemeClr val="tx2">
                    <a:lumMod val="60000"/>
                    <a:lumOff val="40000"/>
                  </a:schemeClr>
                </a:solidFill>
                <a:latin typeface="Arial Narrow" panose="020B0606020202030204" pitchFamily="34" charset="0"/>
              </a:rPr>
              <a:t>registration will be in MyPath</a:t>
            </a:r>
          </a:p>
          <a:p>
            <a:endParaRPr lang="en-US" sz="1600" dirty="0">
              <a:latin typeface="Arial Narrow" panose="020B0606020202030204" pitchFamily="34" charset="0"/>
            </a:endParaRPr>
          </a:p>
          <a:p>
            <a:r>
              <a:rPr lang="en-US" sz="1600" dirty="0" smtClean="0">
                <a:latin typeface="Arial Narrow" panose="020B0606020202030204" pitchFamily="34" charset="0"/>
              </a:rPr>
              <a:t>UR Procurement Website updated to include </a:t>
            </a:r>
            <a:r>
              <a:rPr lang="en-US" sz="1600" dirty="0" err="1" smtClean="0">
                <a:latin typeface="Arial Narrow" panose="020B0606020202030204" pitchFamily="34" charset="0"/>
              </a:rPr>
              <a:t>Pcard</a:t>
            </a:r>
            <a:r>
              <a:rPr lang="en-US" sz="1600" dirty="0">
                <a:latin typeface="Arial Narrow" panose="020B0606020202030204" pitchFamily="34" charset="0"/>
              </a:rPr>
              <a:t> </a:t>
            </a:r>
            <a:r>
              <a:rPr lang="en-US" sz="1600" dirty="0" smtClean="0">
                <a:latin typeface="Arial Narrow" panose="020B0606020202030204" pitchFamily="34" charset="0"/>
              </a:rPr>
              <a:t>documentation </a:t>
            </a:r>
          </a:p>
          <a:p>
            <a:endParaRPr lang="en-US" sz="1600" dirty="0" smtClean="0">
              <a:latin typeface="Arial Narrow" panose="020B0606020202030204" pitchFamily="34" charset="0"/>
            </a:endParaRPr>
          </a:p>
          <a:p>
            <a:r>
              <a:rPr lang="en-US" sz="1600" dirty="0">
                <a:latin typeface="Arial Narrow" panose="020B0606020202030204" pitchFamily="34" charset="0"/>
              </a:rPr>
              <a:t>Policy updates were approved and will be forthcoming in the next </a:t>
            </a:r>
            <a:r>
              <a:rPr lang="en-US" sz="1600" dirty="0" err="1">
                <a:latin typeface="Arial Narrow" panose="020B0606020202030204" pitchFamily="34" charset="0"/>
              </a:rPr>
              <a:t>Pcard</a:t>
            </a:r>
            <a:r>
              <a:rPr lang="en-US" sz="1600" dirty="0">
                <a:latin typeface="Arial Narrow" panose="020B0606020202030204" pitchFamily="34" charset="0"/>
              </a:rPr>
              <a:t> Newsletter </a:t>
            </a:r>
            <a:r>
              <a:rPr lang="en-US" sz="1800" dirty="0">
                <a:latin typeface="Arial Narrow" panose="020B0606020202030204" pitchFamily="34" charset="0"/>
              </a:rPr>
              <a:t>	</a:t>
            </a:r>
          </a:p>
          <a:p>
            <a:pPr marL="0" lvl="0" indent="0">
              <a:buNone/>
            </a:pPr>
            <a:endParaRPr lang="en-US" sz="1600" dirty="0">
              <a:latin typeface="Arial" panose="020B0604020202020204" pitchFamily="34" charset="0"/>
              <a:cs typeface="Arial" panose="020B0604020202020204" pitchFamily="34" charset="0"/>
            </a:endParaRPr>
          </a:p>
        </p:txBody>
      </p:sp>
      <p:cxnSp>
        <p:nvCxnSpPr>
          <p:cNvPr id="5" name="Straight Connector 4"/>
          <p:cNvCxnSpPr/>
          <p:nvPr/>
        </p:nvCxnSpPr>
        <p:spPr>
          <a:xfrm flipV="1">
            <a:off x="718547" y="7185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6" name="Slide Number Placeholder 3"/>
          <p:cNvSpPr>
            <a:spLocks noGrp="1"/>
          </p:cNvSpPr>
          <p:nvPr>
            <p:ph type="sldNum" sz="quarter" idx="4294967295"/>
          </p:nvPr>
        </p:nvSpPr>
        <p:spPr>
          <a:xfrm>
            <a:off x="6858000" y="6353951"/>
            <a:ext cx="2133600" cy="365125"/>
          </a:xfrm>
        </p:spPr>
        <p:txBody>
          <a:bodyPr/>
          <a:lstStyle/>
          <a:p>
            <a:pPr algn="r">
              <a:defRPr/>
            </a:pPr>
            <a:r>
              <a:rPr lang="en-US" sz="1400" dirty="0" smtClean="0">
                <a:solidFill>
                  <a:schemeClr val="bg1"/>
                </a:solidFill>
              </a:rPr>
              <a:t>12</a:t>
            </a:r>
            <a:endParaRPr lang="en-US" sz="1400" dirty="0">
              <a:solidFill>
                <a:schemeClr val="bg1"/>
              </a:solidFill>
            </a:endParaRPr>
          </a:p>
        </p:txBody>
      </p:sp>
      <p:pic>
        <p:nvPicPr>
          <p:cNvPr id="4" name="Picture 3"/>
          <p:cNvPicPr>
            <a:picLocks noChangeAspect="1"/>
          </p:cNvPicPr>
          <p:nvPr/>
        </p:nvPicPr>
        <p:blipFill>
          <a:blip r:embed="rId3"/>
          <a:stretch>
            <a:fillRect/>
          </a:stretch>
        </p:blipFill>
        <p:spPr>
          <a:xfrm>
            <a:off x="6544827" y="990600"/>
            <a:ext cx="2072641" cy="1295400"/>
          </a:xfrm>
          <a:prstGeom prst="rect">
            <a:avLst/>
          </a:prstGeom>
        </p:spPr>
      </p:pic>
    </p:spTree>
    <p:extLst>
      <p:ext uri="{BB962C8B-B14F-4D97-AF65-F5344CB8AC3E}">
        <p14:creationId xmlns:p14="http://schemas.microsoft.com/office/powerpoint/2010/main" val="2391528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9631" y="201245"/>
            <a:ext cx="7948863" cy="762001"/>
          </a:xfrm>
        </p:spPr>
        <p:txBody>
          <a:bodyPr>
            <a:noAutofit/>
          </a:bodyPr>
          <a:lstStyle/>
          <a:p>
            <a:pPr algn="l"/>
            <a:r>
              <a:rPr lang="en-US" sz="3200" b="1" dirty="0" smtClean="0">
                <a:solidFill>
                  <a:srgbClr val="2C5D98"/>
                </a:solidFill>
                <a:latin typeface="Arial Narrow" panose="020B0606020202030204" pitchFamily="34" charset="0"/>
              </a:rPr>
              <a:t>Super User Tips</a:t>
            </a:r>
            <a:endParaRPr lang="en-US" sz="3200" b="1" dirty="0">
              <a:solidFill>
                <a:srgbClr val="2C5D98"/>
              </a:solidFill>
              <a:latin typeface="Arial Narrow" panose="020B0606020202030204" pitchFamily="34" charset="0"/>
            </a:endParaRPr>
          </a:p>
        </p:txBody>
      </p:sp>
      <p:sp>
        <p:nvSpPr>
          <p:cNvPr id="3" name="Content Placeholder 2"/>
          <p:cNvSpPr>
            <a:spLocks noGrp="1"/>
          </p:cNvSpPr>
          <p:nvPr>
            <p:ph idx="4294967295"/>
          </p:nvPr>
        </p:nvSpPr>
        <p:spPr>
          <a:xfrm>
            <a:off x="381000" y="1295400"/>
            <a:ext cx="8295375" cy="5181599"/>
          </a:xfrm>
        </p:spPr>
        <p:txBody>
          <a:bodyPr>
            <a:noAutofit/>
          </a:bodyPr>
          <a:lstStyle/>
          <a:p>
            <a:pPr algn="r">
              <a:defRPr/>
            </a:pPr>
            <a:r>
              <a:rPr lang="en-US" sz="2000" dirty="0">
                <a:solidFill>
                  <a:schemeClr val="bg1"/>
                </a:solidFill>
              </a:rPr>
              <a:t>13</a:t>
            </a:r>
          </a:p>
        </p:txBody>
      </p:sp>
      <p:sp>
        <p:nvSpPr>
          <p:cNvPr id="4" name="Line 9"/>
          <p:cNvSpPr>
            <a:spLocks noChangeShapeType="1"/>
          </p:cNvSpPr>
          <p:nvPr/>
        </p:nvSpPr>
        <p:spPr bwMode="auto">
          <a:xfrm>
            <a:off x="381000"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Rectangle 1"/>
          <p:cNvSpPr>
            <a:spLocks noChangeArrowheads="1"/>
          </p:cNvSpPr>
          <p:nvPr/>
        </p:nvSpPr>
        <p:spPr bwMode="auto">
          <a:xfrm>
            <a:off x="204400" y="2084963"/>
            <a:ext cx="8675077"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hangingPunct="0">
              <a:buFont typeface="Arial" panose="020B0604020202020204" pitchFamily="34" charset="0"/>
              <a:buChar char="•"/>
            </a:pPr>
            <a:r>
              <a:rPr lang="en-US" sz="2000" dirty="0">
                <a:solidFill>
                  <a:schemeClr val="accent3">
                    <a:lumMod val="75000"/>
                  </a:schemeClr>
                </a:solidFill>
                <a:latin typeface="Arial Narrow" panose="020B0606020202030204" pitchFamily="34" charset="0"/>
                <a:cs typeface="Times New Roman" panose="02020603050405020304" pitchFamily="18" charset="0"/>
              </a:rPr>
              <a:t>It is a best practice </a:t>
            </a:r>
            <a:r>
              <a:rPr lang="en-US" sz="2000" dirty="0" smtClean="0">
                <a:solidFill>
                  <a:schemeClr val="accent3">
                    <a:lumMod val="75000"/>
                  </a:schemeClr>
                </a:solidFill>
                <a:latin typeface="Arial Narrow" panose="020B0606020202030204" pitchFamily="34" charset="0"/>
                <a:cs typeface="Times New Roman" panose="02020603050405020304" pitchFamily="18" charset="0"/>
              </a:rPr>
              <a:t>to create </a:t>
            </a:r>
            <a:r>
              <a:rPr lang="en-US" sz="2000" dirty="0">
                <a:solidFill>
                  <a:schemeClr val="accent3">
                    <a:lumMod val="75000"/>
                  </a:schemeClr>
                </a:solidFill>
                <a:latin typeface="Arial Narrow" panose="020B0606020202030204" pitchFamily="34" charset="0"/>
                <a:cs typeface="Times New Roman" panose="02020603050405020304" pitchFamily="18" charset="0"/>
              </a:rPr>
              <a:t>receipts for your purchase order as soon as you receive a good or can verify a service has been </a:t>
            </a:r>
            <a:r>
              <a:rPr lang="en-US" sz="2000" dirty="0" smtClean="0">
                <a:solidFill>
                  <a:schemeClr val="accent3">
                    <a:lumMod val="75000"/>
                  </a:schemeClr>
                </a:solidFill>
                <a:latin typeface="Arial Narrow" panose="020B0606020202030204" pitchFamily="34" charset="0"/>
                <a:cs typeface="Times New Roman" panose="02020603050405020304" pitchFamily="18" charset="0"/>
              </a:rPr>
              <a:t>completed</a:t>
            </a:r>
          </a:p>
          <a:p>
            <a:pPr marL="342900" indent="-342900" eaLnBrk="0" hangingPunct="0">
              <a:buFont typeface="Arial" panose="020B0604020202020204" pitchFamily="34" charset="0"/>
              <a:buChar char="•"/>
            </a:pPr>
            <a:endParaRPr lang="en-US" altLang="en-US" sz="2000" dirty="0">
              <a:solidFill>
                <a:schemeClr val="accent3">
                  <a:lumMod val="75000"/>
                </a:schemeClr>
              </a:solidFill>
              <a:latin typeface="Arial Narrow" panose="020B0606020202030204" pitchFamily="34" charset="0"/>
              <a:cs typeface="Times New Roman" panose="02020603050405020304" pitchFamily="18" charset="0"/>
            </a:endParaRPr>
          </a:p>
          <a:p>
            <a:pPr marL="342900" indent="-342900" eaLnBrk="0" hangingPunct="0">
              <a:buFont typeface="Arial" panose="020B0604020202020204" pitchFamily="34" charset="0"/>
              <a:buChar char="•"/>
            </a:pPr>
            <a:r>
              <a:rPr lang="en-US" sz="2000" dirty="0" smtClean="0">
                <a:solidFill>
                  <a:schemeClr val="accent3">
                    <a:lumMod val="75000"/>
                  </a:schemeClr>
                </a:solidFill>
                <a:latin typeface="Arial Narrow" panose="020B0606020202030204" pitchFamily="34" charset="0"/>
                <a:cs typeface="Times New Roman" panose="02020603050405020304" pitchFamily="18" charset="0"/>
              </a:rPr>
              <a:t>Creating </a:t>
            </a:r>
            <a:r>
              <a:rPr lang="en-US" sz="2000" dirty="0">
                <a:solidFill>
                  <a:schemeClr val="accent3">
                    <a:lumMod val="75000"/>
                  </a:schemeClr>
                </a:solidFill>
                <a:latin typeface="Arial Narrow" panose="020B0606020202030204" pitchFamily="34" charset="0"/>
                <a:cs typeface="Times New Roman" panose="02020603050405020304" pitchFamily="18" charset="0"/>
              </a:rPr>
              <a:t>Receipts in Workday is required for most transactions.  </a:t>
            </a:r>
            <a:r>
              <a:rPr lang="en-US" sz="2000" dirty="0" smtClean="0">
                <a:solidFill>
                  <a:schemeClr val="accent3">
                    <a:lumMod val="75000"/>
                  </a:schemeClr>
                </a:solidFill>
                <a:latin typeface="Arial Narrow" panose="020B0606020202030204" pitchFamily="34" charset="0"/>
                <a:cs typeface="Times New Roman" panose="02020603050405020304" pitchFamily="18" charset="0"/>
              </a:rPr>
              <a:t>Invoices for transactions that require receipts will not be paid until the receipts are entered delaying payment to the supplier..</a:t>
            </a:r>
          </a:p>
          <a:p>
            <a:pPr marL="342900" indent="-342900" eaLnBrk="0" hangingPunct="0">
              <a:buFont typeface="Arial" panose="020B0604020202020204" pitchFamily="34" charset="0"/>
              <a:buChar char="•"/>
            </a:pPr>
            <a:endParaRPr lang="en-US" sz="2000" dirty="0">
              <a:solidFill>
                <a:schemeClr val="accent3">
                  <a:lumMod val="75000"/>
                </a:schemeClr>
              </a:solidFill>
              <a:latin typeface="Arial Narrow" panose="020B0606020202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dirty="0" smtClean="0">
                <a:solidFill>
                  <a:schemeClr val="accent3">
                    <a:lumMod val="75000"/>
                  </a:schemeClr>
                </a:solidFill>
                <a:latin typeface="Arial Narrow" panose="020B0606020202030204" pitchFamily="34" charset="0"/>
                <a:cs typeface="Times New Roman" panose="02020603050405020304" pitchFamily="18" charset="0"/>
              </a:rPr>
              <a:t>It is best practice to review your </a:t>
            </a:r>
            <a:r>
              <a:rPr lang="en-US" altLang="en-US" sz="2000" b="1" dirty="0" smtClean="0">
                <a:solidFill>
                  <a:schemeClr val="accent3">
                    <a:lumMod val="75000"/>
                  </a:schemeClr>
                </a:solidFill>
                <a:latin typeface="Arial Narrow" panose="020B0606020202030204" pitchFamily="34" charset="0"/>
                <a:cs typeface="Times New Roman" panose="02020603050405020304" pitchFamily="18" charset="0"/>
              </a:rPr>
              <a:t>Match Exception </a:t>
            </a:r>
            <a:r>
              <a:rPr lang="en-US" altLang="en-US" sz="2000" b="1" dirty="0" err="1" smtClean="0">
                <a:solidFill>
                  <a:schemeClr val="accent3">
                    <a:lumMod val="75000"/>
                  </a:schemeClr>
                </a:solidFill>
                <a:latin typeface="Arial Narrow" panose="020B0606020202030204" pitchFamily="34" charset="0"/>
                <a:cs typeface="Times New Roman" panose="02020603050405020304" pitchFamily="18" charset="0"/>
              </a:rPr>
              <a:t>Worklet</a:t>
            </a:r>
            <a:r>
              <a:rPr lang="en-US" altLang="en-US" sz="2000" b="1" dirty="0" smtClean="0">
                <a:solidFill>
                  <a:schemeClr val="accent3">
                    <a:lumMod val="75000"/>
                  </a:schemeClr>
                </a:solidFill>
                <a:latin typeface="Arial Narrow" panose="020B0606020202030204" pitchFamily="34" charset="0"/>
                <a:cs typeface="Times New Roman" panose="02020603050405020304" pitchFamily="18" charset="0"/>
              </a:rPr>
              <a:t> </a:t>
            </a:r>
            <a:r>
              <a:rPr lang="en-US" altLang="en-US" sz="2000" dirty="0" smtClean="0">
                <a:solidFill>
                  <a:schemeClr val="accent3">
                    <a:lumMod val="75000"/>
                  </a:schemeClr>
                </a:solidFill>
                <a:latin typeface="Arial Narrow" panose="020B0606020202030204" pitchFamily="34" charset="0"/>
                <a:cs typeface="Times New Roman" panose="02020603050405020304" pitchFamily="18" charset="0"/>
              </a:rPr>
              <a:t>weekly to review any exceptions that require your action.  Delays in invoice payment to suppliers could result in credit holds and held orders across the University.</a:t>
            </a:r>
            <a:endParaRPr kumimoji="0" lang="en-US" altLang="en-US" sz="2000" b="0" u="none" strike="noStrike" cap="none" normalizeH="0" baseline="0" dirty="0">
              <a:ln>
                <a:noFill/>
              </a:ln>
              <a:solidFill>
                <a:schemeClr val="accent3">
                  <a:lumMod val="75000"/>
                </a:schemeClr>
              </a:solidFill>
              <a:effectLst/>
              <a:latin typeface="Arial Narrow" panose="020B0606020202030204" pitchFamily="34" charset="0"/>
              <a:cs typeface="Times New Roman" panose="02020603050405020304" pitchFamily="18" charset="0"/>
            </a:endParaRPr>
          </a:p>
          <a:p>
            <a:pPr fontAlgn="ctr"/>
            <a:endParaRPr lang="en-US" sz="2000" dirty="0">
              <a:solidFill>
                <a:schemeClr val="tx2"/>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3"/>
          <a:stretch>
            <a:fillRect/>
          </a:stretch>
        </p:blipFill>
        <p:spPr>
          <a:xfrm>
            <a:off x="6085575" y="536573"/>
            <a:ext cx="2590800" cy="1235612"/>
          </a:xfrm>
          <a:prstGeom prst="rect">
            <a:avLst/>
          </a:prstGeom>
        </p:spPr>
      </p:pic>
      <p:sp>
        <p:nvSpPr>
          <p:cNvPr id="8" name="Slide Number Placeholder 3"/>
          <p:cNvSpPr txBox="1">
            <a:spLocks/>
          </p:cNvSpPr>
          <p:nvPr/>
        </p:nvSpPr>
        <p:spPr>
          <a:xfrm>
            <a:off x="6858000" y="6353951"/>
            <a:ext cx="2133600" cy="365125"/>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400" dirty="0" smtClean="0">
                <a:solidFill>
                  <a:schemeClr val="bg1"/>
                </a:solidFill>
              </a:rPr>
              <a:t>13</a:t>
            </a:r>
            <a:endParaRPr lang="en-US" sz="1400" dirty="0">
              <a:solidFill>
                <a:schemeClr val="bg1"/>
              </a:solidFill>
            </a:endParaRPr>
          </a:p>
        </p:txBody>
      </p:sp>
    </p:spTree>
    <p:extLst>
      <p:ext uri="{BB962C8B-B14F-4D97-AF65-F5344CB8AC3E}">
        <p14:creationId xmlns:p14="http://schemas.microsoft.com/office/powerpoint/2010/main" val="255496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3098" y="152400"/>
            <a:ext cx="7948863" cy="762001"/>
          </a:xfrm>
        </p:spPr>
        <p:txBody>
          <a:bodyPr>
            <a:noAutofit/>
          </a:bodyPr>
          <a:lstStyle/>
          <a:p>
            <a:pPr algn="l"/>
            <a:r>
              <a:rPr lang="en-US" sz="3200" b="1" dirty="0" smtClean="0">
                <a:solidFill>
                  <a:srgbClr val="2C5D98"/>
                </a:solidFill>
                <a:latin typeface="Arial Narrow" panose="020B0606020202030204" pitchFamily="34" charset="0"/>
              </a:rPr>
              <a:t>Super User Tips</a:t>
            </a:r>
            <a:endParaRPr lang="en-US" sz="3200" b="1" dirty="0">
              <a:solidFill>
                <a:srgbClr val="2C5D98"/>
              </a:solidFill>
              <a:latin typeface="Arial Narrow" panose="020B0606020202030204" pitchFamily="34" charset="0"/>
            </a:endParaRPr>
          </a:p>
        </p:txBody>
      </p:sp>
      <p:sp>
        <p:nvSpPr>
          <p:cNvPr id="3" name="Content Placeholder 2"/>
          <p:cNvSpPr>
            <a:spLocks noGrp="1"/>
          </p:cNvSpPr>
          <p:nvPr>
            <p:ph idx="4294967295"/>
          </p:nvPr>
        </p:nvSpPr>
        <p:spPr>
          <a:xfrm>
            <a:off x="413281" y="947531"/>
            <a:ext cx="8295375" cy="5181599"/>
          </a:xfrm>
        </p:spPr>
        <p:txBody>
          <a:bodyPr>
            <a:noAutofit/>
          </a:bodyPr>
          <a:lstStyle/>
          <a:p>
            <a:pPr marL="0" indent="0">
              <a:buNone/>
            </a:pPr>
            <a:r>
              <a:rPr lang="en-US" sz="2000" b="1" dirty="0" smtClean="0">
                <a:solidFill>
                  <a:schemeClr val="accent2">
                    <a:lumMod val="75000"/>
                  </a:schemeClr>
                </a:solidFill>
                <a:latin typeface="Arial Narrow" panose="020B0606020202030204" pitchFamily="34" charset="0"/>
              </a:rPr>
              <a:t>Receipt Guidelines</a:t>
            </a:r>
          </a:p>
          <a:p>
            <a:pPr marL="285750" indent="-285750">
              <a:buFont typeface="Arial" panose="020B0604020202020204" pitchFamily="34" charset="0"/>
              <a:buChar char="•"/>
            </a:pPr>
            <a:endParaRPr lang="en-US" sz="1600" dirty="0">
              <a:solidFill>
                <a:srgbClr val="FF0000"/>
              </a:solidFill>
              <a:latin typeface="Arial Narrow" panose="020B0606020202030204" pitchFamily="34" charset="0"/>
            </a:endParaRPr>
          </a:p>
          <a:p>
            <a:pPr marL="285750" indent="-285750">
              <a:buFont typeface="Arial" panose="020B0604020202020204" pitchFamily="34" charset="0"/>
              <a:buChar char="•"/>
            </a:pPr>
            <a:endParaRPr lang="en-US" sz="1600" dirty="0" smtClean="0">
              <a:solidFill>
                <a:srgbClr val="FF0000"/>
              </a:solidFill>
              <a:latin typeface="Arial Narrow" panose="020B0606020202030204" pitchFamily="34" charset="0"/>
            </a:endParaRPr>
          </a:p>
          <a:p>
            <a:pPr marL="285750" indent="-285750">
              <a:buFont typeface="Arial" panose="020B0604020202020204" pitchFamily="34" charset="0"/>
              <a:buChar char="•"/>
            </a:pPr>
            <a:endParaRPr lang="en-US" sz="1600" dirty="0">
              <a:solidFill>
                <a:srgbClr val="FF0000"/>
              </a:solidFill>
              <a:latin typeface="Arial Narrow" panose="020B0606020202030204" pitchFamily="34" charset="0"/>
            </a:endParaRPr>
          </a:p>
          <a:p>
            <a:pPr marL="285750" indent="-285750">
              <a:buFont typeface="Arial" panose="020B0604020202020204" pitchFamily="34" charset="0"/>
              <a:buChar char="•"/>
            </a:pPr>
            <a:endParaRPr lang="en-US" sz="1600" dirty="0" smtClean="0">
              <a:solidFill>
                <a:srgbClr val="FF0000"/>
              </a:solidFill>
              <a:latin typeface="Arial Narrow" panose="020B0606020202030204" pitchFamily="34" charset="0"/>
            </a:endParaRPr>
          </a:p>
          <a:p>
            <a:pPr marL="285750" indent="-285750">
              <a:buFont typeface="Arial" panose="020B0604020202020204" pitchFamily="34" charset="0"/>
              <a:buChar char="•"/>
            </a:pPr>
            <a:endParaRPr lang="en-US" sz="1600" dirty="0">
              <a:solidFill>
                <a:srgbClr val="FF0000"/>
              </a:solidFill>
              <a:latin typeface="Arial Narrow" panose="020B0606020202030204" pitchFamily="34" charset="0"/>
            </a:endParaRPr>
          </a:p>
          <a:p>
            <a:pPr marL="285750" indent="-285750">
              <a:buFont typeface="Arial" panose="020B0604020202020204" pitchFamily="34" charset="0"/>
              <a:buChar char="•"/>
            </a:pPr>
            <a:endParaRPr lang="en-US" sz="1600" dirty="0" smtClean="0">
              <a:solidFill>
                <a:srgbClr val="FF0000"/>
              </a:solidFill>
              <a:latin typeface="Arial Narrow" panose="020B0606020202030204" pitchFamily="34" charset="0"/>
            </a:endParaRPr>
          </a:p>
          <a:p>
            <a:pPr marL="285750" indent="-285750">
              <a:buFont typeface="Arial" panose="020B0604020202020204" pitchFamily="34" charset="0"/>
              <a:buChar char="•"/>
            </a:pPr>
            <a:endParaRPr lang="en-US" sz="1600" dirty="0">
              <a:solidFill>
                <a:srgbClr val="FF0000"/>
              </a:solidFill>
              <a:latin typeface="Arial Narrow" panose="020B0606020202030204" pitchFamily="34" charset="0"/>
            </a:endParaRPr>
          </a:p>
          <a:p>
            <a:pPr marL="285750" indent="-285750">
              <a:buFont typeface="Arial" panose="020B0604020202020204" pitchFamily="34" charset="0"/>
              <a:buChar char="•"/>
            </a:pPr>
            <a:endParaRPr lang="en-US" sz="1600" dirty="0" smtClean="0">
              <a:solidFill>
                <a:srgbClr val="FF0000"/>
              </a:solidFill>
              <a:latin typeface="Arial Narrow" panose="020B0606020202030204" pitchFamily="34" charset="0"/>
            </a:endParaRPr>
          </a:p>
          <a:p>
            <a:pPr marL="0" indent="0">
              <a:buNone/>
            </a:pPr>
            <a:endParaRPr lang="en-US" sz="2000" b="1" dirty="0" smtClean="0">
              <a:solidFill>
                <a:schemeClr val="accent2">
                  <a:lumMod val="75000"/>
                </a:schemeClr>
              </a:solidFill>
              <a:latin typeface="Arial Narrow" panose="020B0606020202030204" pitchFamily="34" charset="0"/>
            </a:endParaRPr>
          </a:p>
          <a:p>
            <a:pPr marL="0" indent="0">
              <a:buNone/>
            </a:pPr>
            <a:r>
              <a:rPr lang="en-US" sz="2000" b="1" dirty="0" smtClean="0">
                <a:solidFill>
                  <a:schemeClr val="accent2">
                    <a:lumMod val="75000"/>
                  </a:schemeClr>
                </a:solidFill>
                <a:latin typeface="Arial Narrow" panose="020B0606020202030204" pitchFamily="34" charset="0"/>
              </a:rPr>
              <a:t>Invoice Match </a:t>
            </a:r>
            <a:r>
              <a:rPr lang="en-US" sz="2000" b="1" dirty="0">
                <a:solidFill>
                  <a:schemeClr val="accent2">
                    <a:lumMod val="75000"/>
                  </a:schemeClr>
                </a:solidFill>
                <a:latin typeface="Arial Narrow" panose="020B0606020202030204" pitchFamily="34" charset="0"/>
              </a:rPr>
              <a:t>Exception Guidelines</a:t>
            </a:r>
          </a:p>
          <a:p>
            <a:pPr marL="0" indent="0">
              <a:buNone/>
            </a:pPr>
            <a:r>
              <a:rPr lang="en-US" altLang="en-US" sz="1050" i="1" dirty="0" smtClean="0">
                <a:latin typeface="Arial Narrow" panose="020B0606020202030204" pitchFamily="34" charset="0"/>
                <a:ea typeface="Calibri" panose="020F0502020204030204" pitchFamily="34" charset="0"/>
                <a:cs typeface="Times New Roman" panose="02020603050405020304" pitchFamily="18" charset="0"/>
              </a:rPr>
              <a:t> </a:t>
            </a:r>
            <a:r>
              <a:rPr lang="en-US" altLang="en-US" sz="1400" i="1" dirty="0" smtClean="0">
                <a:solidFill>
                  <a:schemeClr val="accent3">
                    <a:lumMod val="60000"/>
                    <a:lumOff val="40000"/>
                  </a:schemeClr>
                </a:solidFill>
                <a:latin typeface="Arial Narrow" panose="020B0606020202030204" pitchFamily="34" charset="0"/>
                <a:ea typeface="Calibri" panose="020F0502020204030204" pitchFamily="34" charset="0"/>
                <a:cs typeface="Times New Roman" panose="02020603050405020304" pitchFamily="18" charset="0"/>
              </a:rPr>
              <a:t>Following is a list of Match Exceptions and who they are routed to:</a:t>
            </a:r>
            <a:endParaRPr lang="en-US" sz="1400" b="1" dirty="0">
              <a:solidFill>
                <a:schemeClr val="accent2">
                  <a:lumMod val="75000"/>
                </a:schemeClr>
              </a:solidFill>
              <a:latin typeface="Arial Narrow" panose="020B0606020202030204" pitchFamily="34" charset="0"/>
            </a:endParaRPr>
          </a:p>
          <a:p>
            <a:pPr marL="0" indent="0">
              <a:buNone/>
            </a:pPr>
            <a:endParaRPr lang="en-US" sz="1600" dirty="0">
              <a:solidFill>
                <a:srgbClr val="FF0000"/>
              </a:solidFill>
              <a:latin typeface="Arial Narrow" panose="020B0606020202030204" pitchFamily="34" charset="0"/>
            </a:endParaRPr>
          </a:p>
        </p:txBody>
      </p:sp>
      <p:sp>
        <p:nvSpPr>
          <p:cNvPr id="4" name="Line 9"/>
          <p:cNvSpPr>
            <a:spLocks noChangeShapeType="1"/>
          </p:cNvSpPr>
          <p:nvPr/>
        </p:nvSpPr>
        <p:spPr bwMode="auto">
          <a:xfrm>
            <a:off x="609600"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graphicFrame>
        <p:nvGraphicFramePr>
          <p:cNvPr id="6" name="Table 5"/>
          <p:cNvGraphicFramePr>
            <a:graphicFrameLocks noGrp="1"/>
          </p:cNvGraphicFramePr>
          <p:nvPr>
            <p:extLst/>
          </p:nvPr>
        </p:nvGraphicFramePr>
        <p:xfrm>
          <a:off x="443098" y="2093852"/>
          <a:ext cx="7948863" cy="1600311"/>
        </p:xfrm>
        <a:graphic>
          <a:graphicData uri="http://schemas.openxmlformats.org/drawingml/2006/table">
            <a:tbl>
              <a:tblPr firstRow="1" firstCol="1" bandRow="1">
                <a:tableStyleId>{5C22544A-7EE6-4342-B048-85BDC9FD1C3A}</a:tableStyleId>
              </a:tblPr>
              <a:tblGrid>
                <a:gridCol w="4155087">
                  <a:extLst>
                    <a:ext uri="{9D8B030D-6E8A-4147-A177-3AD203B41FA5}">
                      <a16:colId xmlns:a16="http://schemas.microsoft.com/office/drawing/2014/main" val="574728490"/>
                    </a:ext>
                  </a:extLst>
                </a:gridCol>
                <a:gridCol w="1354920">
                  <a:extLst>
                    <a:ext uri="{9D8B030D-6E8A-4147-A177-3AD203B41FA5}">
                      <a16:colId xmlns:a16="http://schemas.microsoft.com/office/drawing/2014/main" val="3776856991"/>
                    </a:ext>
                  </a:extLst>
                </a:gridCol>
                <a:gridCol w="2438856">
                  <a:extLst>
                    <a:ext uri="{9D8B030D-6E8A-4147-A177-3AD203B41FA5}">
                      <a16:colId xmlns:a16="http://schemas.microsoft.com/office/drawing/2014/main" val="961504815"/>
                    </a:ext>
                  </a:extLst>
                </a:gridCol>
              </a:tblGrid>
              <a:tr h="0">
                <a:tc>
                  <a:txBody>
                    <a:bodyPr/>
                    <a:lstStyle/>
                    <a:p>
                      <a:pPr marL="0" marR="0" algn="ctr">
                        <a:lnSpc>
                          <a:spcPct val="107000"/>
                        </a:lnSpc>
                        <a:spcBef>
                          <a:spcPts val="0"/>
                        </a:spcBef>
                        <a:spcAft>
                          <a:spcPts val="0"/>
                        </a:spcAft>
                      </a:pPr>
                      <a:r>
                        <a:rPr lang="en-US" sz="1600" dirty="0">
                          <a:effectLst/>
                          <a:latin typeface="Arial Narrow" panose="020B0606020202030204" pitchFamily="34" charset="0"/>
                        </a:rPr>
                        <a:t>Receipt Type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Arial Narrow" panose="020B0606020202030204" pitchFamily="34" charset="0"/>
                        </a:rPr>
                        <a:t>Dollar Value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Arial Narrow" panose="020B0606020202030204" pitchFamily="34" charset="0"/>
                        </a:rPr>
                        <a:t>Receiving Required</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5336439"/>
                  </a:ext>
                </a:extLst>
              </a:tr>
              <a:tr h="295701">
                <a:tc>
                  <a:txBody>
                    <a:bodyPr/>
                    <a:lstStyle/>
                    <a:p>
                      <a:pPr marL="0" marR="0">
                        <a:lnSpc>
                          <a:spcPct val="107000"/>
                        </a:lnSpc>
                        <a:spcBef>
                          <a:spcPts val="0"/>
                        </a:spcBef>
                        <a:spcAft>
                          <a:spcPts val="0"/>
                        </a:spcAft>
                      </a:pPr>
                      <a:r>
                        <a:rPr lang="en-US" sz="1600" dirty="0">
                          <a:effectLst/>
                          <a:latin typeface="Arial Narrow" panose="020B0606020202030204" pitchFamily="34" charset="0"/>
                        </a:rPr>
                        <a:t>Goods (</a:t>
                      </a:r>
                      <a:r>
                        <a:rPr lang="en-US" sz="1600" dirty="0" smtClean="0">
                          <a:effectLst/>
                          <a:latin typeface="Arial Narrow" panose="020B0606020202030204" pitchFamily="34" charset="0"/>
                        </a:rPr>
                        <a:t>Catalog)</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Narrow" panose="020B0606020202030204" pitchFamily="34" charset="0"/>
                        </a:rPr>
                        <a:t>&lt; $2,500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Arial Narrow" panose="020B0606020202030204" pitchFamily="34" charset="0"/>
                        </a:rPr>
                        <a:t>No</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1624000"/>
                  </a:ext>
                </a:extLst>
              </a:tr>
              <a:tr h="182245">
                <a:tc>
                  <a:txBody>
                    <a:bodyPr/>
                    <a:lstStyle/>
                    <a:p>
                      <a:pPr marL="0" marR="0">
                        <a:lnSpc>
                          <a:spcPct val="107000"/>
                        </a:lnSpc>
                        <a:spcBef>
                          <a:spcPts val="0"/>
                        </a:spcBef>
                        <a:spcAft>
                          <a:spcPts val="0"/>
                        </a:spcAft>
                      </a:pPr>
                      <a:r>
                        <a:rPr lang="en-US" sz="1600" dirty="0">
                          <a:effectLst/>
                          <a:latin typeface="Arial Narrow" panose="020B0606020202030204" pitchFamily="34" charset="0"/>
                        </a:rPr>
                        <a:t>Goods </a:t>
                      </a:r>
                      <a:r>
                        <a:rPr lang="en-US" sz="1600" dirty="0" smtClean="0">
                          <a:effectLst/>
                          <a:latin typeface="Arial Narrow" panose="020B0606020202030204" pitchFamily="34" charset="0"/>
                        </a:rPr>
                        <a:t>(Non-Catalog</a:t>
                      </a:r>
                      <a:r>
                        <a:rPr lang="en-US" sz="1600" dirty="0">
                          <a:effectLst/>
                          <a:latin typeface="Arial Narrow" panose="020B0606020202030204" pitchFamily="34" charset="0"/>
                        </a:rPr>
                        <a: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latin typeface="Arial Narrow" panose="020B0606020202030204" pitchFamily="34" charset="0"/>
                        </a:rPr>
                        <a:t>&gt;$0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Arial Narrow" panose="020B0606020202030204" pitchFamily="34" charset="0"/>
                        </a:rPr>
                        <a:t>Yes</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1830174"/>
                  </a:ext>
                </a:extLst>
              </a:tr>
              <a:tr h="0">
                <a:tc>
                  <a:txBody>
                    <a:bodyPr/>
                    <a:lstStyle/>
                    <a:p>
                      <a:pPr marL="0" marR="0">
                        <a:lnSpc>
                          <a:spcPct val="107000"/>
                        </a:lnSpc>
                        <a:spcBef>
                          <a:spcPts val="0"/>
                        </a:spcBef>
                        <a:spcAft>
                          <a:spcPts val="0"/>
                        </a:spcAft>
                      </a:pPr>
                      <a:r>
                        <a:rPr lang="en-US" sz="1600" dirty="0">
                          <a:effectLst/>
                          <a:latin typeface="Arial Narrow" panose="020B0606020202030204" pitchFamily="34" charset="0"/>
                        </a:rPr>
                        <a:t>Grant Purchase (GR5XXXX)</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Arial Narrow" panose="020B0606020202030204" pitchFamily="34" charset="0"/>
                        </a:rPr>
                        <a:t>&gt;$0</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Arial Narrow" panose="020B0606020202030204" pitchFamily="34" charset="0"/>
                        </a:rPr>
                        <a:t>Yes</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8052548"/>
                  </a:ext>
                </a:extLst>
              </a:tr>
              <a:tr h="0">
                <a:tc>
                  <a:txBody>
                    <a:bodyPr/>
                    <a:lstStyle/>
                    <a:p>
                      <a:pPr marL="0" marR="0">
                        <a:lnSpc>
                          <a:spcPct val="107000"/>
                        </a:lnSpc>
                        <a:spcBef>
                          <a:spcPts val="0"/>
                        </a:spcBef>
                        <a:spcAft>
                          <a:spcPts val="0"/>
                        </a:spcAft>
                      </a:pPr>
                      <a:r>
                        <a:rPr lang="en-US" sz="1600" dirty="0" smtClean="0">
                          <a:effectLst/>
                          <a:latin typeface="Arial Narrow" panose="020B0606020202030204" pitchFamily="34" charset="0"/>
                        </a:rPr>
                        <a:t>Spend</a:t>
                      </a:r>
                      <a:r>
                        <a:rPr lang="en-US" sz="1600" baseline="0" dirty="0" smtClean="0">
                          <a:effectLst/>
                          <a:latin typeface="Arial Narrow" panose="020B0606020202030204" pitchFamily="34" charset="0"/>
                        </a:rPr>
                        <a:t> Category = Trackable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latin typeface="Arial Narrow" panose="020B0606020202030204" pitchFamily="34" charset="0"/>
                        </a:rPr>
                        <a:t>&gt;$0</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latin typeface="Arial Narrow" panose="020B0606020202030204" pitchFamily="34" charset="0"/>
                        </a:rPr>
                        <a:t>Yes</a:t>
                      </a:r>
                      <a:endParaRPr lang="en-US" sz="16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0925468"/>
                  </a:ext>
                </a:extLst>
              </a:tr>
              <a:tr h="0">
                <a:tc>
                  <a:txBody>
                    <a:bodyPr/>
                    <a:lstStyle/>
                    <a:p>
                      <a:pPr marL="0" marR="0">
                        <a:lnSpc>
                          <a:spcPct val="107000"/>
                        </a:lnSpc>
                        <a:spcBef>
                          <a:spcPts val="0"/>
                        </a:spcBef>
                        <a:spcAft>
                          <a:spcPts val="0"/>
                        </a:spcAft>
                      </a:pPr>
                      <a:r>
                        <a:rPr lang="en-US" sz="1600" dirty="0">
                          <a:effectLst/>
                          <a:latin typeface="Arial Narrow" panose="020B0606020202030204" pitchFamily="34" charset="0"/>
                        </a:rPr>
                        <a:t>Service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latin typeface="Arial Narrow" panose="020B0606020202030204" pitchFamily="34" charset="0"/>
                        </a:rPr>
                        <a:t>&gt;$0</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Arial Narrow" panose="020B0606020202030204" pitchFamily="34" charset="0"/>
                        </a:rPr>
                        <a:t>Yes</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5352605"/>
                  </a:ext>
                </a:extLst>
              </a:tr>
            </a:tbl>
          </a:graphicData>
        </a:graphic>
      </p:graphicFrame>
      <p:sp>
        <p:nvSpPr>
          <p:cNvPr id="7" name="Rectangle 1"/>
          <p:cNvSpPr>
            <a:spLocks noChangeArrowheads="1"/>
          </p:cNvSpPr>
          <p:nvPr/>
        </p:nvSpPr>
        <p:spPr bwMode="auto">
          <a:xfrm>
            <a:off x="390343" y="1707123"/>
            <a:ext cx="75293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 </a:t>
            </a:r>
            <a:r>
              <a:rPr kumimoji="0" lang="en-US" altLang="en-US" sz="1400" b="0" i="1" u="none" strike="noStrike" cap="none" normalizeH="0" baseline="0" dirty="0" smtClean="0">
                <a:ln>
                  <a:noFill/>
                </a:ln>
                <a:solidFill>
                  <a:schemeClr val="accent3">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rPr>
              <a:t>P2P</a:t>
            </a:r>
            <a:r>
              <a:rPr kumimoji="0" lang="en-US" altLang="en-US" sz="1400" b="0" i="1" u="none" strike="noStrike" cap="none" normalizeH="0" dirty="0" smtClean="0">
                <a:ln>
                  <a:noFill/>
                </a:ln>
                <a:solidFill>
                  <a:schemeClr val="accent3">
                    <a:lumMod val="60000"/>
                    <a:lumOff val="40000"/>
                  </a:schemeClr>
                </a:solidFill>
                <a:effectLst/>
                <a:latin typeface="Arial Narrow" panose="020B0606020202030204" pitchFamily="34" charset="0"/>
                <a:ea typeface="Calibri" panose="020F0502020204030204" pitchFamily="34" charset="0"/>
                <a:cs typeface="Times New Roman" panose="02020603050405020304" pitchFamily="18" charset="0"/>
              </a:rPr>
              <a:t> requires a 3-Way Match for most transactions prior to an invoice being paid.  See the table below for details</a:t>
            </a:r>
            <a:endParaRPr kumimoji="0" lang="en-US" altLang="en-US" sz="1400" b="0" i="0" u="none" strike="noStrike" cap="none" normalizeH="0" baseline="0" dirty="0" smtClean="0">
              <a:ln>
                <a:noFill/>
              </a:ln>
              <a:solidFill>
                <a:schemeClr val="accent3">
                  <a:lumMod val="60000"/>
                  <a:lumOff val="40000"/>
                </a:schemeClr>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nvPr>
        </p:nvGraphicFramePr>
        <p:xfrm>
          <a:off x="443098" y="4689405"/>
          <a:ext cx="6593943" cy="1826454"/>
        </p:xfrm>
        <a:graphic>
          <a:graphicData uri="http://schemas.openxmlformats.org/drawingml/2006/table">
            <a:tbl>
              <a:tblPr firstRow="1" firstCol="1" bandRow="1">
                <a:tableStyleId>{5C22544A-7EE6-4342-B048-85BDC9FD1C3A}</a:tableStyleId>
              </a:tblPr>
              <a:tblGrid>
                <a:gridCol w="4155087">
                  <a:extLst>
                    <a:ext uri="{9D8B030D-6E8A-4147-A177-3AD203B41FA5}">
                      <a16:colId xmlns:a16="http://schemas.microsoft.com/office/drawing/2014/main" val="3158109022"/>
                    </a:ext>
                  </a:extLst>
                </a:gridCol>
                <a:gridCol w="2438856">
                  <a:extLst>
                    <a:ext uri="{9D8B030D-6E8A-4147-A177-3AD203B41FA5}">
                      <a16:colId xmlns:a16="http://schemas.microsoft.com/office/drawing/2014/main" val="2628515117"/>
                    </a:ext>
                  </a:extLst>
                </a:gridCol>
              </a:tblGrid>
              <a:tr h="0">
                <a:tc>
                  <a:txBody>
                    <a:bodyPr/>
                    <a:lstStyle/>
                    <a:p>
                      <a:pPr marL="0" marR="0" algn="ctr">
                        <a:lnSpc>
                          <a:spcPct val="107000"/>
                        </a:lnSpc>
                        <a:spcBef>
                          <a:spcPts val="0"/>
                        </a:spcBef>
                        <a:spcAft>
                          <a:spcPts val="0"/>
                        </a:spcAft>
                      </a:pPr>
                      <a:r>
                        <a:rPr lang="en-US" sz="1600" dirty="0" smtClean="0">
                          <a:effectLst/>
                          <a:latin typeface="Arial Narrow" panose="020B0606020202030204" pitchFamily="34" charset="0"/>
                        </a:rPr>
                        <a:t>Invoice Match Exception Type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latin typeface="Arial Narrow" panose="020B0606020202030204" pitchFamily="34" charset="0"/>
                        </a:rPr>
                        <a:t>Exception Routes</a:t>
                      </a:r>
                      <a:r>
                        <a:rPr lang="en-US" sz="1600" baseline="0" dirty="0" smtClean="0">
                          <a:effectLst/>
                          <a:latin typeface="Arial Narrow" panose="020B0606020202030204" pitchFamily="34" charset="0"/>
                        </a:rPr>
                        <a:t> To:</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438657"/>
                  </a:ext>
                </a:extLst>
              </a:tr>
              <a:tr h="0">
                <a:tc>
                  <a:txBody>
                    <a:bodyPr/>
                    <a:lstStyle/>
                    <a:p>
                      <a:pPr marL="0" marR="0">
                        <a:lnSpc>
                          <a:spcPct val="107000"/>
                        </a:lnSpc>
                        <a:spcBef>
                          <a:spcPts val="0"/>
                        </a:spcBef>
                        <a:spcAft>
                          <a:spcPts val="0"/>
                        </a:spcAft>
                      </a:pPr>
                      <a:r>
                        <a:rPr lang="en-US" sz="1600" dirty="0" smtClean="0">
                          <a:effectLst/>
                          <a:latin typeface="Arial Narrow" panose="020B0606020202030204" pitchFamily="34" charset="0"/>
                          <a:ea typeface="Calibri" panose="020F0502020204030204" pitchFamily="34" charset="0"/>
                          <a:cs typeface="Times New Roman" panose="02020603050405020304" pitchFamily="18" charset="0"/>
                        </a:rPr>
                        <a:t>Freight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latin typeface="Arial Narrow" panose="020B0606020202030204" pitchFamily="34" charset="0"/>
                          <a:ea typeface="Calibri" panose="020F0502020204030204" pitchFamily="34" charset="0"/>
                          <a:cs typeface="Times New Roman" panose="02020603050405020304" pitchFamily="18" charset="0"/>
                        </a:rPr>
                        <a:t>Purchasing</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4283402"/>
                  </a:ext>
                </a:extLst>
              </a:tr>
              <a:tr h="0">
                <a:tc>
                  <a:txBody>
                    <a:bodyPr/>
                    <a:lstStyle/>
                    <a:p>
                      <a:pPr marL="0" marR="0">
                        <a:lnSpc>
                          <a:spcPct val="107000"/>
                        </a:lnSpc>
                        <a:spcBef>
                          <a:spcPts val="0"/>
                        </a:spcBef>
                        <a:spcAft>
                          <a:spcPts val="0"/>
                        </a:spcAft>
                      </a:pPr>
                      <a:r>
                        <a:rPr lang="en-US" sz="1600" dirty="0" smtClean="0">
                          <a:effectLst/>
                          <a:latin typeface="Arial Narrow" panose="020B0606020202030204" pitchFamily="34" charset="0"/>
                          <a:ea typeface="+mn-ea"/>
                          <a:cs typeface="+mn-cs"/>
                        </a:rPr>
                        <a:t>No</a:t>
                      </a:r>
                      <a:r>
                        <a:rPr lang="en-US" sz="1600" baseline="0" dirty="0" smtClean="0">
                          <a:effectLst/>
                          <a:latin typeface="Arial Narrow" panose="020B0606020202030204" pitchFamily="34" charset="0"/>
                          <a:ea typeface="+mn-ea"/>
                          <a:cs typeface="+mn-cs"/>
                        </a:rPr>
                        <a:t> PO Line for Invoice Line</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latin typeface="Arial Narrow" panose="020B0606020202030204" pitchFamily="34" charset="0"/>
                        </a:rPr>
                        <a:t>Requestor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3581726"/>
                  </a:ext>
                </a:extLst>
              </a:tr>
              <a:tr h="182245">
                <a:tc>
                  <a:txBody>
                    <a:bodyPr/>
                    <a:lstStyle/>
                    <a:p>
                      <a:pPr marL="0" marR="0">
                        <a:lnSpc>
                          <a:spcPct val="107000"/>
                        </a:lnSpc>
                        <a:spcBef>
                          <a:spcPts val="0"/>
                        </a:spcBef>
                        <a:spcAft>
                          <a:spcPts val="0"/>
                        </a:spcAft>
                      </a:pPr>
                      <a:r>
                        <a:rPr lang="en-US" sz="1600" dirty="0" smtClean="0">
                          <a:effectLst/>
                          <a:latin typeface="Arial Narrow" panose="020B0606020202030204" pitchFamily="34" charset="0"/>
                          <a:ea typeface="Calibri" panose="020F0502020204030204" pitchFamily="34" charset="0"/>
                          <a:cs typeface="Times New Roman" panose="02020603050405020304" pitchFamily="18" charset="0"/>
                        </a:rPr>
                        <a:t>Quantity</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latin typeface="Arial Narrow" panose="020B0606020202030204" pitchFamily="34" charset="0"/>
                          <a:ea typeface="+mn-ea"/>
                          <a:cs typeface="+mn-cs"/>
                        </a:rPr>
                        <a:t>Requestor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6885730"/>
                  </a:ext>
                </a:extLst>
              </a:tr>
              <a:tr h="0">
                <a:tc>
                  <a:txBody>
                    <a:bodyPr/>
                    <a:lstStyle/>
                    <a:p>
                      <a:pPr marL="0" marR="0">
                        <a:lnSpc>
                          <a:spcPct val="107000"/>
                        </a:lnSpc>
                        <a:spcBef>
                          <a:spcPts val="0"/>
                        </a:spcBef>
                        <a:spcAft>
                          <a:spcPts val="0"/>
                        </a:spcAft>
                      </a:pPr>
                      <a:r>
                        <a:rPr lang="en-US" sz="1600" dirty="0" smtClean="0">
                          <a:effectLst/>
                          <a:latin typeface="Arial Narrow" panose="020B0606020202030204" pitchFamily="34" charset="0"/>
                        </a:rPr>
                        <a:t>Price</a:t>
                      </a:r>
                      <a:r>
                        <a:rPr lang="en-US" sz="1600" baseline="0" dirty="0" smtClean="0">
                          <a:effectLst/>
                          <a:latin typeface="Arial Narrow" panose="020B0606020202030204" pitchFamily="34" charset="0"/>
                        </a:rPr>
                        <a:t> Discrepancy </a:t>
                      </a:r>
                      <a:r>
                        <a:rPr lang="en-US" sz="1600" baseline="0" smtClean="0">
                          <a:effectLst/>
                          <a:latin typeface="Arial Narrow" panose="020B0606020202030204" pitchFamily="34" charset="0"/>
                        </a:rPr>
                        <a:t>(unit cost)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latin typeface="Arial Narrow" panose="020B0606020202030204" pitchFamily="34" charset="0"/>
                          <a:ea typeface="+mn-ea"/>
                          <a:cs typeface="+mn-cs"/>
                        </a:rPr>
                        <a:t>Purchasing</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9267414"/>
                  </a:ext>
                </a:extLst>
              </a:tr>
              <a:tr h="0">
                <a:tc>
                  <a:txBody>
                    <a:bodyPr/>
                    <a:lstStyle/>
                    <a:p>
                      <a:pPr marL="0" marR="0">
                        <a:lnSpc>
                          <a:spcPct val="107000"/>
                        </a:lnSpc>
                        <a:spcBef>
                          <a:spcPts val="0"/>
                        </a:spcBef>
                        <a:spcAft>
                          <a:spcPts val="0"/>
                        </a:spcAft>
                      </a:pPr>
                      <a:r>
                        <a:rPr lang="en-US" sz="1600" dirty="0" smtClean="0">
                          <a:effectLst/>
                          <a:latin typeface="Arial Narrow" panose="020B0606020202030204" pitchFamily="34" charset="0"/>
                          <a:ea typeface="+mn-ea"/>
                          <a:cs typeface="+mn-cs"/>
                        </a:rPr>
                        <a:t>Receipt</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latin typeface="Arial Narrow" panose="020B0606020202030204" pitchFamily="34" charset="0"/>
                          <a:ea typeface="+mn-ea"/>
                          <a:cs typeface="+mn-cs"/>
                        </a:rPr>
                        <a:t>Requestor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4893688"/>
                  </a:ext>
                </a:extLst>
              </a:tr>
              <a:tr h="125009">
                <a:tc>
                  <a:txBody>
                    <a:bodyPr/>
                    <a:lstStyle/>
                    <a:p>
                      <a:pPr marL="0" marR="0">
                        <a:lnSpc>
                          <a:spcPct val="107000"/>
                        </a:lnSpc>
                        <a:spcBef>
                          <a:spcPts val="0"/>
                        </a:spcBef>
                        <a:spcAft>
                          <a:spcPts val="0"/>
                        </a:spcAft>
                      </a:pPr>
                      <a:r>
                        <a:rPr lang="en-US" sz="1600" dirty="0" smtClean="0">
                          <a:effectLst/>
                          <a:latin typeface="Arial Narrow" panose="020B0606020202030204" pitchFamily="34" charset="0"/>
                          <a:ea typeface="+mn-ea"/>
                          <a:cs typeface="+mn-cs"/>
                        </a:rPr>
                        <a:t>Service PO Out of Money</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smtClean="0">
                          <a:effectLst/>
                          <a:latin typeface="Arial Narrow" panose="020B0606020202030204" pitchFamily="34" charset="0"/>
                          <a:ea typeface="+mn-ea"/>
                          <a:cs typeface="+mn-cs"/>
                        </a:rPr>
                        <a:t>Requestor</a:t>
                      </a:r>
                      <a:endParaRPr lang="en-US" sz="16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6447656"/>
                  </a:ext>
                </a:extLst>
              </a:tr>
            </a:tbl>
          </a:graphicData>
        </a:graphic>
      </p:graphicFrame>
      <p:pic>
        <p:nvPicPr>
          <p:cNvPr id="10" name="Picture 9"/>
          <p:cNvPicPr>
            <a:picLocks noChangeAspect="1"/>
          </p:cNvPicPr>
          <p:nvPr/>
        </p:nvPicPr>
        <p:blipFill>
          <a:blip r:embed="rId3"/>
          <a:stretch>
            <a:fillRect/>
          </a:stretch>
        </p:blipFill>
        <p:spPr>
          <a:xfrm>
            <a:off x="3047981" y="864461"/>
            <a:ext cx="2214028" cy="831994"/>
          </a:xfrm>
          <a:prstGeom prst="rect">
            <a:avLst/>
          </a:prstGeom>
        </p:spPr>
      </p:pic>
      <p:sp>
        <p:nvSpPr>
          <p:cNvPr id="9" name="Slide Number Placeholder 3"/>
          <p:cNvSpPr txBox="1">
            <a:spLocks/>
          </p:cNvSpPr>
          <p:nvPr/>
        </p:nvSpPr>
        <p:spPr>
          <a:xfrm>
            <a:off x="6858000" y="6353951"/>
            <a:ext cx="2133600" cy="365125"/>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400" dirty="0" smtClean="0">
                <a:solidFill>
                  <a:schemeClr val="bg1"/>
                </a:solidFill>
              </a:rPr>
              <a:t>14</a:t>
            </a:r>
            <a:endParaRPr lang="en-US" sz="1400" dirty="0">
              <a:solidFill>
                <a:schemeClr val="bg1"/>
              </a:solidFill>
            </a:endParaRPr>
          </a:p>
        </p:txBody>
      </p:sp>
    </p:spTree>
    <p:extLst>
      <p:ext uri="{BB962C8B-B14F-4D97-AF65-F5344CB8AC3E}">
        <p14:creationId xmlns:p14="http://schemas.microsoft.com/office/powerpoint/2010/main" val="220845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779" y="193958"/>
            <a:ext cx="7948863" cy="762001"/>
          </a:xfrm>
        </p:spPr>
        <p:txBody>
          <a:bodyPr>
            <a:noAutofit/>
          </a:bodyPr>
          <a:lstStyle/>
          <a:p>
            <a:pPr algn="l"/>
            <a:r>
              <a:rPr lang="en-US" sz="3200" b="1" dirty="0" smtClean="0">
                <a:solidFill>
                  <a:srgbClr val="2C5D98"/>
                </a:solidFill>
                <a:latin typeface="Arial Narrow" panose="020B0606020202030204" pitchFamily="34" charset="0"/>
              </a:rPr>
              <a:t>Super User Tips</a:t>
            </a:r>
            <a:endParaRPr lang="en-US" sz="3200" b="1" dirty="0">
              <a:solidFill>
                <a:srgbClr val="2C5D98"/>
              </a:solidFill>
              <a:latin typeface="Arial Narrow" panose="020B0606020202030204" pitchFamily="34" charset="0"/>
            </a:endParaRPr>
          </a:p>
        </p:txBody>
      </p:sp>
      <p:sp>
        <p:nvSpPr>
          <p:cNvPr id="3" name="Content Placeholder 2"/>
          <p:cNvSpPr>
            <a:spLocks noGrp="1"/>
          </p:cNvSpPr>
          <p:nvPr>
            <p:ph idx="4294967295"/>
          </p:nvPr>
        </p:nvSpPr>
        <p:spPr>
          <a:xfrm>
            <a:off x="533157" y="1014711"/>
            <a:ext cx="8295375" cy="2105584"/>
          </a:xfrm>
        </p:spPr>
        <p:txBody>
          <a:bodyPr>
            <a:noAutofit/>
          </a:bodyPr>
          <a:lstStyle/>
          <a:p>
            <a:pPr marL="0" indent="0">
              <a:buNone/>
            </a:pPr>
            <a:r>
              <a:rPr lang="en-US" sz="2000" b="1" dirty="0" smtClean="0">
                <a:solidFill>
                  <a:srgbClr val="FF0000"/>
                </a:solidFill>
                <a:latin typeface="Arial Narrow" panose="020B0606020202030204" pitchFamily="34" charset="0"/>
              </a:rPr>
              <a:t>Creating Receipts</a:t>
            </a:r>
          </a:p>
          <a:p>
            <a:pPr fontAlgn="ctr"/>
            <a:endParaRPr lang="en-US" sz="1400" dirty="0" smtClean="0">
              <a:solidFill>
                <a:schemeClr val="tx2"/>
              </a:solidFill>
            </a:endParaRPr>
          </a:p>
          <a:p>
            <a:pPr fontAlgn="ctr"/>
            <a:r>
              <a:rPr lang="en-US" sz="2000" dirty="0" smtClean="0">
                <a:solidFill>
                  <a:schemeClr val="tx2"/>
                </a:solidFill>
                <a:latin typeface="Arial Narrow" panose="020B0606020202030204" pitchFamily="34" charset="0"/>
              </a:rPr>
              <a:t>Creating </a:t>
            </a:r>
            <a:r>
              <a:rPr lang="en-US" sz="2000" dirty="0">
                <a:solidFill>
                  <a:schemeClr val="tx2"/>
                </a:solidFill>
                <a:latin typeface="Arial Narrow" panose="020B0606020202030204" pitchFamily="34" charset="0"/>
              </a:rPr>
              <a:t>r</a:t>
            </a:r>
            <a:r>
              <a:rPr lang="en-US" sz="2000" dirty="0" smtClean="0">
                <a:solidFill>
                  <a:schemeClr val="tx2"/>
                </a:solidFill>
                <a:latin typeface="Arial Narrow" panose="020B0606020202030204" pitchFamily="34" charset="0"/>
              </a:rPr>
              <a:t>eceipts can be done multiple ways</a:t>
            </a:r>
            <a:endParaRPr lang="en-US" sz="2000" dirty="0">
              <a:solidFill>
                <a:schemeClr val="tx2"/>
              </a:solidFill>
              <a:latin typeface="Arial Narrow" panose="020B0606020202030204" pitchFamily="34" charset="0"/>
            </a:endParaRPr>
          </a:p>
          <a:p>
            <a:pPr fontAlgn="ctr"/>
            <a:endParaRPr lang="en-US" sz="2000" dirty="0" smtClean="0">
              <a:solidFill>
                <a:schemeClr val="tx2"/>
              </a:solidFill>
              <a:latin typeface="Arial Narrow" panose="020B0606020202030204" pitchFamily="34" charset="0"/>
            </a:endParaRPr>
          </a:p>
          <a:p>
            <a:pPr marL="285750" indent="-285750">
              <a:buFont typeface="Arial" panose="020B0604020202020204" pitchFamily="34" charset="0"/>
              <a:buChar char="•"/>
            </a:pPr>
            <a:endParaRPr lang="en-US" sz="1600" dirty="0">
              <a:solidFill>
                <a:srgbClr val="FF0000"/>
              </a:solidFill>
              <a:latin typeface="Arial Narrow" panose="020B0606020202030204" pitchFamily="34" charset="0"/>
            </a:endParaRPr>
          </a:p>
        </p:txBody>
      </p:sp>
      <p:sp>
        <p:nvSpPr>
          <p:cNvPr id="4" name="Line 9"/>
          <p:cNvSpPr>
            <a:spLocks noChangeShapeType="1"/>
          </p:cNvSpPr>
          <p:nvPr/>
        </p:nvSpPr>
        <p:spPr bwMode="auto">
          <a:xfrm>
            <a:off x="566287" y="9144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pic>
        <p:nvPicPr>
          <p:cNvPr id="5" name="Picture 4"/>
          <p:cNvPicPr>
            <a:picLocks noChangeAspect="1"/>
          </p:cNvPicPr>
          <p:nvPr/>
        </p:nvPicPr>
        <p:blipFill>
          <a:blip r:embed="rId3"/>
          <a:stretch>
            <a:fillRect/>
          </a:stretch>
        </p:blipFill>
        <p:spPr>
          <a:xfrm>
            <a:off x="1350865" y="2635427"/>
            <a:ext cx="6659957" cy="1268152"/>
          </a:xfrm>
          <a:prstGeom prst="rect">
            <a:avLst/>
          </a:prstGeom>
        </p:spPr>
      </p:pic>
      <p:sp>
        <p:nvSpPr>
          <p:cNvPr id="6" name="Rectangle 5"/>
          <p:cNvSpPr/>
          <p:nvPr/>
        </p:nvSpPr>
        <p:spPr>
          <a:xfrm>
            <a:off x="1082353" y="2143129"/>
            <a:ext cx="7914375" cy="400110"/>
          </a:xfrm>
          <a:prstGeom prst="rect">
            <a:avLst/>
          </a:prstGeom>
        </p:spPr>
        <p:txBody>
          <a:bodyPr wrap="square">
            <a:spAutoFit/>
          </a:bodyPr>
          <a:lstStyle/>
          <a:p>
            <a:pPr marL="342900" indent="-342900" fontAlgn="ctr">
              <a:spcBef>
                <a:spcPct val="20000"/>
              </a:spcBef>
              <a:buFont typeface="Wingdings" pitchFamily="124" charset="2"/>
              <a:buChar char="§"/>
            </a:pPr>
            <a:r>
              <a:rPr lang="en-US" sz="2000" dirty="0">
                <a:solidFill>
                  <a:schemeClr val="tx2"/>
                </a:solidFill>
                <a:latin typeface="Arial Narrow" panose="020B0606020202030204" pitchFamily="34" charset="0"/>
              </a:rPr>
              <a:t>Type Create Receipt in the global search bar and select the task.</a:t>
            </a:r>
          </a:p>
        </p:txBody>
      </p:sp>
      <p:sp>
        <p:nvSpPr>
          <p:cNvPr id="7" name="Rectangle 6"/>
          <p:cNvSpPr/>
          <p:nvPr/>
        </p:nvSpPr>
        <p:spPr>
          <a:xfrm>
            <a:off x="1117510" y="4048658"/>
            <a:ext cx="6629400" cy="400110"/>
          </a:xfrm>
          <a:prstGeom prst="rect">
            <a:avLst/>
          </a:prstGeom>
        </p:spPr>
        <p:txBody>
          <a:bodyPr wrap="square">
            <a:spAutoFit/>
          </a:bodyPr>
          <a:lstStyle/>
          <a:p>
            <a:pPr marL="285750" indent="-285750">
              <a:buFont typeface="Wingdings" panose="05000000000000000000" pitchFamily="2" charset="2"/>
              <a:buChar char="§"/>
            </a:pPr>
            <a:r>
              <a:rPr lang="en-US" sz="2000" dirty="0">
                <a:solidFill>
                  <a:schemeClr val="tx2"/>
                </a:solidFill>
                <a:latin typeface="Arial Narrow" panose="020B0606020202030204" pitchFamily="34" charset="0"/>
              </a:rPr>
              <a:t>Use the related action button after the PO number</a:t>
            </a:r>
          </a:p>
        </p:txBody>
      </p:sp>
      <p:pic>
        <p:nvPicPr>
          <p:cNvPr id="8" name="Picture 7"/>
          <p:cNvPicPr>
            <a:picLocks noChangeAspect="1"/>
          </p:cNvPicPr>
          <p:nvPr/>
        </p:nvPicPr>
        <p:blipFill>
          <a:blip r:embed="rId4"/>
          <a:stretch>
            <a:fillRect/>
          </a:stretch>
        </p:blipFill>
        <p:spPr>
          <a:xfrm>
            <a:off x="4114800" y="4448768"/>
            <a:ext cx="3499085" cy="2029372"/>
          </a:xfrm>
          <a:prstGeom prst="rect">
            <a:avLst/>
          </a:prstGeom>
        </p:spPr>
      </p:pic>
      <p:sp>
        <p:nvSpPr>
          <p:cNvPr id="9" name="Slide Number Placeholder 3"/>
          <p:cNvSpPr txBox="1">
            <a:spLocks/>
          </p:cNvSpPr>
          <p:nvPr/>
        </p:nvSpPr>
        <p:spPr>
          <a:xfrm>
            <a:off x="6858000" y="6353951"/>
            <a:ext cx="2133600" cy="365125"/>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400" dirty="0" smtClean="0">
                <a:solidFill>
                  <a:schemeClr val="bg1"/>
                </a:solidFill>
              </a:rPr>
              <a:t>15</a:t>
            </a:r>
            <a:endParaRPr lang="en-US" sz="1400" dirty="0">
              <a:solidFill>
                <a:schemeClr val="bg1"/>
              </a:solidFill>
            </a:endParaRPr>
          </a:p>
        </p:txBody>
      </p:sp>
    </p:spTree>
    <p:extLst>
      <p:ext uri="{BB962C8B-B14F-4D97-AF65-F5344CB8AC3E}">
        <p14:creationId xmlns:p14="http://schemas.microsoft.com/office/powerpoint/2010/main" val="1845542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3136" y="0"/>
            <a:ext cx="7948863" cy="1230592"/>
          </a:xfrm>
        </p:spPr>
        <p:txBody>
          <a:bodyPr>
            <a:noAutofit/>
          </a:bodyPr>
          <a:lstStyle/>
          <a:p>
            <a:pPr algn="l"/>
            <a:r>
              <a:rPr lang="en-US" sz="3600" dirty="0">
                <a:latin typeface="Arial Narrow" panose="020B0606020202030204" pitchFamily="34" charset="0"/>
                <a:cs typeface="Arial" panose="020B0604020202020204" pitchFamily="34" charset="0"/>
              </a:rPr>
              <a:t>Super User Tips</a:t>
            </a:r>
            <a:endParaRPr lang="en-US" sz="3600" dirty="0">
              <a:latin typeface="Arial Rounded MT Bold" panose="020F0704030504030204" pitchFamily="34" charset="0"/>
              <a:cs typeface="Arial" panose="020B0604020202020204" pitchFamily="34" charset="0"/>
            </a:endParaRPr>
          </a:p>
        </p:txBody>
      </p:sp>
      <p:sp>
        <p:nvSpPr>
          <p:cNvPr id="4" name="Line 9"/>
          <p:cNvSpPr>
            <a:spLocks noChangeShapeType="1"/>
          </p:cNvSpPr>
          <p:nvPr/>
        </p:nvSpPr>
        <p:spPr bwMode="auto">
          <a:xfrm>
            <a:off x="481842" y="1066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7" name="TextBox 6"/>
          <p:cNvSpPr txBox="1"/>
          <p:nvPr/>
        </p:nvSpPr>
        <p:spPr>
          <a:xfrm>
            <a:off x="433136" y="1271800"/>
            <a:ext cx="8689475" cy="4770537"/>
          </a:xfrm>
          <a:prstGeom prst="rect">
            <a:avLst/>
          </a:prstGeom>
          <a:noFill/>
        </p:spPr>
        <p:txBody>
          <a:bodyPr wrap="square" rtlCol="0">
            <a:spAutoFit/>
          </a:bodyPr>
          <a:lstStyle/>
          <a:p>
            <a:r>
              <a:rPr lang="en-US" b="1" dirty="0" smtClean="0">
                <a:solidFill>
                  <a:schemeClr val="tx2"/>
                </a:solidFill>
                <a:latin typeface="Arial Narrow" panose="020B0606020202030204" pitchFamily="34" charset="0"/>
              </a:rPr>
              <a:t>What to Do When Someone Leaves Your Department</a:t>
            </a:r>
          </a:p>
          <a:p>
            <a:endParaRPr lang="en-US" b="1" dirty="0">
              <a:solidFill>
                <a:schemeClr val="tx2"/>
              </a:solidFill>
              <a:latin typeface="Arial Narrow" panose="020B0606020202030204" pitchFamily="34" charset="0"/>
            </a:endParaRPr>
          </a:p>
          <a:p>
            <a:r>
              <a:rPr lang="en-US" sz="1600" dirty="0" smtClean="0">
                <a:solidFill>
                  <a:schemeClr val="tx2"/>
                </a:solidFill>
                <a:latin typeface="Arial Narrow" panose="020B0606020202030204" pitchFamily="34" charset="0"/>
              </a:rPr>
              <a:t>If an initiator leaves your department, following are steps you should take</a:t>
            </a:r>
          </a:p>
          <a:p>
            <a:endParaRPr lang="en-US" sz="1400" dirty="0" smtClean="0">
              <a:solidFill>
                <a:schemeClr val="tx2"/>
              </a:solidFill>
              <a:latin typeface="Arial Narrow" panose="020B0606020202030204" pitchFamily="34" charset="0"/>
            </a:endParaRPr>
          </a:p>
          <a:p>
            <a:endParaRPr lang="en-US" sz="1400" dirty="0">
              <a:solidFill>
                <a:schemeClr val="tx2"/>
              </a:solidFill>
              <a:latin typeface="Arial Narrow" panose="020B0606020202030204" pitchFamily="34" charset="0"/>
            </a:endParaRPr>
          </a:p>
          <a:p>
            <a:pPr marL="285750" indent="-285750">
              <a:buFont typeface="Wingdings" panose="05000000000000000000" pitchFamily="2" charset="2"/>
              <a:buChar char="v"/>
            </a:pPr>
            <a:r>
              <a:rPr lang="en-US" sz="1400" b="1" dirty="0"/>
              <a:t>Employee Leaving Submit a Request to Remove Roles prior to Leaving </a:t>
            </a:r>
            <a:r>
              <a:rPr lang="en-US" sz="1400" b="1" dirty="0" smtClean="0"/>
              <a:t>Position</a:t>
            </a:r>
          </a:p>
          <a:p>
            <a:pPr marL="285750" indent="-285750">
              <a:buFont typeface="Wingdings" panose="05000000000000000000" pitchFamily="2" charset="2"/>
              <a:buChar char="v"/>
            </a:pPr>
            <a:endParaRPr lang="en-US" sz="1400" b="1" dirty="0"/>
          </a:p>
          <a:p>
            <a:pPr marL="285750" indent="-285750">
              <a:buFont typeface="Wingdings" panose="05000000000000000000" pitchFamily="2" charset="2"/>
              <a:buChar char="v"/>
            </a:pPr>
            <a:r>
              <a:rPr lang="en-US" sz="1400" b="1" dirty="0"/>
              <a:t>Employee Replacing Departing Employee Submit a Request to Add Initiator Roles</a:t>
            </a:r>
            <a:endParaRPr lang="en-US" sz="1400" dirty="0"/>
          </a:p>
          <a:p>
            <a:pPr marL="285750" indent="-285750">
              <a:buFont typeface="Wingdings" panose="05000000000000000000" pitchFamily="2" charset="2"/>
              <a:buChar char="v"/>
            </a:pPr>
            <a:endParaRPr lang="en-US" sz="1400" dirty="0" smtClean="0"/>
          </a:p>
          <a:p>
            <a:pPr marL="285750" indent="-285750">
              <a:buFont typeface="Wingdings" panose="05000000000000000000" pitchFamily="2" charset="2"/>
              <a:buChar char="v"/>
            </a:pPr>
            <a:r>
              <a:rPr lang="en-US" sz="1400" b="1" dirty="0"/>
              <a:t>Transfer Tasks on initiated transactions to another staff member (</a:t>
            </a:r>
            <a:r>
              <a:rPr lang="en-US" sz="1400" b="1" dirty="0" smtClean="0"/>
              <a:t>replacement)</a:t>
            </a:r>
          </a:p>
          <a:p>
            <a:r>
              <a:rPr lang="en-US" sz="1400" b="1" dirty="0" smtClean="0"/>
              <a:t>      </a:t>
            </a:r>
            <a:r>
              <a:rPr lang="en-US" sz="1400" dirty="0" smtClean="0"/>
              <a:t>If the employee leaving has been an initiator, all of their current tasks in Workday will need to be   </a:t>
            </a:r>
          </a:p>
          <a:p>
            <a:r>
              <a:rPr lang="en-US" sz="1400" dirty="0"/>
              <a:t> </a:t>
            </a:r>
            <a:r>
              <a:rPr lang="en-US" sz="1400" dirty="0" smtClean="0"/>
              <a:t>     transferred to another user (replacement) so invoice match exceptions and other notifications can go to </a:t>
            </a:r>
          </a:p>
          <a:p>
            <a:r>
              <a:rPr lang="en-US" sz="1400" dirty="0"/>
              <a:t> </a:t>
            </a:r>
            <a:r>
              <a:rPr lang="en-US" sz="1400" dirty="0" smtClean="0"/>
              <a:t>     the correct individual to resolve them</a:t>
            </a:r>
          </a:p>
          <a:p>
            <a:pPr marL="285750" indent="-285750">
              <a:buFont typeface="Wingdings" panose="05000000000000000000" pitchFamily="2" charset="2"/>
              <a:buChar char="v"/>
            </a:pPr>
            <a:endParaRPr lang="en-US" sz="1400" b="1" dirty="0"/>
          </a:p>
          <a:p>
            <a:pPr marL="285750" indent="-285750">
              <a:buFont typeface="Wingdings" panose="05000000000000000000" pitchFamily="2" charset="2"/>
              <a:buChar char="v"/>
            </a:pPr>
            <a:r>
              <a:rPr lang="en-US" sz="1400" b="1" dirty="0" smtClean="0"/>
              <a:t>Change </a:t>
            </a:r>
            <a:r>
              <a:rPr lang="en-US" sz="1400" b="1" dirty="0"/>
              <a:t>the contact person on Purchase Orders Initiated by Departing Employee</a:t>
            </a:r>
            <a:endParaRPr lang="en-US" sz="1400" dirty="0"/>
          </a:p>
          <a:p>
            <a:r>
              <a:rPr lang="en-US" sz="1400" dirty="0" smtClean="0"/>
              <a:t>      This </a:t>
            </a:r>
            <a:r>
              <a:rPr lang="en-US" sz="1400" dirty="0"/>
              <a:t>will allow match exceptions to route to the new individual</a:t>
            </a:r>
            <a:r>
              <a:rPr lang="en-US" sz="1400" dirty="0" smtClean="0"/>
              <a:t>.</a:t>
            </a:r>
          </a:p>
          <a:p>
            <a:pPr marL="285750" indent="-285750">
              <a:buFont typeface="Wingdings" panose="05000000000000000000" pitchFamily="2" charset="2"/>
              <a:buChar char="v"/>
            </a:pPr>
            <a:endParaRPr lang="en-US" sz="1400" b="1" dirty="0" smtClean="0"/>
          </a:p>
          <a:p>
            <a:pPr marL="285750" indent="-285750">
              <a:buFont typeface="Wingdings" panose="05000000000000000000" pitchFamily="2" charset="2"/>
              <a:buChar char="v"/>
            </a:pPr>
            <a:r>
              <a:rPr lang="en-US" sz="1400" b="1" dirty="0" smtClean="0"/>
              <a:t>Manager </a:t>
            </a:r>
            <a:r>
              <a:rPr lang="en-US" sz="1400" b="1" dirty="0"/>
              <a:t>Change Invoice Exception </a:t>
            </a:r>
            <a:r>
              <a:rPr lang="en-US" sz="1400" b="1" dirty="0" err="1"/>
              <a:t>Worklet</a:t>
            </a:r>
            <a:r>
              <a:rPr lang="en-US" sz="1400" b="1" dirty="0"/>
              <a:t> to View Invoice Match Exceptions</a:t>
            </a:r>
            <a:endParaRPr lang="en-US" sz="1400" dirty="0"/>
          </a:p>
          <a:p>
            <a:r>
              <a:rPr lang="en-US" sz="1400" dirty="0" smtClean="0"/>
              <a:t>      The </a:t>
            </a:r>
            <a:r>
              <a:rPr lang="en-US" sz="1400" dirty="0"/>
              <a:t>manager of the departing employee should change their Match Exception </a:t>
            </a:r>
            <a:r>
              <a:rPr lang="en-US" sz="1400" dirty="0" err="1"/>
              <a:t>Worklet</a:t>
            </a:r>
            <a:r>
              <a:rPr lang="en-US" sz="1400" dirty="0"/>
              <a:t> to view invoice </a:t>
            </a:r>
            <a:r>
              <a:rPr lang="en-US" sz="1400" dirty="0" smtClean="0"/>
              <a:t> </a:t>
            </a:r>
          </a:p>
          <a:p>
            <a:r>
              <a:rPr lang="en-US" sz="1400" dirty="0"/>
              <a:t> </a:t>
            </a:r>
            <a:r>
              <a:rPr lang="en-US" sz="1400" dirty="0" smtClean="0"/>
              <a:t>      match </a:t>
            </a:r>
            <a:r>
              <a:rPr lang="en-US" sz="1400" dirty="0"/>
              <a:t>exceptions for the departed employee</a:t>
            </a:r>
          </a:p>
          <a:p>
            <a:endParaRPr lang="en-US" sz="1400" dirty="0">
              <a:solidFill>
                <a:schemeClr val="tx2"/>
              </a:solidFill>
              <a:latin typeface="Arial Narrow" panose="020B0606020202030204" pitchFamily="34" charset="0"/>
            </a:endParaRPr>
          </a:p>
        </p:txBody>
      </p:sp>
      <p:pic>
        <p:nvPicPr>
          <p:cNvPr id="5" name="Picture 4"/>
          <p:cNvPicPr>
            <a:picLocks noChangeAspect="1"/>
          </p:cNvPicPr>
          <p:nvPr/>
        </p:nvPicPr>
        <p:blipFill>
          <a:blip r:embed="rId3"/>
          <a:stretch>
            <a:fillRect/>
          </a:stretch>
        </p:blipFill>
        <p:spPr>
          <a:xfrm>
            <a:off x="3753966" y="126591"/>
            <a:ext cx="1097375" cy="1097375"/>
          </a:xfrm>
          <a:prstGeom prst="rect">
            <a:avLst/>
          </a:prstGeom>
        </p:spPr>
      </p:pic>
      <p:sp>
        <p:nvSpPr>
          <p:cNvPr id="10" name="TextBox 9"/>
          <p:cNvSpPr txBox="1"/>
          <p:nvPr/>
        </p:nvSpPr>
        <p:spPr>
          <a:xfrm>
            <a:off x="7955213" y="6334780"/>
            <a:ext cx="1066800" cy="553998"/>
          </a:xfrm>
          <a:prstGeom prst="rect">
            <a:avLst/>
          </a:prstGeom>
          <a:noFill/>
        </p:spPr>
        <p:txBody>
          <a:bodyPr wrap="square" rtlCol="0">
            <a:spAutoFit/>
          </a:bodyPr>
          <a:lstStyle/>
          <a:p>
            <a:pPr algn="r"/>
            <a:r>
              <a:rPr lang="en-US" sz="1600" dirty="0" smtClean="0">
                <a:solidFill>
                  <a:schemeClr val="bg1"/>
                </a:solidFill>
              </a:rPr>
              <a:t>16</a:t>
            </a:r>
            <a:endParaRPr lang="en-US" sz="1600" dirty="0">
              <a:solidFill>
                <a:schemeClr val="bg1"/>
              </a:solidFill>
            </a:endParaRPr>
          </a:p>
          <a:p>
            <a:pPr algn="r"/>
            <a:endParaRPr lang="en-US" sz="1400" dirty="0">
              <a:solidFill>
                <a:schemeClr val="bg1"/>
              </a:solidFill>
            </a:endParaRPr>
          </a:p>
        </p:txBody>
      </p:sp>
      <p:pic>
        <p:nvPicPr>
          <p:cNvPr id="11" name="Picture 10"/>
          <p:cNvPicPr>
            <a:picLocks noChangeAspect="1"/>
          </p:cNvPicPr>
          <p:nvPr/>
        </p:nvPicPr>
        <p:blipFill>
          <a:blip r:embed="rId4"/>
          <a:stretch>
            <a:fillRect/>
          </a:stretch>
        </p:blipFill>
        <p:spPr>
          <a:xfrm>
            <a:off x="6019800" y="731913"/>
            <a:ext cx="2679495" cy="1407356"/>
          </a:xfrm>
          <a:prstGeom prst="rect">
            <a:avLst/>
          </a:prstGeom>
        </p:spPr>
      </p:pic>
    </p:spTree>
    <p:extLst>
      <p:ext uri="{BB962C8B-B14F-4D97-AF65-F5344CB8AC3E}">
        <p14:creationId xmlns:p14="http://schemas.microsoft.com/office/powerpoint/2010/main" val="38493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7954" y="122183"/>
            <a:ext cx="8178325" cy="495300"/>
          </a:xfrm>
        </p:spPr>
        <p:txBody>
          <a:bodyPr>
            <a:noAutofit/>
          </a:bodyPr>
          <a:lstStyle/>
          <a:p>
            <a:pPr algn="l"/>
            <a:r>
              <a:rPr lang="en-US" sz="3200" dirty="0" smtClean="0">
                <a:latin typeface="Arial Narrow" panose="020B0606020202030204" pitchFamily="34" charset="0"/>
                <a:cs typeface="Arial" panose="020B0604020202020204" pitchFamily="34" charset="0"/>
              </a:rPr>
              <a:t>Super User Reminders</a:t>
            </a:r>
            <a:endParaRPr lang="en-US" sz="32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685800" y="621965"/>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955213" y="6334780"/>
            <a:ext cx="1066800" cy="553998"/>
          </a:xfrm>
          <a:prstGeom prst="rect">
            <a:avLst/>
          </a:prstGeom>
          <a:noFill/>
        </p:spPr>
        <p:txBody>
          <a:bodyPr wrap="square" rtlCol="0">
            <a:spAutoFit/>
          </a:bodyPr>
          <a:lstStyle/>
          <a:p>
            <a:pPr algn="r"/>
            <a:r>
              <a:rPr lang="en-US" sz="1600" dirty="0" smtClean="0">
                <a:solidFill>
                  <a:schemeClr val="bg1"/>
                </a:solidFill>
              </a:rPr>
              <a:t>17</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7"/>
          <p:cNvSpPr/>
          <p:nvPr/>
        </p:nvSpPr>
        <p:spPr>
          <a:xfrm>
            <a:off x="143852" y="990600"/>
            <a:ext cx="8378825" cy="4893647"/>
          </a:xfrm>
          <a:prstGeom prst="rect">
            <a:avLst/>
          </a:prstGeom>
        </p:spPr>
        <p:txBody>
          <a:bodyPr wrap="square">
            <a:spAutoFit/>
          </a:bodyPr>
          <a:lstStyle/>
          <a:p>
            <a:r>
              <a:rPr lang="en-US" sz="1600" b="1" dirty="0" smtClean="0">
                <a:solidFill>
                  <a:srgbClr val="FF0000"/>
                </a:solidFill>
                <a:latin typeface="Arial" panose="020B0604020202020204" pitchFamily="34" charset="0"/>
                <a:cs typeface="Arial" panose="020B0604020202020204" pitchFamily="34" charset="0"/>
              </a:rPr>
              <a:t>Reminders:</a:t>
            </a:r>
          </a:p>
          <a:p>
            <a:endParaRPr lang="en-US" sz="1600" b="1" dirty="0">
              <a:solidFill>
                <a:srgbClr val="FF0000"/>
              </a:solidFill>
              <a:latin typeface="Arial" panose="020B0604020202020204" pitchFamily="34" charset="0"/>
              <a:cs typeface="Arial" panose="020B0604020202020204" pitchFamily="34" charset="0"/>
            </a:endParaRPr>
          </a:p>
          <a:p>
            <a:pPr marL="628650" lvl="1" indent="-171450">
              <a:buFont typeface="Wingdings" panose="05000000000000000000" pitchFamily="2" charset="2"/>
              <a:buChar char="§"/>
            </a:pPr>
            <a:r>
              <a:rPr lang="en-US" sz="1400" dirty="0" smtClean="0"/>
              <a:t>You </a:t>
            </a:r>
            <a:r>
              <a:rPr lang="en-US" sz="1400" dirty="0"/>
              <a:t>should </a:t>
            </a:r>
            <a:r>
              <a:rPr lang="en-US" sz="1400" b="1" dirty="0"/>
              <a:t>no longer be submitting 312 requisitions </a:t>
            </a:r>
            <a:r>
              <a:rPr lang="en-US" sz="1400" dirty="0"/>
              <a:t>to Purchasing.  Instead you should be submitting non-catalog requisition via P2P. </a:t>
            </a:r>
            <a:endParaRPr lang="en-US" sz="1400" dirty="0" smtClean="0"/>
          </a:p>
          <a:p>
            <a:pPr marL="628650" lvl="1" indent="-171450">
              <a:buFont typeface="Wingdings" panose="05000000000000000000" pitchFamily="2" charset="2"/>
              <a:buChar char="§"/>
            </a:pPr>
            <a:endParaRPr lang="en-US" sz="1400" dirty="0"/>
          </a:p>
          <a:p>
            <a:pPr marL="628650" lvl="1" indent="-171450">
              <a:buFont typeface="Wingdings" panose="05000000000000000000" pitchFamily="2" charset="2"/>
              <a:buChar char="§"/>
            </a:pPr>
            <a:r>
              <a:rPr lang="en-US" sz="1400" dirty="0" smtClean="0"/>
              <a:t>The only </a:t>
            </a:r>
            <a:r>
              <a:rPr lang="en-US" sz="1400" b="1" dirty="0" smtClean="0"/>
              <a:t>SOLO orders </a:t>
            </a:r>
            <a:r>
              <a:rPr lang="en-US" sz="1400" dirty="0" smtClean="0"/>
              <a:t>should be for RR Donnelly and Medline.  All other SOLO supplier orders should be done in the </a:t>
            </a:r>
            <a:r>
              <a:rPr lang="en-US" sz="1400" b="1" dirty="0" smtClean="0"/>
              <a:t>P2P Marketplace</a:t>
            </a:r>
            <a:r>
              <a:rPr lang="en-US" sz="1400" dirty="0" smtClean="0"/>
              <a:t>.  SOLO access was terminated on 11/30.</a:t>
            </a:r>
            <a:endParaRPr lang="en-US" sz="1400" dirty="0"/>
          </a:p>
          <a:p>
            <a:pPr marL="628650" lvl="1" indent="-171450">
              <a:buFont typeface="Wingdings" panose="05000000000000000000" pitchFamily="2" charset="2"/>
              <a:buChar char="§"/>
            </a:pPr>
            <a:endParaRPr lang="en-US" sz="1400" dirty="0"/>
          </a:p>
          <a:p>
            <a:pPr marL="628650" lvl="1" indent="-171450">
              <a:buFont typeface="Wingdings" panose="05000000000000000000" pitchFamily="2" charset="2"/>
              <a:buChar char="§"/>
            </a:pPr>
            <a:r>
              <a:rPr lang="en-US" sz="1400" b="1" dirty="0"/>
              <a:t>F4 Forms should no longer be submitted</a:t>
            </a:r>
            <a:r>
              <a:rPr lang="en-US" sz="1400" dirty="0"/>
              <a:t> to Accounts Payable except for Human Subject Payments and multi-company requests.  Departments should </a:t>
            </a:r>
            <a:r>
              <a:rPr lang="en-US" sz="1400" dirty="0" smtClean="0"/>
              <a:t>submit a SIR via P2P instead.</a:t>
            </a:r>
          </a:p>
          <a:p>
            <a:pPr marL="628650" lvl="1" indent="-171450">
              <a:buFont typeface="Wingdings" panose="05000000000000000000" pitchFamily="2" charset="2"/>
              <a:buChar char="§"/>
            </a:pPr>
            <a:endParaRPr lang="en-US" sz="1400" dirty="0"/>
          </a:p>
          <a:p>
            <a:pPr marL="628650" lvl="1" indent="-171450">
              <a:buFont typeface="Wingdings" panose="05000000000000000000" pitchFamily="2" charset="2"/>
              <a:buChar char="§"/>
            </a:pPr>
            <a:r>
              <a:rPr lang="en-US" sz="1400" b="1" dirty="0" smtClean="0">
                <a:solidFill>
                  <a:srgbClr val="FF0000"/>
                </a:solidFill>
              </a:rPr>
              <a:t>Patient-Care/Clinical Supply items </a:t>
            </a:r>
            <a:r>
              <a:rPr lang="en-US" sz="1400" dirty="0" smtClean="0">
                <a:solidFill>
                  <a:srgbClr val="FF0000"/>
                </a:solidFill>
              </a:rPr>
              <a:t>should not be processed in P2P.  </a:t>
            </a:r>
            <a:r>
              <a:rPr lang="en-US" sz="1400" dirty="0" smtClean="0"/>
              <a:t>You should continue your current ordering methods outside of P2P.</a:t>
            </a:r>
          </a:p>
          <a:p>
            <a:pPr marL="628650" lvl="1" indent="-171450">
              <a:buFont typeface="Wingdings" panose="05000000000000000000" pitchFamily="2" charset="2"/>
              <a:buChar char="§"/>
            </a:pPr>
            <a:endParaRPr lang="en-US" sz="1400" dirty="0"/>
          </a:p>
          <a:p>
            <a:pPr marL="628650" lvl="1" indent="-171450">
              <a:buFont typeface="Wingdings" panose="05000000000000000000" pitchFamily="2" charset="2"/>
              <a:buChar char="§"/>
            </a:pPr>
            <a:r>
              <a:rPr lang="en-US" sz="1400" b="1" dirty="0" smtClean="0"/>
              <a:t>Due </a:t>
            </a:r>
            <a:r>
              <a:rPr lang="en-US" sz="1400" b="1" dirty="0"/>
              <a:t>to the current COVID-19 impact on the organization</a:t>
            </a:r>
            <a:r>
              <a:rPr lang="en-US" sz="1400" dirty="0"/>
              <a:t>, non-catalog requisitions are being reviewed based on the following criteria which could impact turnaround time.</a:t>
            </a:r>
          </a:p>
          <a:p>
            <a:pPr marL="628650" lvl="1" indent="-171450">
              <a:buFont typeface="Wingdings" panose="05000000000000000000" pitchFamily="2" charset="2"/>
              <a:buChar char="§"/>
            </a:pPr>
            <a:endParaRPr lang="en-US" sz="1400" dirty="0"/>
          </a:p>
          <a:p>
            <a:pPr marL="1085850" lvl="2" indent="-171450">
              <a:buFont typeface="Wingdings" panose="05000000000000000000" pitchFamily="2" charset="2"/>
              <a:buChar char="§"/>
            </a:pPr>
            <a:r>
              <a:rPr lang="en-US" sz="1400" dirty="0"/>
              <a:t>Requisitions for Companies 010, 020, 021, 022, 023, 024, 030, 070, 080 &gt;=$25,000 </a:t>
            </a:r>
          </a:p>
          <a:p>
            <a:pPr marL="1085850" lvl="2" indent="-171450">
              <a:buFont typeface="Wingdings" panose="05000000000000000000" pitchFamily="2" charset="2"/>
              <a:buChar char="§"/>
            </a:pPr>
            <a:r>
              <a:rPr lang="en-US" sz="1400" dirty="0"/>
              <a:t>Non-Clinical Requisitions for Companies 040, 060, 090, 091, 092 &gt;= $50,000</a:t>
            </a:r>
          </a:p>
          <a:p>
            <a:pPr marL="1085850" lvl="2" indent="-171450">
              <a:buFont typeface="Wingdings" panose="05000000000000000000" pitchFamily="2" charset="2"/>
              <a:buChar char="§"/>
            </a:pPr>
            <a:r>
              <a:rPr lang="en-US" sz="1400" dirty="0"/>
              <a:t>Non-Clinical Requisition 050 &gt;=$</a:t>
            </a:r>
            <a:r>
              <a:rPr lang="en-US" sz="1400" dirty="0" smtClean="0"/>
              <a:t>100,000</a:t>
            </a:r>
          </a:p>
          <a:p>
            <a:pPr marL="1085850" lvl="2" indent="-171450">
              <a:buFont typeface="Wingdings" panose="05000000000000000000" pitchFamily="2" charset="2"/>
              <a:buChar char="§"/>
            </a:pPr>
            <a:endParaRPr lang="en-US" sz="1400" dirty="0"/>
          </a:p>
          <a:p>
            <a:pPr marL="1085850" lvl="2" indent="-171450">
              <a:buFont typeface="Wingdings" panose="05000000000000000000" pitchFamily="2" charset="2"/>
              <a:buChar char="§"/>
            </a:pPr>
            <a:endParaRPr lang="en-US" sz="1400" dirty="0"/>
          </a:p>
        </p:txBody>
      </p:sp>
      <p:pic>
        <p:nvPicPr>
          <p:cNvPr id="6" name="Picture 5"/>
          <p:cNvPicPr>
            <a:picLocks noChangeAspect="1"/>
          </p:cNvPicPr>
          <p:nvPr/>
        </p:nvPicPr>
        <p:blipFill>
          <a:blip r:embed="rId3"/>
          <a:stretch>
            <a:fillRect/>
          </a:stretch>
        </p:blipFill>
        <p:spPr>
          <a:xfrm>
            <a:off x="7426230" y="160338"/>
            <a:ext cx="1232210" cy="1311707"/>
          </a:xfrm>
          <a:prstGeom prst="rect">
            <a:avLst/>
          </a:prstGeom>
        </p:spPr>
      </p:pic>
    </p:spTree>
    <p:extLst>
      <p:ext uri="{BB962C8B-B14F-4D97-AF65-F5344CB8AC3E}">
        <p14:creationId xmlns:p14="http://schemas.microsoft.com/office/powerpoint/2010/main" val="3135316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0437" y="211491"/>
            <a:ext cx="8178325" cy="495300"/>
          </a:xfrm>
        </p:spPr>
        <p:txBody>
          <a:bodyPr>
            <a:noAutofit/>
          </a:bodyPr>
          <a:lstStyle/>
          <a:p>
            <a:pPr algn="l"/>
            <a:r>
              <a:rPr lang="en-US" dirty="0" smtClean="0">
                <a:latin typeface="Arial Narrow" panose="020B0606020202030204" pitchFamily="34" charset="0"/>
                <a:cs typeface="Arial" panose="020B0604020202020204" pitchFamily="34" charset="0"/>
              </a:rPr>
              <a:t>Marketplace Status</a:t>
            </a:r>
            <a:endParaRPr lang="en-US"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423332"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48600" y="6400800"/>
            <a:ext cx="1066800" cy="261610"/>
          </a:xfrm>
          <a:prstGeom prst="rect">
            <a:avLst/>
          </a:prstGeom>
          <a:noFill/>
        </p:spPr>
        <p:txBody>
          <a:bodyPr wrap="square" rtlCol="0">
            <a:spAutoFit/>
          </a:bodyPr>
          <a:lstStyle/>
          <a:p>
            <a:pPr algn="r"/>
            <a:r>
              <a:rPr lang="en-US" sz="1100" dirty="0" smtClean="0">
                <a:solidFill>
                  <a:schemeClr val="bg1"/>
                </a:solidFill>
              </a:rPr>
              <a:t>18</a:t>
            </a:r>
            <a:endParaRPr lang="en-US" sz="1100" dirty="0">
              <a:solidFill>
                <a:schemeClr val="bg1"/>
              </a:solidFill>
            </a:endParaRPr>
          </a:p>
        </p:txBody>
      </p:sp>
      <p:pic>
        <p:nvPicPr>
          <p:cNvPr id="9" name="Picture 8"/>
          <p:cNvPicPr>
            <a:picLocks noChangeAspect="1"/>
          </p:cNvPicPr>
          <p:nvPr/>
        </p:nvPicPr>
        <p:blipFill>
          <a:blip r:embed="rId3"/>
          <a:stretch>
            <a:fillRect/>
          </a:stretch>
        </p:blipFill>
        <p:spPr>
          <a:xfrm>
            <a:off x="1072064" y="1424983"/>
            <a:ext cx="2084391" cy="1095988"/>
          </a:xfrm>
          <a:prstGeom prst="rect">
            <a:avLst/>
          </a:prstGeom>
        </p:spPr>
      </p:pic>
      <p:sp>
        <p:nvSpPr>
          <p:cNvPr id="13" name="Rectangle 12"/>
          <p:cNvSpPr/>
          <p:nvPr/>
        </p:nvSpPr>
        <p:spPr>
          <a:xfrm>
            <a:off x="423332" y="3505200"/>
            <a:ext cx="3733800" cy="400110"/>
          </a:xfrm>
          <a:prstGeom prst="rect">
            <a:avLst/>
          </a:prstGeom>
        </p:spPr>
        <p:txBody>
          <a:bodyPr wrap="square">
            <a:spAutoFit/>
          </a:bodyPr>
          <a:lstStyle/>
          <a:p>
            <a:r>
              <a:rPr lang="en-US" sz="2000" b="1" dirty="0" smtClean="0">
                <a:solidFill>
                  <a:srgbClr val="FF0000"/>
                </a:solidFill>
                <a:latin typeface="Arial Narrow" panose="020B0606020202030204" pitchFamily="34" charset="0"/>
                <a:cs typeface="Arial" panose="020B0604020202020204" pitchFamily="34" charset="0"/>
              </a:rPr>
              <a:t>29 Live Catalogs in the Marketplace</a:t>
            </a:r>
            <a:endParaRPr lang="en-US" sz="2000" b="1" dirty="0">
              <a:solidFill>
                <a:srgbClr val="FF0000"/>
              </a:solidFill>
              <a:latin typeface="Arial Narrow" panose="020B060602020203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4536500" y="365553"/>
            <a:ext cx="4404300" cy="5884509"/>
          </a:xfrm>
          <a:prstGeom prst="rect">
            <a:avLst/>
          </a:prstGeom>
        </p:spPr>
      </p:pic>
    </p:spTree>
    <p:extLst>
      <p:ext uri="{BB962C8B-B14F-4D97-AF65-F5344CB8AC3E}">
        <p14:creationId xmlns:p14="http://schemas.microsoft.com/office/powerpoint/2010/main" val="900470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0437" y="211491"/>
            <a:ext cx="8178325" cy="495300"/>
          </a:xfrm>
        </p:spPr>
        <p:txBody>
          <a:bodyPr>
            <a:noAutofit/>
          </a:bodyPr>
          <a:lstStyle/>
          <a:p>
            <a:pPr algn="l"/>
            <a:r>
              <a:rPr lang="en-US" dirty="0" smtClean="0">
                <a:latin typeface="Arial Narrow" panose="020B0606020202030204" pitchFamily="34" charset="0"/>
                <a:cs typeface="Arial" panose="020B0604020202020204" pitchFamily="34" charset="0"/>
              </a:rPr>
              <a:t>Marketplace Status</a:t>
            </a:r>
            <a:endParaRPr lang="en-US"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423332"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48600" y="6400800"/>
            <a:ext cx="1066800" cy="261610"/>
          </a:xfrm>
          <a:prstGeom prst="rect">
            <a:avLst/>
          </a:prstGeom>
          <a:noFill/>
        </p:spPr>
        <p:txBody>
          <a:bodyPr wrap="square" rtlCol="0">
            <a:spAutoFit/>
          </a:bodyPr>
          <a:lstStyle/>
          <a:p>
            <a:pPr algn="r"/>
            <a:r>
              <a:rPr lang="en-US" sz="1100" dirty="0" smtClean="0">
                <a:solidFill>
                  <a:schemeClr val="bg1"/>
                </a:solidFill>
              </a:rPr>
              <a:t>19</a:t>
            </a:r>
            <a:endParaRPr lang="en-US" sz="1100" dirty="0">
              <a:solidFill>
                <a:schemeClr val="bg1"/>
              </a:solidFill>
            </a:endParaRPr>
          </a:p>
        </p:txBody>
      </p:sp>
      <p:pic>
        <p:nvPicPr>
          <p:cNvPr id="9" name="Picture 8"/>
          <p:cNvPicPr>
            <a:picLocks noChangeAspect="1"/>
          </p:cNvPicPr>
          <p:nvPr/>
        </p:nvPicPr>
        <p:blipFill>
          <a:blip r:embed="rId3"/>
          <a:stretch>
            <a:fillRect/>
          </a:stretch>
        </p:blipFill>
        <p:spPr>
          <a:xfrm>
            <a:off x="7296446" y="211491"/>
            <a:ext cx="1350221" cy="709956"/>
          </a:xfrm>
          <a:prstGeom prst="rect">
            <a:avLst/>
          </a:prstGeom>
        </p:spPr>
      </p:pic>
      <p:sp>
        <p:nvSpPr>
          <p:cNvPr id="3" name="TextBox 2"/>
          <p:cNvSpPr txBox="1"/>
          <p:nvPr/>
        </p:nvSpPr>
        <p:spPr>
          <a:xfrm>
            <a:off x="366667" y="904738"/>
            <a:ext cx="4618028" cy="369332"/>
          </a:xfrm>
          <a:prstGeom prst="rect">
            <a:avLst/>
          </a:prstGeom>
          <a:noFill/>
        </p:spPr>
        <p:txBody>
          <a:bodyPr wrap="square" rtlCol="0">
            <a:spAutoFit/>
          </a:bodyPr>
          <a:lstStyle/>
          <a:p>
            <a:r>
              <a:rPr lang="en-US" b="1" dirty="0">
                <a:solidFill>
                  <a:srgbClr val="FF0000"/>
                </a:solidFill>
                <a:latin typeface="Arial Narrow" panose="020B0606020202030204" pitchFamily="34" charset="0"/>
                <a:cs typeface="Arial" panose="020B0604020202020204" pitchFamily="34" charset="0"/>
              </a:rPr>
              <a:t>Supplier </a:t>
            </a:r>
            <a:r>
              <a:rPr lang="en-US" b="1" dirty="0" smtClean="0">
                <a:solidFill>
                  <a:srgbClr val="FF0000"/>
                </a:solidFill>
                <a:latin typeface="Arial Narrow" panose="020B0606020202030204" pitchFamily="34" charset="0"/>
                <a:cs typeface="Arial" panose="020B0604020202020204" pitchFamily="34" charset="0"/>
              </a:rPr>
              <a:t>Catalog Updates</a:t>
            </a:r>
            <a:endParaRPr lang="en-US" b="1" dirty="0">
              <a:solidFill>
                <a:srgbClr val="FF0000"/>
              </a:solidFill>
              <a:latin typeface="Arial Narrow" panose="020B060602020203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91212428"/>
              </p:ext>
            </p:extLst>
          </p:nvPr>
        </p:nvGraphicFramePr>
        <p:xfrm>
          <a:off x="509960" y="1680491"/>
          <a:ext cx="3994350" cy="541356"/>
        </p:xfrm>
        <a:graphic>
          <a:graphicData uri="http://schemas.openxmlformats.org/drawingml/2006/table">
            <a:tbl>
              <a:tblPr firstRow="1" bandRow="1">
                <a:tableStyleId>{5C22544A-7EE6-4342-B048-85BDC9FD1C3A}</a:tableStyleId>
              </a:tblPr>
              <a:tblGrid>
                <a:gridCol w="3994350">
                  <a:extLst>
                    <a:ext uri="{9D8B030D-6E8A-4147-A177-3AD203B41FA5}">
                      <a16:colId xmlns:a16="http://schemas.microsoft.com/office/drawing/2014/main" val="3717761148"/>
                    </a:ext>
                  </a:extLst>
                </a:gridCol>
              </a:tblGrid>
              <a:tr h="297516">
                <a:tc>
                  <a:txBody>
                    <a:bodyPr/>
                    <a:lstStyle/>
                    <a:p>
                      <a:pPr algn="ctr"/>
                      <a:r>
                        <a:rPr lang="en-US" sz="1000" dirty="0" smtClean="0">
                          <a:latin typeface="Arial Narrow" panose="020B0606020202030204" pitchFamily="34" charset="0"/>
                        </a:rPr>
                        <a:t>Supplier Catalogs</a:t>
                      </a:r>
                      <a:r>
                        <a:rPr lang="en-US" sz="1000" baseline="0" dirty="0" smtClean="0">
                          <a:latin typeface="Arial Narrow" panose="020B0606020202030204" pitchFamily="34" charset="0"/>
                        </a:rPr>
                        <a:t> in Process</a:t>
                      </a:r>
                      <a:endParaRPr lang="en-US" sz="1000" dirty="0">
                        <a:latin typeface="Arial Narrow" panose="020B0606020202030204" pitchFamily="34" charset="0"/>
                      </a:endParaRPr>
                    </a:p>
                  </a:txBody>
                  <a:tcPr/>
                </a:tc>
                <a:extLst>
                  <a:ext uri="{0D108BD9-81ED-4DB2-BD59-A6C34878D82A}">
                    <a16:rowId xmlns:a16="http://schemas.microsoft.com/office/drawing/2014/main" val="1122156838"/>
                  </a:ext>
                </a:extLst>
              </a:tr>
              <a:tr h="239055">
                <a:tc>
                  <a:txBody>
                    <a:bodyPr/>
                    <a:lstStyle/>
                    <a:p>
                      <a:r>
                        <a:rPr lang="en-US" sz="1000" dirty="0" smtClean="0">
                          <a:latin typeface="Arial Narrow" panose="020B0606020202030204" pitchFamily="34" charset="0"/>
                        </a:rPr>
                        <a:t>Amazon – </a:t>
                      </a:r>
                      <a:endParaRPr lang="en-US" sz="1000" b="1" dirty="0">
                        <a:solidFill>
                          <a:srgbClr val="FF0000"/>
                        </a:solidFill>
                        <a:latin typeface="Arial Narrow" panose="020B0606020202030204" pitchFamily="34" charset="0"/>
                      </a:endParaRPr>
                    </a:p>
                  </a:txBody>
                  <a:tcPr/>
                </a:tc>
                <a:extLst>
                  <a:ext uri="{0D108BD9-81ED-4DB2-BD59-A6C34878D82A}">
                    <a16:rowId xmlns:a16="http://schemas.microsoft.com/office/drawing/2014/main" val="2710190335"/>
                  </a:ext>
                </a:extLst>
              </a:tr>
            </a:tbl>
          </a:graphicData>
        </a:graphic>
      </p:graphicFrame>
      <p:sp>
        <p:nvSpPr>
          <p:cNvPr id="10" name="Rectangle 9"/>
          <p:cNvSpPr/>
          <p:nvPr/>
        </p:nvSpPr>
        <p:spPr>
          <a:xfrm>
            <a:off x="1589578" y="1321951"/>
            <a:ext cx="2225289" cy="307777"/>
          </a:xfrm>
          <a:prstGeom prst="rect">
            <a:avLst/>
          </a:prstGeom>
        </p:spPr>
        <p:txBody>
          <a:bodyPr wrap="none">
            <a:spAutoFit/>
          </a:bodyPr>
          <a:lstStyle/>
          <a:p>
            <a:r>
              <a:rPr lang="en-US" sz="1400" b="1" dirty="0" smtClean="0">
                <a:solidFill>
                  <a:srgbClr val="FFC000"/>
                </a:solidFill>
                <a:latin typeface="Arial Narrow" panose="020B0606020202030204" pitchFamily="34" charset="0"/>
                <a:cs typeface="Arial" panose="020B0604020202020204" pitchFamily="34" charset="0"/>
              </a:rPr>
              <a:t>Supplier Catalogs in Process</a:t>
            </a:r>
            <a:endParaRPr lang="en-US" sz="1400" b="1" dirty="0">
              <a:solidFill>
                <a:srgbClr val="FFC000"/>
              </a:solidFill>
              <a:latin typeface="Arial Narrow" panose="020B0606020202030204" pitchFamily="34" charset="0"/>
              <a:cs typeface="Arial" panose="020B0604020202020204" pitchFamily="34" charset="0"/>
            </a:endParaRPr>
          </a:p>
        </p:txBody>
      </p:sp>
      <p:sp>
        <p:nvSpPr>
          <p:cNvPr id="8" name="TextBox 7"/>
          <p:cNvSpPr txBox="1"/>
          <p:nvPr/>
        </p:nvSpPr>
        <p:spPr>
          <a:xfrm>
            <a:off x="4528283" y="1781137"/>
            <a:ext cx="5832665" cy="261610"/>
          </a:xfrm>
          <a:prstGeom prst="rect">
            <a:avLst/>
          </a:prstGeom>
          <a:noFill/>
        </p:spPr>
        <p:txBody>
          <a:bodyPr wrap="square" rtlCol="0">
            <a:spAutoFit/>
          </a:bodyPr>
          <a:lstStyle/>
          <a:p>
            <a:r>
              <a:rPr lang="en-US" sz="1100" dirty="0" smtClean="0">
                <a:latin typeface="Arial Narrow" panose="020B0606020202030204" pitchFamily="34" charset="0"/>
              </a:rPr>
              <a:t>We are still testing the Amazon catalog..  Stay tuned for updates on a go-live date</a:t>
            </a:r>
            <a:r>
              <a:rPr lang="en-US" sz="1100" dirty="0" smtClean="0"/>
              <a:t>.</a:t>
            </a:r>
            <a:endParaRPr lang="en-US" sz="1100" dirty="0"/>
          </a:p>
        </p:txBody>
      </p:sp>
      <p:sp>
        <p:nvSpPr>
          <p:cNvPr id="16" name="Rectangle 15"/>
          <p:cNvSpPr/>
          <p:nvPr/>
        </p:nvSpPr>
        <p:spPr>
          <a:xfrm>
            <a:off x="3124200" y="2656193"/>
            <a:ext cx="2076209" cy="307777"/>
          </a:xfrm>
          <a:prstGeom prst="rect">
            <a:avLst/>
          </a:prstGeom>
        </p:spPr>
        <p:txBody>
          <a:bodyPr wrap="none">
            <a:spAutoFit/>
          </a:bodyPr>
          <a:lstStyle/>
          <a:p>
            <a:r>
              <a:rPr lang="en-US" sz="1400" b="1" dirty="0" smtClean="0">
                <a:solidFill>
                  <a:srgbClr val="FFC000"/>
                </a:solidFill>
                <a:latin typeface="Arial Narrow" panose="020B0606020202030204" pitchFamily="34" charset="0"/>
                <a:cs typeface="Arial" panose="020B0604020202020204" pitchFamily="34" charset="0"/>
              </a:rPr>
              <a:t>Supplier Catalogs On Deck</a:t>
            </a:r>
            <a:endParaRPr lang="en-US" sz="1400" b="1" dirty="0">
              <a:solidFill>
                <a:srgbClr val="FFC000"/>
              </a:solidFill>
              <a:latin typeface="Arial Narrow" panose="020B060602020203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571101190"/>
              </p:ext>
            </p:extLst>
          </p:nvPr>
        </p:nvGraphicFramePr>
        <p:xfrm>
          <a:off x="4419599" y="3003730"/>
          <a:ext cx="3448200" cy="3467640"/>
        </p:xfrm>
        <a:graphic>
          <a:graphicData uri="http://schemas.openxmlformats.org/drawingml/2006/table">
            <a:tbl>
              <a:tblPr>
                <a:tableStyleId>{5C22544A-7EE6-4342-B048-85BDC9FD1C3A}</a:tableStyleId>
              </a:tblPr>
              <a:tblGrid>
                <a:gridCol w="3448200">
                  <a:extLst>
                    <a:ext uri="{9D8B030D-6E8A-4147-A177-3AD203B41FA5}">
                      <a16:colId xmlns:a16="http://schemas.microsoft.com/office/drawing/2014/main" val="477746744"/>
                    </a:ext>
                  </a:extLst>
                </a:gridCol>
              </a:tblGrid>
              <a:tr h="304595">
                <a:tc>
                  <a:txBody>
                    <a:bodyPr/>
                    <a:lstStyle/>
                    <a:p>
                      <a:pPr marL="0" algn="ctr" defTabSz="914400" rtl="0" eaLnBrk="1" fontAlgn="b" latinLnBrk="0" hangingPunct="1"/>
                      <a:r>
                        <a:rPr lang="en-US" sz="1000" b="1" kern="1200" dirty="0" smtClean="0">
                          <a:solidFill>
                            <a:schemeClr val="bg1"/>
                          </a:solidFill>
                          <a:latin typeface="Arial Narrow" panose="020B0606020202030204" pitchFamily="34" charset="0"/>
                          <a:ea typeface="+mn-ea"/>
                          <a:cs typeface="+mn-cs"/>
                        </a:rPr>
                        <a:t>Suppliers On Deck</a:t>
                      </a:r>
                    </a:p>
                    <a:p>
                      <a:pPr marL="0" algn="ctr" defTabSz="914400" rtl="0" eaLnBrk="1" fontAlgn="b" latinLnBrk="0" hangingPunct="1"/>
                      <a:endParaRPr lang="en-US" sz="1000" b="1" kern="1200" dirty="0">
                        <a:solidFill>
                          <a:schemeClr val="bg1"/>
                        </a:solidFill>
                        <a:latin typeface="Arial Narrow" panose="020B0606020202030204" pitchFamily="34" charset="0"/>
                        <a:ea typeface="+mn-ea"/>
                        <a:cs typeface="+mn-cs"/>
                      </a:endParaRPr>
                    </a:p>
                  </a:txBody>
                  <a:tcPr marL="6123" marR="6123" marT="6123" marB="0" anchor="b">
                    <a:solidFill>
                      <a:schemeClr val="accent1"/>
                    </a:solidFill>
                  </a:tcPr>
                </a:tc>
                <a:extLst>
                  <a:ext uri="{0D108BD9-81ED-4DB2-BD59-A6C34878D82A}">
                    <a16:rowId xmlns:a16="http://schemas.microsoft.com/office/drawing/2014/main" val="3195898837"/>
                  </a:ext>
                </a:extLst>
              </a:tr>
              <a:tr h="162762">
                <a:tc>
                  <a:txBody>
                    <a:bodyPr/>
                    <a:lstStyle/>
                    <a:p>
                      <a:pPr algn="l" fontAlgn="ctr"/>
                      <a:r>
                        <a:rPr lang="en-US" sz="1050" u="none" strike="noStrike" dirty="0">
                          <a:effectLst/>
                          <a:latin typeface="Arial Narrow" panose="020B0606020202030204" pitchFamily="34" charset="0"/>
                        </a:rPr>
                        <a:t>Jackson </a:t>
                      </a:r>
                      <a:r>
                        <a:rPr lang="en-US" sz="1050" u="none" strike="noStrike" dirty="0" err="1">
                          <a:effectLst/>
                          <a:latin typeface="Arial Narrow" panose="020B0606020202030204" pitchFamily="34" charset="0"/>
                        </a:rPr>
                        <a:t>Immuno</a:t>
                      </a:r>
                      <a:r>
                        <a:rPr lang="en-US" sz="1050" u="none" strike="noStrike" dirty="0">
                          <a:effectLst/>
                          <a:latin typeface="Arial Narrow" panose="020B0606020202030204" pitchFamily="34" charset="0"/>
                        </a:rPr>
                        <a:t> Research Laboratories </a:t>
                      </a:r>
                      <a:r>
                        <a:rPr lang="en-US" sz="1050" u="none" strike="noStrike" dirty="0" err="1">
                          <a:effectLst/>
                          <a:latin typeface="Arial Narrow" panose="020B0606020202030204" pitchFamily="34" charset="0"/>
                        </a:rPr>
                        <a:t>Inc</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2475951758"/>
                  </a:ext>
                </a:extLst>
              </a:tr>
              <a:tr h="162762">
                <a:tc>
                  <a:txBody>
                    <a:bodyPr/>
                    <a:lstStyle/>
                    <a:p>
                      <a:pPr algn="l" fontAlgn="ctr"/>
                      <a:r>
                        <a:rPr lang="en-US" sz="1050" u="none" strike="noStrike">
                          <a:effectLst/>
                          <a:latin typeface="Arial Narrow" panose="020B0606020202030204" pitchFamily="34" charset="0"/>
                        </a:rPr>
                        <a:t>Lifespan Biosciences Inc</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2762371911"/>
                  </a:ext>
                </a:extLst>
              </a:tr>
              <a:tr h="162762">
                <a:tc>
                  <a:txBody>
                    <a:bodyPr/>
                    <a:lstStyle/>
                    <a:p>
                      <a:pPr algn="l" fontAlgn="ctr"/>
                      <a:r>
                        <a:rPr lang="en-US" sz="1050" u="none" strike="noStrike" dirty="0" err="1">
                          <a:effectLst/>
                          <a:latin typeface="Arial Narrow" panose="020B0606020202030204" pitchFamily="34" charset="0"/>
                        </a:rPr>
                        <a:t>Lonza</a:t>
                      </a:r>
                      <a:r>
                        <a:rPr lang="en-US" sz="1050" u="none" strike="noStrike" dirty="0">
                          <a:effectLst/>
                          <a:latin typeface="Arial Narrow" panose="020B0606020202030204" pitchFamily="34" charset="0"/>
                        </a:rPr>
                        <a:t> Walkersville </a:t>
                      </a:r>
                      <a:r>
                        <a:rPr lang="en-US" sz="1050" u="none" strike="noStrike" dirty="0" err="1">
                          <a:effectLst/>
                          <a:latin typeface="Arial Narrow" panose="020B0606020202030204" pitchFamily="34" charset="0"/>
                        </a:rPr>
                        <a:t>Inc</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2099599676"/>
                  </a:ext>
                </a:extLst>
              </a:tr>
              <a:tr h="162762">
                <a:tc>
                  <a:txBody>
                    <a:bodyPr/>
                    <a:lstStyle/>
                    <a:p>
                      <a:pPr algn="l" fontAlgn="ctr"/>
                      <a:r>
                        <a:rPr lang="en-US" sz="1050" u="none" strike="noStrike">
                          <a:effectLst/>
                          <a:latin typeface="Arial Narrow" panose="020B0606020202030204" pitchFamily="34" charset="0"/>
                        </a:rPr>
                        <a:t>Meso Scale Diagnostics LLC</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943810766"/>
                  </a:ext>
                </a:extLst>
              </a:tr>
              <a:tr h="162762">
                <a:tc>
                  <a:txBody>
                    <a:bodyPr/>
                    <a:lstStyle/>
                    <a:p>
                      <a:pPr algn="l" fontAlgn="ctr"/>
                      <a:r>
                        <a:rPr lang="en-US" sz="1050" u="none" strike="noStrike">
                          <a:effectLst/>
                          <a:latin typeface="Arial Narrow" panose="020B0606020202030204" pitchFamily="34" charset="0"/>
                        </a:rPr>
                        <a:t>Miltenyi Biotec Inc</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4276941662"/>
                  </a:ext>
                </a:extLst>
              </a:tr>
              <a:tr h="162762">
                <a:tc>
                  <a:txBody>
                    <a:bodyPr/>
                    <a:lstStyle/>
                    <a:p>
                      <a:pPr algn="l" fontAlgn="b"/>
                      <a:r>
                        <a:rPr lang="en-US" sz="1050" u="none" strike="noStrike">
                          <a:effectLst/>
                          <a:latin typeface="Arial Narrow" panose="020B0606020202030204" pitchFamily="34" charset="0"/>
                        </a:rPr>
                        <a:t>Nu-Way</a:t>
                      </a:r>
                      <a:endParaRPr lang="en-US" sz="1050" b="0" i="0" u="none" strike="noStrike">
                        <a:solidFill>
                          <a:srgbClr val="000000"/>
                        </a:solidFill>
                        <a:effectLst/>
                        <a:latin typeface="Arial Narrow" panose="020B0606020202030204" pitchFamily="34" charset="0"/>
                      </a:endParaRPr>
                    </a:p>
                  </a:txBody>
                  <a:tcPr marL="6123" marR="6123" marT="6123" marB="0" anchor="b"/>
                </a:tc>
                <a:extLst>
                  <a:ext uri="{0D108BD9-81ED-4DB2-BD59-A6C34878D82A}">
                    <a16:rowId xmlns:a16="http://schemas.microsoft.com/office/drawing/2014/main" val="1452856993"/>
                  </a:ext>
                </a:extLst>
              </a:tr>
              <a:tr h="162762">
                <a:tc>
                  <a:txBody>
                    <a:bodyPr/>
                    <a:lstStyle/>
                    <a:p>
                      <a:pPr algn="l" fontAlgn="ctr"/>
                      <a:r>
                        <a:rPr lang="en-US" sz="1050" u="none" strike="noStrike" dirty="0" err="1">
                          <a:effectLst/>
                          <a:latin typeface="Arial Narrow" panose="020B0606020202030204" pitchFamily="34" charset="0"/>
                        </a:rPr>
                        <a:t>Origene</a:t>
                      </a:r>
                      <a:r>
                        <a:rPr lang="en-US" sz="1050" u="none" strike="noStrike" dirty="0">
                          <a:effectLst/>
                          <a:latin typeface="Arial Narrow" panose="020B0606020202030204" pitchFamily="34" charset="0"/>
                        </a:rPr>
                        <a:t> </a:t>
                      </a:r>
                      <a:r>
                        <a:rPr lang="en-US" sz="1050" u="none" strike="noStrike" dirty="0" err="1">
                          <a:effectLst/>
                          <a:latin typeface="Arial Narrow" panose="020B0606020202030204" pitchFamily="34" charset="0"/>
                        </a:rPr>
                        <a:t>Technolgies</a:t>
                      </a:r>
                      <a:r>
                        <a:rPr lang="en-US" sz="1050" u="none" strike="noStrike" dirty="0">
                          <a:effectLst/>
                          <a:latin typeface="Arial Narrow" panose="020B0606020202030204" pitchFamily="34" charset="0"/>
                        </a:rPr>
                        <a:t> </a:t>
                      </a:r>
                      <a:r>
                        <a:rPr lang="en-US" sz="1050" u="none" strike="noStrike" dirty="0" err="1">
                          <a:effectLst/>
                          <a:latin typeface="Arial Narrow" panose="020B0606020202030204" pitchFamily="34" charset="0"/>
                        </a:rPr>
                        <a:t>Inc</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3918415192"/>
                  </a:ext>
                </a:extLst>
              </a:tr>
              <a:tr h="162762">
                <a:tc>
                  <a:txBody>
                    <a:bodyPr/>
                    <a:lstStyle/>
                    <a:p>
                      <a:pPr algn="l" fontAlgn="ctr"/>
                      <a:r>
                        <a:rPr lang="en-US" sz="1050" b="0" i="0" u="none" strike="noStrike" dirty="0" err="1" smtClean="0">
                          <a:solidFill>
                            <a:srgbClr val="000000"/>
                          </a:solidFill>
                          <a:effectLst/>
                          <a:latin typeface="Arial Narrow" panose="020B0606020202030204" pitchFamily="34" charset="0"/>
                        </a:rPr>
                        <a:t>PartsSource</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281356044"/>
                  </a:ext>
                </a:extLst>
              </a:tr>
              <a:tr h="162762">
                <a:tc>
                  <a:txBody>
                    <a:bodyPr/>
                    <a:lstStyle/>
                    <a:p>
                      <a:pPr algn="l" fontAlgn="ctr"/>
                      <a:r>
                        <a:rPr lang="en-US" sz="1050" u="none" strike="noStrike">
                          <a:effectLst/>
                          <a:latin typeface="Arial Narrow" panose="020B0606020202030204" pitchFamily="34" charset="0"/>
                        </a:rPr>
                        <a:t>Peprotech Inc</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2374903928"/>
                  </a:ext>
                </a:extLst>
              </a:tr>
              <a:tr h="162762">
                <a:tc>
                  <a:txBody>
                    <a:bodyPr/>
                    <a:lstStyle/>
                    <a:p>
                      <a:pPr algn="l" fontAlgn="ctr"/>
                      <a:r>
                        <a:rPr lang="en-US" sz="1050" u="none" strike="noStrike">
                          <a:effectLst/>
                          <a:latin typeface="Arial Narrow" panose="020B0606020202030204" pitchFamily="34" charset="0"/>
                        </a:rPr>
                        <a:t>Polysciences Inc</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1053345604"/>
                  </a:ext>
                </a:extLst>
              </a:tr>
              <a:tr h="162762">
                <a:tc>
                  <a:txBody>
                    <a:bodyPr/>
                    <a:lstStyle/>
                    <a:p>
                      <a:pPr algn="l" fontAlgn="ctr"/>
                      <a:r>
                        <a:rPr lang="en-US" sz="1050" u="none" strike="noStrike">
                          <a:effectLst/>
                          <a:latin typeface="Arial Narrow" panose="020B0606020202030204" pitchFamily="34" charset="0"/>
                        </a:rPr>
                        <a:t>Promega Corporation</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4035231909"/>
                  </a:ext>
                </a:extLst>
              </a:tr>
              <a:tr h="162762">
                <a:tc>
                  <a:txBody>
                    <a:bodyPr/>
                    <a:lstStyle/>
                    <a:p>
                      <a:pPr algn="l" fontAlgn="ctr"/>
                      <a:r>
                        <a:rPr lang="en-US" sz="1050" u="none" strike="noStrike">
                          <a:effectLst/>
                          <a:latin typeface="Arial Narrow" panose="020B0606020202030204" pitchFamily="34" charset="0"/>
                        </a:rPr>
                        <a:t>Proteintech Group Inc</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1800390228"/>
                  </a:ext>
                </a:extLst>
              </a:tr>
              <a:tr h="162762">
                <a:tc>
                  <a:txBody>
                    <a:bodyPr/>
                    <a:lstStyle/>
                    <a:p>
                      <a:pPr algn="l" fontAlgn="ctr"/>
                      <a:r>
                        <a:rPr lang="en-US" sz="1050" u="none" strike="noStrike">
                          <a:effectLst/>
                          <a:latin typeface="Arial Narrow" panose="020B0606020202030204" pitchFamily="34" charset="0"/>
                        </a:rPr>
                        <a:t>Roboz Surgical Instrument Co</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3157250420"/>
                  </a:ext>
                </a:extLst>
              </a:tr>
              <a:tr h="162762">
                <a:tc>
                  <a:txBody>
                    <a:bodyPr/>
                    <a:lstStyle/>
                    <a:p>
                      <a:pPr algn="l" fontAlgn="ctr"/>
                      <a:r>
                        <a:rPr lang="en-US" sz="1050" u="none" strike="noStrike" dirty="0">
                          <a:effectLst/>
                          <a:latin typeface="Arial Narrow" panose="020B0606020202030204" pitchFamily="34" charset="0"/>
                        </a:rPr>
                        <a:t>Takara Bio USA </a:t>
                      </a:r>
                      <a:r>
                        <a:rPr lang="en-US" sz="1050" u="none" strike="noStrike" dirty="0" err="1">
                          <a:effectLst/>
                          <a:latin typeface="Arial Narrow" panose="020B0606020202030204" pitchFamily="34" charset="0"/>
                        </a:rPr>
                        <a:t>Inc</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523520260"/>
                  </a:ext>
                </a:extLst>
              </a:tr>
              <a:tr h="162762">
                <a:tc>
                  <a:txBody>
                    <a:bodyPr/>
                    <a:lstStyle/>
                    <a:p>
                      <a:pPr algn="l" fontAlgn="ctr"/>
                      <a:r>
                        <a:rPr lang="en-US" sz="1050" b="0" i="0" u="none" strike="noStrike" dirty="0" err="1" smtClean="0">
                          <a:solidFill>
                            <a:srgbClr val="000000"/>
                          </a:solidFill>
                          <a:effectLst/>
                          <a:latin typeface="Arial Narrow" panose="020B0606020202030204" pitchFamily="34" charset="0"/>
                        </a:rPr>
                        <a:t>Thorlabs</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2704745640"/>
                  </a:ext>
                </a:extLst>
              </a:tr>
              <a:tr h="162762">
                <a:tc>
                  <a:txBody>
                    <a:bodyPr/>
                    <a:lstStyle/>
                    <a:p>
                      <a:pPr algn="l" fontAlgn="ctr"/>
                      <a:r>
                        <a:rPr lang="en-US" sz="1050" u="none" strike="noStrike">
                          <a:effectLst/>
                          <a:latin typeface="Arial Narrow" panose="020B0606020202030204" pitchFamily="34" charset="0"/>
                        </a:rPr>
                        <a:t>Universal Medical Inc POB 467</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3977667690"/>
                  </a:ext>
                </a:extLst>
              </a:tr>
              <a:tr h="162762">
                <a:tc>
                  <a:txBody>
                    <a:bodyPr/>
                    <a:lstStyle/>
                    <a:p>
                      <a:pPr algn="l" fontAlgn="ctr"/>
                      <a:r>
                        <a:rPr lang="en-US" sz="1050" u="none" strike="noStrike">
                          <a:effectLst/>
                          <a:latin typeface="Arial Narrow" panose="020B0606020202030204" pitchFamily="34" charset="0"/>
                        </a:rPr>
                        <a:t>USA Scientific</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3975262580"/>
                  </a:ext>
                </a:extLst>
              </a:tr>
              <a:tr h="162762">
                <a:tc>
                  <a:txBody>
                    <a:bodyPr/>
                    <a:lstStyle/>
                    <a:p>
                      <a:pPr algn="l" fontAlgn="ctr"/>
                      <a:r>
                        <a:rPr lang="en-US" sz="1050" u="none" strike="noStrike">
                          <a:effectLst/>
                          <a:latin typeface="Arial Narrow" panose="020B0606020202030204" pitchFamily="34" charset="0"/>
                        </a:rPr>
                        <a:t>Vector Laboratories Inc</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506671274"/>
                  </a:ext>
                </a:extLst>
              </a:tr>
              <a:tr h="162762">
                <a:tc>
                  <a:txBody>
                    <a:bodyPr/>
                    <a:lstStyle/>
                    <a:p>
                      <a:pPr algn="l" fontAlgn="ctr"/>
                      <a:r>
                        <a:rPr lang="en-US" sz="1050" u="none" strike="noStrike" dirty="0">
                          <a:effectLst/>
                          <a:latin typeface="Arial Narrow" panose="020B0606020202030204" pitchFamily="34" charset="0"/>
                        </a:rPr>
                        <a:t>World Precision Instruments</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349731888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866613299"/>
              </p:ext>
            </p:extLst>
          </p:nvPr>
        </p:nvGraphicFramePr>
        <p:xfrm>
          <a:off x="366667" y="3012339"/>
          <a:ext cx="3448200" cy="3301497"/>
        </p:xfrm>
        <a:graphic>
          <a:graphicData uri="http://schemas.openxmlformats.org/drawingml/2006/table">
            <a:tbl>
              <a:tblPr>
                <a:tableStyleId>{5C22544A-7EE6-4342-B048-85BDC9FD1C3A}</a:tableStyleId>
              </a:tblPr>
              <a:tblGrid>
                <a:gridCol w="3448200">
                  <a:extLst>
                    <a:ext uri="{9D8B030D-6E8A-4147-A177-3AD203B41FA5}">
                      <a16:colId xmlns:a16="http://schemas.microsoft.com/office/drawing/2014/main" val="477746744"/>
                    </a:ext>
                  </a:extLst>
                </a:gridCol>
              </a:tblGrid>
              <a:tr h="127442">
                <a:tc>
                  <a:txBody>
                    <a:bodyPr/>
                    <a:lstStyle/>
                    <a:p>
                      <a:pPr marL="0" algn="ctr" defTabSz="914400" rtl="0" eaLnBrk="1" fontAlgn="b" latinLnBrk="0" hangingPunct="1"/>
                      <a:r>
                        <a:rPr lang="en-US" sz="1000" b="1" kern="1200" dirty="0" smtClean="0">
                          <a:solidFill>
                            <a:schemeClr val="bg1"/>
                          </a:solidFill>
                          <a:latin typeface="Arial Narrow" panose="020B0606020202030204" pitchFamily="34" charset="0"/>
                          <a:ea typeface="+mn-ea"/>
                          <a:cs typeface="+mn-cs"/>
                        </a:rPr>
                        <a:t>Suppliers On Deck</a:t>
                      </a:r>
                    </a:p>
                    <a:p>
                      <a:pPr marL="0" algn="ctr" defTabSz="914400" rtl="0" eaLnBrk="1" fontAlgn="b" latinLnBrk="0" hangingPunct="1"/>
                      <a:endParaRPr lang="en-US" sz="1000" b="1" kern="1200" dirty="0">
                        <a:solidFill>
                          <a:schemeClr val="bg1"/>
                        </a:solidFill>
                        <a:latin typeface="Arial Narrow" panose="020B0606020202030204" pitchFamily="34" charset="0"/>
                        <a:ea typeface="+mn-ea"/>
                        <a:cs typeface="+mn-cs"/>
                      </a:endParaRPr>
                    </a:p>
                  </a:txBody>
                  <a:tcPr marL="6123" marR="6123" marT="6123" marB="0" anchor="b">
                    <a:solidFill>
                      <a:schemeClr val="accent1"/>
                    </a:solidFill>
                  </a:tcPr>
                </a:tc>
                <a:extLst>
                  <a:ext uri="{0D108BD9-81ED-4DB2-BD59-A6C34878D82A}">
                    <a16:rowId xmlns:a16="http://schemas.microsoft.com/office/drawing/2014/main" val="3195898837"/>
                  </a:ext>
                </a:extLst>
              </a:tr>
              <a:tr h="127442">
                <a:tc>
                  <a:txBody>
                    <a:bodyPr/>
                    <a:lstStyle/>
                    <a:p>
                      <a:pPr algn="l" fontAlgn="ctr"/>
                      <a:r>
                        <a:rPr lang="en-US" sz="1050" u="none" strike="noStrike" dirty="0">
                          <a:effectLst/>
                          <a:latin typeface="Arial Narrow" panose="020B0606020202030204" pitchFamily="34" charset="0"/>
                        </a:rPr>
                        <a:t>Agilent Technologies </a:t>
                      </a:r>
                      <a:r>
                        <a:rPr lang="en-US" sz="1050" u="none" strike="noStrike" dirty="0" err="1">
                          <a:effectLst/>
                          <a:latin typeface="Arial Narrow" panose="020B0606020202030204" pitchFamily="34" charset="0"/>
                        </a:rPr>
                        <a:t>Inc</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2820547265"/>
                  </a:ext>
                </a:extLst>
              </a:tr>
              <a:tr h="127442">
                <a:tc>
                  <a:txBody>
                    <a:bodyPr/>
                    <a:lstStyle/>
                    <a:p>
                      <a:pPr algn="l" fontAlgn="ctr"/>
                      <a:r>
                        <a:rPr lang="en-US" sz="1050" u="none" strike="noStrike" dirty="0">
                          <a:effectLst/>
                          <a:latin typeface="Arial Narrow" panose="020B0606020202030204" pitchFamily="34" charset="0"/>
                        </a:rPr>
                        <a:t>Avanti Polar Lipids </a:t>
                      </a:r>
                      <a:r>
                        <a:rPr lang="en-US" sz="1050" u="none" strike="noStrike" dirty="0" err="1">
                          <a:effectLst/>
                          <a:latin typeface="Arial Narrow" panose="020B0606020202030204" pitchFamily="34" charset="0"/>
                        </a:rPr>
                        <a:t>Inc</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1797713968"/>
                  </a:ext>
                </a:extLst>
              </a:tr>
              <a:tr h="127442">
                <a:tc>
                  <a:txBody>
                    <a:bodyPr/>
                    <a:lstStyle/>
                    <a:p>
                      <a:pPr algn="l" fontAlgn="ctr"/>
                      <a:r>
                        <a:rPr lang="en-US" sz="1050" u="none" strike="noStrike">
                          <a:effectLst/>
                          <a:latin typeface="Arial Narrow" panose="020B0606020202030204" pitchFamily="34" charset="0"/>
                        </a:rPr>
                        <a:t>Bethyl Laboratories Inc</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3484763178"/>
                  </a:ext>
                </a:extLst>
              </a:tr>
              <a:tr h="127442">
                <a:tc>
                  <a:txBody>
                    <a:bodyPr/>
                    <a:lstStyle/>
                    <a:p>
                      <a:pPr algn="l" fontAlgn="ctr"/>
                      <a:r>
                        <a:rPr lang="en-US" sz="1050" u="none" strike="noStrike" dirty="0">
                          <a:effectLst/>
                          <a:latin typeface="Arial Narrow" panose="020B0606020202030204" pitchFamily="34" charset="0"/>
                        </a:rPr>
                        <a:t>Boston </a:t>
                      </a:r>
                      <a:r>
                        <a:rPr lang="en-US" sz="1050" u="none" strike="noStrike" dirty="0" err="1">
                          <a:effectLst/>
                          <a:latin typeface="Arial Narrow" panose="020B0606020202030204" pitchFamily="34" charset="0"/>
                        </a:rPr>
                        <a:t>Bioproducts</a:t>
                      </a:r>
                      <a:r>
                        <a:rPr lang="en-US" sz="1050" u="none" strike="noStrike" dirty="0">
                          <a:effectLst/>
                          <a:latin typeface="Arial Narrow" panose="020B0606020202030204" pitchFamily="34" charset="0"/>
                        </a:rPr>
                        <a:t> </a:t>
                      </a:r>
                      <a:r>
                        <a:rPr lang="en-US" sz="1050" u="none" strike="noStrike" dirty="0" err="1">
                          <a:effectLst/>
                          <a:latin typeface="Arial Narrow" panose="020B0606020202030204" pitchFamily="34" charset="0"/>
                        </a:rPr>
                        <a:t>Inc</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1577744769"/>
                  </a:ext>
                </a:extLst>
              </a:tr>
              <a:tr h="127442">
                <a:tc>
                  <a:txBody>
                    <a:bodyPr/>
                    <a:lstStyle/>
                    <a:p>
                      <a:pPr algn="l" fontAlgn="ctr"/>
                      <a:r>
                        <a:rPr lang="en-US" sz="1050" u="none" strike="noStrike">
                          <a:effectLst/>
                          <a:latin typeface="Arial Narrow" panose="020B0606020202030204" pitchFamily="34" charset="0"/>
                        </a:rPr>
                        <a:t>Braintree Scientific Inc</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605452059"/>
                  </a:ext>
                </a:extLst>
              </a:tr>
              <a:tr h="127442">
                <a:tc>
                  <a:txBody>
                    <a:bodyPr/>
                    <a:lstStyle/>
                    <a:p>
                      <a:pPr algn="l" fontAlgn="ctr"/>
                      <a:r>
                        <a:rPr lang="en-US" sz="1050" u="none" strike="noStrike">
                          <a:effectLst/>
                          <a:latin typeface="Arial Narrow" panose="020B0606020202030204" pitchFamily="34" charset="0"/>
                        </a:rPr>
                        <a:t>Cambridge Isotope Labs</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1452997063"/>
                  </a:ext>
                </a:extLst>
              </a:tr>
              <a:tr h="127442">
                <a:tc>
                  <a:txBody>
                    <a:bodyPr/>
                    <a:lstStyle/>
                    <a:p>
                      <a:pPr algn="l" fontAlgn="ctr"/>
                      <a:r>
                        <a:rPr lang="en-US" sz="1050" u="none" strike="noStrike">
                          <a:effectLst/>
                          <a:latin typeface="Arial Narrow" panose="020B0606020202030204" pitchFamily="34" charset="0"/>
                        </a:rPr>
                        <a:t>Cayman Chemical Company</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3054968796"/>
                  </a:ext>
                </a:extLst>
              </a:tr>
              <a:tr h="127442">
                <a:tc>
                  <a:txBody>
                    <a:bodyPr/>
                    <a:lstStyle/>
                    <a:p>
                      <a:pPr algn="l" fontAlgn="ctr"/>
                      <a:r>
                        <a:rPr lang="en-US" sz="1050" u="none" strike="noStrike">
                          <a:effectLst/>
                          <a:latin typeface="Arial Narrow" panose="020B0606020202030204" pitchFamily="34" charset="0"/>
                        </a:rPr>
                        <a:t>Cell Signaling Technology</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45534929"/>
                  </a:ext>
                </a:extLst>
              </a:tr>
              <a:tr h="127442">
                <a:tc>
                  <a:txBody>
                    <a:bodyPr/>
                    <a:lstStyle/>
                    <a:p>
                      <a:pPr algn="l" fontAlgn="ctr"/>
                      <a:r>
                        <a:rPr lang="en-US" sz="1050" u="none" strike="noStrike" dirty="0" err="1">
                          <a:effectLst/>
                          <a:latin typeface="Arial Narrow" panose="020B0606020202030204" pitchFamily="34" charset="0"/>
                        </a:rPr>
                        <a:t>Chembridge</a:t>
                      </a:r>
                      <a:r>
                        <a:rPr lang="en-US" sz="1050" u="none" strike="noStrike" dirty="0">
                          <a:effectLst/>
                          <a:latin typeface="Arial Narrow" panose="020B0606020202030204" pitchFamily="34" charset="0"/>
                        </a:rPr>
                        <a:t> Corp</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2079153296"/>
                  </a:ext>
                </a:extLst>
              </a:tr>
              <a:tr h="127442">
                <a:tc>
                  <a:txBody>
                    <a:bodyPr/>
                    <a:lstStyle/>
                    <a:p>
                      <a:pPr algn="l" fontAlgn="ctr"/>
                      <a:r>
                        <a:rPr lang="en-US" sz="1050" b="0" i="0" u="none" strike="noStrike" dirty="0" err="1" smtClean="0">
                          <a:solidFill>
                            <a:srgbClr val="000000"/>
                          </a:solidFill>
                          <a:effectLst/>
                          <a:latin typeface="Arial Narrow" panose="020B0606020202030204" pitchFamily="34" charset="0"/>
                        </a:rPr>
                        <a:t>Dharmacon</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304702032"/>
                  </a:ext>
                </a:extLst>
              </a:tr>
              <a:tr h="127442">
                <a:tc>
                  <a:txBody>
                    <a:bodyPr/>
                    <a:lstStyle/>
                    <a:p>
                      <a:pPr algn="l" fontAlgn="ctr"/>
                      <a:r>
                        <a:rPr lang="en-US" sz="1050" u="none" strike="noStrike" dirty="0">
                          <a:effectLst/>
                          <a:latin typeface="Arial Narrow" panose="020B0606020202030204" pitchFamily="34" charset="0"/>
                        </a:rPr>
                        <a:t>Eppendorf North America </a:t>
                      </a:r>
                      <a:r>
                        <a:rPr lang="en-US" sz="1050" u="none" strike="noStrike" dirty="0" err="1">
                          <a:effectLst/>
                          <a:latin typeface="Arial Narrow" panose="020B0606020202030204" pitchFamily="34" charset="0"/>
                        </a:rPr>
                        <a:t>Inc</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3309830567"/>
                  </a:ext>
                </a:extLst>
              </a:tr>
              <a:tr h="127442">
                <a:tc>
                  <a:txBody>
                    <a:bodyPr/>
                    <a:lstStyle/>
                    <a:p>
                      <a:pPr algn="l" fontAlgn="ctr"/>
                      <a:r>
                        <a:rPr lang="en-US" sz="1050" b="0" i="0" u="none" strike="noStrike" dirty="0" smtClean="0">
                          <a:solidFill>
                            <a:srgbClr val="000000"/>
                          </a:solidFill>
                          <a:effectLst/>
                          <a:latin typeface="Arial Narrow" panose="020B0606020202030204" pitchFamily="34" charset="0"/>
                        </a:rPr>
                        <a:t>GE Life Science</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1001351167"/>
                  </a:ext>
                </a:extLst>
              </a:tr>
              <a:tr h="127442">
                <a:tc>
                  <a:txBody>
                    <a:bodyPr/>
                    <a:lstStyle/>
                    <a:p>
                      <a:pPr algn="l" fontAlgn="ctr"/>
                      <a:r>
                        <a:rPr lang="en-US" sz="1050" b="0" i="0" u="none" strike="noStrike" dirty="0" err="1" smtClean="0">
                          <a:solidFill>
                            <a:srgbClr val="000000"/>
                          </a:solidFill>
                          <a:effectLst/>
                          <a:latin typeface="Arial Narrow" panose="020B0606020202030204" pitchFamily="34" charset="0"/>
                        </a:rPr>
                        <a:t>Genescript</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397625458"/>
                  </a:ext>
                </a:extLst>
              </a:tr>
              <a:tr h="127442">
                <a:tc>
                  <a:txBody>
                    <a:bodyPr/>
                    <a:lstStyle/>
                    <a:p>
                      <a:pPr algn="l" fontAlgn="ctr"/>
                      <a:r>
                        <a:rPr lang="en-US" sz="1050" u="none" strike="noStrike" dirty="0">
                          <a:effectLst/>
                          <a:latin typeface="Arial Narrow" panose="020B0606020202030204" pitchFamily="34" charset="0"/>
                        </a:rPr>
                        <a:t>Gemini </a:t>
                      </a:r>
                      <a:r>
                        <a:rPr lang="en-US" sz="1050" u="none" strike="noStrike" dirty="0" err="1">
                          <a:effectLst/>
                          <a:latin typeface="Arial Narrow" panose="020B0606020202030204" pitchFamily="34" charset="0"/>
                        </a:rPr>
                        <a:t>Bioproducts</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4053390723"/>
                  </a:ext>
                </a:extLst>
              </a:tr>
              <a:tr h="127442">
                <a:tc>
                  <a:txBody>
                    <a:bodyPr/>
                    <a:lstStyle/>
                    <a:p>
                      <a:pPr algn="l" fontAlgn="ctr"/>
                      <a:r>
                        <a:rPr lang="en-US" sz="1050" u="none" strike="noStrike">
                          <a:effectLst/>
                          <a:latin typeface="Arial Narrow" panose="020B0606020202030204" pitchFamily="34" charset="0"/>
                        </a:rPr>
                        <a:t>Gold Biotechnology</a:t>
                      </a:r>
                      <a:endParaRPr lang="en-US" sz="1050" b="0" i="0" u="none" strike="noStrike">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3710055619"/>
                  </a:ext>
                </a:extLst>
              </a:tr>
              <a:tr h="127442">
                <a:tc>
                  <a:txBody>
                    <a:bodyPr/>
                    <a:lstStyle/>
                    <a:p>
                      <a:pPr algn="l" fontAlgn="ctr"/>
                      <a:r>
                        <a:rPr lang="en-US" sz="1050" u="none" strike="noStrike" dirty="0">
                          <a:effectLst/>
                          <a:latin typeface="Arial Narrow" panose="020B0606020202030204" pitchFamily="34" charset="0"/>
                        </a:rPr>
                        <a:t>Hardy Diagnostics</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1569793933"/>
                  </a:ext>
                </a:extLst>
              </a:tr>
              <a:tr h="127442">
                <a:tc>
                  <a:txBody>
                    <a:bodyPr/>
                    <a:lstStyle/>
                    <a:p>
                      <a:pPr algn="l" fontAlgn="ctr"/>
                      <a:r>
                        <a:rPr lang="en-US" sz="1050" b="0" i="0" u="none" strike="noStrike" dirty="0" smtClean="0">
                          <a:solidFill>
                            <a:srgbClr val="000000"/>
                          </a:solidFill>
                          <a:effectLst/>
                          <a:latin typeface="Arial Narrow" panose="020B0606020202030204" pitchFamily="34" charset="0"/>
                        </a:rPr>
                        <a:t>Hampton </a:t>
                      </a:r>
                      <a:r>
                        <a:rPr lang="en-US" sz="1050" b="0" i="0" u="none" strike="noStrike" dirty="0" err="1" smtClean="0">
                          <a:solidFill>
                            <a:srgbClr val="000000"/>
                          </a:solidFill>
                          <a:effectLst/>
                          <a:latin typeface="Arial Narrow" panose="020B0606020202030204" pitchFamily="34" charset="0"/>
                        </a:rPr>
                        <a:t>Reserarch</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170408486"/>
                  </a:ext>
                </a:extLst>
              </a:tr>
              <a:tr h="127442">
                <a:tc>
                  <a:txBody>
                    <a:bodyPr/>
                    <a:lstStyle/>
                    <a:p>
                      <a:pPr algn="l" fontAlgn="ctr"/>
                      <a:r>
                        <a:rPr lang="en-US" sz="1050" u="none" strike="noStrike" dirty="0" err="1">
                          <a:effectLst/>
                          <a:latin typeface="Arial Narrow" panose="020B0606020202030204" pitchFamily="34" charset="0"/>
                        </a:rPr>
                        <a:t>InvivoGen</a:t>
                      </a:r>
                      <a:endParaRPr lang="en-US" sz="1050" b="0" i="0" u="none" strike="noStrike" dirty="0">
                        <a:solidFill>
                          <a:srgbClr val="000000"/>
                        </a:solidFill>
                        <a:effectLst/>
                        <a:latin typeface="Arial Narrow" panose="020B0606020202030204" pitchFamily="34" charset="0"/>
                      </a:endParaRPr>
                    </a:p>
                  </a:txBody>
                  <a:tcPr marL="6123" marR="6123" marT="6123" marB="0" anchor="ctr"/>
                </a:tc>
                <a:extLst>
                  <a:ext uri="{0D108BD9-81ED-4DB2-BD59-A6C34878D82A}">
                    <a16:rowId xmlns:a16="http://schemas.microsoft.com/office/drawing/2014/main" val="3785079030"/>
                  </a:ext>
                </a:extLst>
              </a:tr>
            </a:tbl>
          </a:graphicData>
        </a:graphic>
      </p:graphicFrame>
    </p:spTree>
    <p:extLst>
      <p:ext uri="{BB962C8B-B14F-4D97-AF65-F5344CB8AC3E}">
        <p14:creationId xmlns:p14="http://schemas.microsoft.com/office/powerpoint/2010/main" val="1702647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99" y="237848"/>
            <a:ext cx="8229600" cy="609600"/>
          </a:xfrm>
        </p:spPr>
        <p:txBody>
          <a:bodyPr>
            <a:noAutofit/>
          </a:bodyPr>
          <a:lstStyle/>
          <a:p>
            <a:pPr algn="l"/>
            <a:r>
              <a:rPr lang="en-US" dirty="0">
                <a:latin typeface="Arial Narrow" panose="020B0606020202030204" pitchFamily="34" charset="0"/>
              </a:rPr>
              <a:t>Topics</a:t>
            </a:r>
          </a:p>
        </p:txBody>
      </p:sp>
      <p:sp>
        <p:nvSpPr>
          <p:cNvPr id="8" name="Content Placeholder 4"/>
          <p:cNvSpPr>
            <a:spLocks noGrp="1"/>
          </p:cNvSpPr>
          <p:nvPr>
            <p:ph idx="1"/>
          </p:nvPr>
        </p:nvSpPr>
        <p:spPr>
          <a:xfrm>
            <a:off x="622539" y="999848"/>
            <a:ext cx="8381084" cy="5455573"/>
          </a:xfrm>
        </p:spPr>
        <p:txBody>
          <a:bodyPr>
            <a:noAutofit/>
          </a:bodyPr>
          <a:lstStyle/>
          <a:p>
            <a:pPr>
              <a:lnSpc>
                <a:spcPct val="200000"/>
              </a:lnSpc>
            </a:pPr>
            <a:r>
              <a:rPr lang="en-US" sz="1400" dirty="0" smtClean="0">
                <a:latin typeface="Arial Narrow" panose="020B0606020202030204" pitchFamily="34" charset="0"/>
              </a:rPr>
              <a:t>Super </a:t>
            </a:r>
            <a:r>
              <a:rPr lang="en-US" sz="1400" dirty="0">
                <a:latin typeface="Arial Narrow" panose="020B0606020202030204" pitchFamily="34" charset="0"/>
              </a:rPr>
              <a:t>User Feedback</a:t>
            </a:r>
          </a:p>
          <a:p>
            <a:pPr>
              <a:lnSpc>
                <a:spcPct val="200000"/>
              </a:lnSpc>
            </a:pPr>
            <a:r>
              <a:rPr lang="en-US" sz="1400" dirty="0" smtClean="0">
                <a:latin typeface="Arial Narrow" panose="020B0606020202030204" pitchFamily="34" charset="0"/>
              </a:rPr>
              <a:t>P2P Updates</a:t>
            </a:r>
          </a:p>
          <a:p>
            <a:pPr>
              <a:lnSpc>
                <a:spcPct val="200000"/>
              </a:lnSpc>
            </a:pPr>
            <a:r>
              <a:rPr lang="en-US" sz="1400" dirty="0" smtClean="0">
                <a:latin typeface="Arial Narrow" panose="020B0606020202030204" pitchFamily="34" charset="0"/>
              </a:rPr>
              <a:t>Buying and Paying Guide Updates</a:t>
            </a:r>
          </a:p>
          <a:p>
            <a:pPr>
              <a:lnSpc>
                <a:spcPct val="200000"/>
              </a:lnSpc>
            </a:pPr>
            <a:r>
              <a:rPr lang="en-US" sz="1400" dirty="0" smtClean="0">
                <a:latin typeface="Arial Narrow" panose="020B0606020202030204" pitchFamily="34" charset="0"/>
              </a:rPr>
              <a:t>P2P Design Change Updates</a:t>
            </a:r>
          </a:p>
          <a:p>
            <a:pPr>
              <a:lnSpc>
                <a:spcPct val="200000"/>
              </a:lnSpc>
            </a:pPr>
            <a:r>
              <a:rPr lang="en-US" sz="1400" dirty="0" smtClean="0">
                <a:latin typeface="Arial Narrow" panose="020B0606020202030204" pitchFamily="34" charset="0"/>
              </a:rPr>
              <a:t>P2P Tips</a:t>
            </a:r>
          </a:p>
          <a:p>
            <a:pPr>
              <a:lnSpc>
                <a:spcPct val="200000"/>
              </a:lnSpc>
            </a:pPr>
            <a:r>
              <a:rPr lang="en-US" sz="1400" dirty="0" smtClean="0">
                <a:latin typeface="Arial Narrow" panose="020B0606020202030204" pitchFamily="34" charset="0"/>
              </a:rPr>
              <a:t>P2P Reminders</a:t>
            </a:r>
          </a:p>
          <a:p>
            <a:pPr>
              <a:lnSpc>
                <a:spcPct val="200000"/>
              </a:lnSpc>
            </a:pPr>
            <a:r>
              <a:rPr lang="en-US" sz="1400" dirty="0" smtClean="0">
                <a:latin typeface="Arial Narrow" panose="020B0606020202030204" pitchFamily="34" charset="0"/>
              </a:rPr>
              <a:t>Marketplace Updates</a:t>
            </a:r>
          </a:p>
          <a:p>
            <a:pPr>
              <a:lnSpc>
                <a:spcPct val="200000"/>
              </a:lnSpc>
            </a:pPr>
            <a:r>
              <a:rPr lang="en-US" sz="1400" dirty="0" smtClean="0">
                <a:latin typeface="Arial Narrow" panose="020B0606020202030204" pitchFamily="34" charset="0"/>
              </a:rPr>
              <a:t>Workday </a:t>
            </a:r>
            <a:r>
              <a:rPr lang="en-US" sz="1400" dirty="0">
                <a:latin typeface="Arial Narrow" panose="020B0606020202030204" pitchFamily="34" charset="0"/>
              </a:rPr>
              <a:t>Development Updates</a:t>
            </a:r>
          </a:p>
          <a:p>
            <a:pPr lvl="1">
              <a:lnSpc>
                <a:spcPct val="200000"/>
              </a:lnSpc>
            </a:pPr>
            <a:r>
              <a:rPr lang="en-US" sz="1400" dirty="0">
                <a:latin typeface="Arial Narrow" panose="020B0606020202030204" pitchFamily="34" charset="0"/>
              </a:rPr>
              <a:t>Spend Category Recommendations on Requisitions</a:t>
            </a:r>
          </a:p>
          <a:p>
            <a:pPr lvl="1">
              <a:lnSpc>
                <a:spcPct val="200000"/>
              </a:lnSpc>
            </a:pPr>
            <a:r>
              <a:rPr lang="en-US" sz="1400" dirty="0">
                <a:latin typeface="Arial Narrow" panose="020B0606020202030204" pitchFamily="34" charset="0"/>
              </a:rPr>
              <a:t>Supplier Discovery and Spend Navigator</a:t>
            </a:r>
          </a:p>
          <a:p>
            <a:pPr>
              <a:lnSpc>
                <a:spcPct val="200000"/>
              </a:lnSpc>
            </a:pPr>
            <a:r>
              <a:rPr lang="en-US" sz="1400" dirty="0">
                <a:latin typeface="Arial Narrow" panose="020B0606020202030204" pitchFamily="34" charset="0"/>
              </a:rPr>
              <a:t>P2P Monthly Workshops</a:t>
            </a:r>
          </a:p>
          <a:p>
            <a:pPr>
              <a:lnSpc>
                <a:spcPct val="200000"/>
              </a:lnSpc>
            </a:pPr>
            <a:endParaRPr lang="en-US" sz="1400" dirty="0" smtClean="0">
              <a:latin typeface="Arial Narrow" panose="020B0606020202030204" pitchFamily="34" charset="0"/>
            </a:endParaRPr>
          </a:p>
        </p:txBody>
      </p:sp>
      <p:cxnSp>
        <p:nvCxnSpPr>
          <p:cNvPr id="5" name="Straight Connector 4"/>
          <p:cNvCxnSpPr/>
          <p:nvPr/>
        </p:nvCxnSpPr>
        <p:spPr>
          <a:xfrm flipV="1">
            <a:off x="622539" y="798616"/>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7027392" y="237848"/>
            <a:ext cx="1524000" cy="1524000"/>
          </a:xfrm>
          <a:prstGeom prst="rect">
            <a:avLst/>
          </a:prstGeom>
        </p:spPr>
      </p:pic>
      <p:sp>
        <p:nvSpPr>
          <p:cNvPr id="7" name="TextBox 6"/>
          <p:cNvSpPr txBox="1"/>
          <p:nvPr/>
        </p:nvSpPr>
        <p:spPr>
          <a:xfrm>
            <a:off x="8719867" y="6395722"/>
            <a:ext cx="312906" cy="369332"/>
          </a:xfrm>
          <a:prstGeom prst="rect">
            <a:avLst/>
          </a:prstGeom>
          <a:noFill/>
        </p:spPr>
        <p:txBody>
          <a:bodyPr wrap="none" rtlCol="0">
            <a:spAutoFit/>
          </a:bodyPr>
          <a:lstStyle/>
          <a:p>
            <a:r>
              <a:rPr lang="en-US" dirty="0">
                <a:solidFill>
                  <a:schemeClr val="bg1"/>
                </a:solidFill>
              </a:rPr>
              <a:t>2</a:t>
            </a:r>
          </a:p>
        </p:txBody>
      </p:sp>
      <p:sp>
        <p:nvSpPr>
          <p:cNvPr id="6" name="Rectangle 1"/>
          <p:cNvSpPr>
            <a:spLocks noChangeArrowheads="1"/>
          </p:cNvSpPr>
          <p:nvPr/>
        </p:nvSpPr>
        <p:spPr bwMode="auto">
          <a:xfrm>
            <a:off x="2667000" y="3792404"/>
            <a:ext cx="216726"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31761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CADC5E-A4DC-4428-AC5D-2BEE41724F4B}"/>
              </a:ext>
            </a:extLst>
          </p:cNvPr>
          <p:cNvSpPr txBox="1">
            <a:spLocks/>
          </p:cNvSpPr>
          <p:nvPr/>
        </p:nvSpPr>
        <p:spPr bwMode="auto">
          <a:xfrm>
            <a:off x="349088" y="153600"/>
            <a:ext cx="8610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sz="3600" kern="0" dirty="0" smtClean="0">
                <a:latin typeface="Arial Narrow" panose="020B0606020202030204" pitchFamily="34" charset="0"/>
              </a:rPr>
              <a:t>Workday Development Updates</a:t>
            </a:r>
            <a:r>
              <a:rPr lang="en-US" kern="0" dirty="0" smtClean="0">
                <a:latin typeface="Arial Narrow" panose="020B0606020202030204" pitchFamily="34" charset="0"/>
              </a:rPr>
              <a:t>	</a:t>
            </a:r>
            <a:endParaRPr lang="en-US" kern="0" dirty="0">
              <a:latin typeface="Arial Narrow" panose="020B0606020202030204" pitchFamily="34" charset="0"/>
            </a:endParaRPr>
          </a:p>
        </p:txBody>
      </p:sp>
      <p:cxnSp>
        <p:nvCxnSpPr>
          <p:cNvPr id="7" name="Straight Connector 6">
            <a:extLst>
              <a:ext uri="{FF2B5EF4-FFF2-40B4-BE49-F238E27FC236}">
                <a16:creationId xmlns:a16="http://schemas.microsoft.com/office/drawing/2014/main" id="{1EE62595-EA44-4019-AA11-137355828CF8}"/>
              </a:ext>
            </a:extLst>
          </p:cNvPr>
          <p:cNvCxnSpPr/>
          <p:nvPr/>
        </p:nvCxnSpPr>
        <p:spPr>
          <a:xfrm flipV="1">
            <a:off x="349088" y="841476"/>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618109" y="6400800"/>
            <a:ext cx="383438" cy="307777"/>
          </a:xfrm>
          <a:prstGeom prst="rect">
            <a:avLst/>
          </a:prstGeom>
          <a:noFill/>
        </p:spPr>
        <p:txBody>
          <a:bodyPr wrap="none" rtlCol="0">
            <a:spAutoFit/>
          </a:bodyPr>
          <a:lstStyle/>
          <a:p>
            <a:r>
              <a:rPr lang="en-US" sz="1400" dirty="0" smtClean="0">
                <a:solidFill>
                  <a:schemeClr val="bg1"/>
                </a:solidFill>
              </a:rPr>
              <a:t>20</a:t>
            </a:r>
            <a:endParaRPr lang="en-US" sz="1400" dirty="0">
              <a:solidFill>
                <a:schemeClr val="bg1"/>
              </a:solidFill>
            </a:endParaRPr>
          </a:p>
        </p:txBody>
      </p:sp>
      <p:sp>
        <p:nvSpPr>
          <p:cNvPr id="2" name="TextBox 1"/>
          <p:cNvSpPr txBox="1"/>
          <p:nvPr/>
        </p:nvSpPr>
        <p:spPr>
          <a:xfrm>
            <a:off x="349088" y="756112"/>
            <a:ext cx="8489594" cy="4924425"/>
          </a:xfrm>
          <a:prstGeom prst="rect">
            <a:avLst/>
          </a:prstGeom>
          <a:noFill/>
        </p:spPr>
        <p:txBody>
          <a:bodyPr wrap="square" rtlCol="0">
            <a:spAutoFit/>
          </a:bodyPr>
          <a:lstStyle/>
          <a:p>
            <a:endParaRPr lang="en-US" sz="2000" b="1" i="1" dirty="0" smtClean="0">
              <a:solidFill>
                <a:srgbClr val="00B050"/>
              </a:solidFill>
              <a:latin typeface="Arial Narrow" panose="020B0606020202030204" pitchFamily="34" charset="0"/>
            </a:endParaRPr>
          </a:p>
          <a:p>
            <a:r>
              <a:rPr lang="en-US" sz="2000" b="1" i="1" dirty="0" smtClean="0">
                <a:solidFill>
                  <a:srgbClr val="00B050"/>
                </a:solidFill>
                <a:latin typeface="Arial Narrow" panose="020B0606020202030204" pitchFamily="34" charset="0"/>
              </a:rPr>
              <a:t>Workday has engaged UR as a design partner on the procurement enhancements utilizing machine learning and other technologies.</a:t>
            </a:r>
          </a:p>
          <a:p>
            <a:endParaRPr lang="en-US" sz="2000" b="1" i="1" dirty="0">
              <a:solidFill>
                <a:srgbClr val="00B050"/>
              </a:solidFill>
              <a:latin typeface="Arial Narrow" panose="020B0606020202030204" pitchFamily="34" charset="0"/>
            </a:endParaRPr>
          </a:p>
          <a:p>
            <a:r>
              <a:rPr lang="en-US" sz="2000" b="1" dirty="0" smtClean="0"/>
              <a:t>Workday </a:t>
            </a:r>
            <a:r>
              <a:rPr lang="en-US" sz="2000" b="1" dirty="0"/>
              <a:t>Spend </a:t>
            </a:r>
            <a:r>
              <a:rPr lang="en-US" sz="2000" b="1" dirty="0" smtClean="0"/>
              <a:t>Category Recommendation</a:t>
            </a:r>
          </a:p>
          <a:p>
            <a:endParaRPr lang="en-US" sz="2000" dirty="0"/>
          </a:p>
          <a:p>
            <a:pPr marL="285750" indent="-285750">
              <a:buFont typeface="Arial" panose="020B0604020202020204" pitchFamily="34" charset="0"/>
              <a:buChar char="•"/>
            </a:pPr>
            <a:r>
              <a:rPr lang="en-US" sz="1600" dirty="0" smtClean="0"/>
              <a:t>Workday </a:t>
            </a:r>
            <a:r>
              <a:rPr lang="en-US" sz="1600" dirty="0"/>
              <a:t>Spend Category Recommendation is a Workday Procurement feature that uses Machine Learning to recommend spend categories at transaction creation based on transaction attributes, such as item description. </a:t>
            </a: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The </a:t>
            </a:r>
            <a:r>
              <a:rPr lang="en-US" sz="1600" dirty="0"/>
              <a:t>system determines suggestions instantaneously once </a:t>
            </a:r>
            <a:r>
              <a:rPr lang="en-US" sz="1600" dirty="0" smtClean="0"/>
              <a:t>a user tabs out </a:t>
            </a:r>
            <a:r>
              <a:rPr lang="en-US" sz="1600" dirty="0"/>
              <a:t>of text entry. </a:t>
            </a:r>
            <a:endParaRPr lang="en-US" sz="1600" dirty="0" smtClean="0"/>
          </a:p>
          <a:p>
            <a:pPr marL="285750"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For </a:t>
            </a:r>
            <a:r>
              <a:rPr lang="en-US" sz="1600" dirty="0"/>
              <a:t>non-grid tasks, such as Request Non-Catalog Items, the recommendations are displayed above the Spend Category field and in the Suggested sub-folder of field. </a:t>
            </a:r>
            <a:endParaRPr lang="en-US" sz="1600" dirty="0" smtClean="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r>
              <a:rPr lang="en-US" sz="1600" dirty="0" smtClean="0"/>
              <a:t>For </a:t>
            </a:r>
            <a:r>
              <a:rPr lang="en-US" sz="1600" dirty="0"/>
              <a:t>grid tasks, such as Edit Requisition, the recommendations are shown in the Suggested sub-folder of field only. </a:t>
            </a:r>
            <a:endParaRPr lang="en-US" sz="1600" b="1" dirty="0">
              <a:latin typeface="Arial Narrow" panose="020B0606020202030204" pitchFamily="34" charset="0"/>
            </a:endParaRPr>
          </a:p>
          <a:p>
            <a:endParaRPr lang="en-US" b="1" dirty="0">
              <a:latin typeface="Arial Narrow" panose="020B0606020202030204" pitchFamily="34" charset="0"/>
            </a:endParaRPr>
          </a:p>
        </p:txBody>
      </p:sp>
    </p:spTree>
    <p:extLst>
      <p:ext uri="{BB962C8B-B14F-4D97-AF65-F5344CB8AC3E}">
        <p14:creationId xmlns:p14="http://schemas.microsoft.com/office/powerpoint/2010/main" val="14098469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CADC5E-A4DC-4428-AC5D-2BEE41724F4B}"/>
              </a:ext>
            </a:extLst>
          </p:cNvPr>
          <p:cNvSpPr txBox="1">
            <a:spLocks/>
          </p:cNvSpPr>
          <p:nvPr/>
        </p:nvSpPr>
        <p:spPr bwMode="auto">
          <a:xfrm>
            <a:off x="349088" y="153600"/>
            <a:ext cx="8610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kern="0" dirty="0" smtClean="0">
                <a:latin typeface="Arial Narrow" panose="020B0606020202030204" pitchFamily="34" charset="0"/>
              </a:rPr>
              <a:t>Workday Development Updates	</a:t>
            </a:r>
            <a:endParaRPr lang="en-US" kern="0" dirty="0">
              <a:latin typeface="Arial Narrow" panose="020B0606020202030204" pitchFamily="34" charset="0"/>
            </a:endParaRPr>
          </a:p>
        </p:txBody>
      </p:sp>
      <p:cxnSp>
        <p:nvCxnSpPr>
          <p:cNvPr id="7" name="Straight Connector 6">
            <a:extLst>
              <a:ext uri="{FF2B5EF4-FFF2-40B4-BE49-F238E27FC236}">
                <a16:creationId xmlns:a16="http://schemas.microsoft.com/office/drawing/2014/main" id="{1EE62595-EA44-4019-AA11-137355828CF8}"/>
              </a:ext>
            </a:extLst>
          </p:cNvPr>
          <p:cNvCxnSpPr/>
          <p:nvPr/>
        </p:nvCxnSpPr>
        <p:spPr>
          <a:xfrm flipV="1">
            <a:off x="349088" y="841476"/>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535278" y="6324600"/>
            <a:ext cx="383438" cy="307777"/>
          </a:xfrm>
          <a:prstGeom prst="rect">
            <a:avLst/>
          </a:prstGeom>
          <a:noFill/>
        </p:spPr>
        <p:txBody>
          <a:bodyPr wrap="none" rtlCol="0">
            <a:spAutoFit/>
          </a:bodyPr>
          <a:lstStyle/>
          <a:p>
            <a:r>
              <a:rPr lang="en-US" sz="1400" dirty="0" smtClean="0">
                <a:solidFill>
                  <a:schemeClr val="bg1"/>
                </a:solidFill>
              </a:rPr>
              <a:t>21</a:t>
            </a:r>
            <a:endParaRPr lang="en-US" sz="1400" dirty="0">
              <a:solidFill>
                <a:schemeClr val="bg1"/>
              </a:solidFill>
            </a:endParaRPr>
          </a:p>
        </p:txBody>
      </p:sp>
      <p:sp>
        <p:nvSpPr>
          <p:cNvPr id="2" name="TextBox 1"/>
          <p:cNvSpPr txBox="1"/>
          <p:nvPr/>
        </p:nvSpPr>
        <p:spPr>
          <a:xfrm>
            <a:off x="312645" y="841476"/>
            <a:ext cx="8489594" cy="2369880"/>
          </a:xfrm>
          <a:prstGeom prst="rect">
            <a:avLst/>
          </a:prstGeom>
          <a:noFill/>
        </p:spPr>
        <p:txBody>
          <a:bodyPr wrap="square" rtlCol="0">
            <a:spAutoFit/>
          </a:bodyPr>
          <a:lstStyle/>
          <a:p>
            <a:endParaRPr lang="en-US" sz="2000" b="1" i="1" dirty="0" smtClean="0">
              <a:solidFill>
                <a:srgbClr val="00B050"/>
              </a:solidFill>
              <a:latin typeface="Arial Narrow" panose="020B0606020202030204" pitchFamily="34" charset="0"/>
            </a:endParaRPr>
          </a:p>
          <a:p>
            <a:endParaRPr lang="en-US" sz="2000" b="1" i="1" dirty="0">
              <a:solidFill>
                <a:srgbClr val="00B050"/>
              </a:solidFill>
              <a:latin typeface="Arial Narrow" panose="020B0606020202030204" pitchFamily="34" charset="0"/>
            </a:endParaRPr>
          </a:p>
          <a:p>
            <a:endParaRPr lang="en-US" b="1" dirty="0" smtClean="0">
              <a:latin typeface="Arial Narrow" panose="020B0606020202030204" pitchFamily="34" charset="0"/>
            </a:endParaRPr>
          </a:p>
          <a:p>
            <a:pPr marL="285750" indent="-285750">
              <a:buFont typeface="Arial" panose="020B0604020202020204" pitchFamily="34" charset="0"/>
              <a:buChar char="•"/>
            </a:pPr>
            <a:endParaRPr lang="en-US" dirty="0" smtClean="0">
              <a:latin typeface="Arial Narrow" panose="020B0606020202030204" pitchFamily="34" charset="0"/>
            </a:endParaRPr>
          </a:p>
          <a:p>
            <a:pPr marL="285750" indent="-285750">
              <a:buFont typeface="Arial" panose="020B0604020202020204" pitchFamily="34" charset="0"/>
              <a:buChar char="•"/>
            </a:pPr>
            <a:endParaRPr lang="en-US" dirty="0" smtClean="0">
              <a:latin typeface="Arial Narrow" panose="020B0606020202030204" pitchFamily="34" charset="0"/>
            </a:endParaRPr>
          </a:p>
          <a:p>
            <a:pPr marL="285750" indent="-285750">
              <a:buFont typeface="Arial" panose="020B0604020202020204" pitchFamily="34" charset="0"/>
              <a:buChar char="•"/>
            </a:pPr>
            <a:endParaRPr lang="en-US" dirty="0">
              <a:latin typeface="Arial Narrow" panose="020B0606020202030204" pitchFamily="34" charset="0"/>
            </a:endParaRPr>
          </a:p>
          <a:p>
            <a:pPr marL="285750" indent="-285750">
              <a:buFont typeface="Arial" panose="020B0604020202020204" pitchFamily="34" charset="0"/>
              <a:buChar char="•"/>
            </a:pPr>
            <a:endParaRPr lang="en-US" dirty="0" smtClean="0">
              <a:latin typeface="Arial Narrow" panose="020B0606020202030204" pitchFamily="34" charset="0"/>
            </a:endParaRPr>
          </a:p>
          <a:p>
            <a:endParaRPr lang="en-US" b="1" dirty="0">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349088" y="945342"/>
            <a:ext cx="4375269" cy="4776835"/>
          </a:xfrm>
          <a:prstGeom prst="rect">
            <a:avLst/>
          </a:prstGeom>
        </p:spPr>
      </p:pic>
      <p:sp>
        <p:nvSpPr>
          <p:cNvPr id="4" name="TextBox 3"/>
          <p:cNvSpPr txBox="1"/>
          <p:nvPr/>
        </p:nvSpPr>
        <p:spPr>
          <a:xfrm>
            <a:off x="4343400" y="1851423"/>
            <a:ext cx="4543445" cy="1692771"/>
          </a:xfrm>
          <a:prstGeom prst="rect">
            <a:avLst/>
          </a:prstGeom>
          <a:noFill/>
        </p:spPr>
        <p:txBody>
          <a:bodyPr wrap="square" rtlCol="0">
            <a:spAutoFit/>
          </a:bodyPr>
          <a:lstStyle/>
          <a:p>
            <a:r>
              <a:rPr lang="en-US" dirty="0" smtClean="0">
                <a:latin typeface="Arial Narrow" panose="020B0606020202030204" pitchFamily="34" charset="0"/>
              </a:rPr>
              <a:t>The Spend Category Recommendation feature will support Requisitions only</a:t>
            </a:r>
            <a:r>
              <a:rPr lang="en-US" dirty="0">
                <a:latin typeface="Arial Narrow" panose="020B0606020202030204" pitchFamily="34" charset="0"/>
              </a:rPr>
              <a:t> </a:t>
            </a:r>
            <a:r>
              <a:rPr lang="en-US" dirty="0" smtClean="0">
                <a:latin typeface="Arial Narrow" panose="020B0606020202030204" pitchFamily="34" charset="0"/>
              </a:rPr>
              <a:t>and applies state-of-the art natural language processing and prediction machine learning techniques based on supplier invoice data</a:t>
            </a:r>
          </a:p>
          <a:p>
            <a:endParaRPr lang="en-US" sz="1400" dirty="0"/>
          </a:p>
        </p:txBody>
      </p:sp>
      <p:sp>
        <p:nvSpPr>
          <p:cNvPr id="5" name="AutoShape 2" descr="Advanced Process Control Training - PiControl Solutions Train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a:stretch>
            <a:fillRect/>
          </a:stretch>
        </p:blipFill>
        <p:spPr>
          <a:xfrm>
            <a:off x="6096000" y="4169969"/>
            <a:ext cx="1712104" cy="1766334"/>
          </a:xfrm>
          <a:prstGeom prst="rect">
            <a:avLst/>
          </a:prstGeom>
        </p:spPr>
      </p:pic>
    </p:spTree>
    <p:extLst>
      <p:ext uri="{BB962C8B-B14F-4D97-AF65-F5344CB8AC3E}">
        <p14:creationId xmlns:p14="http://schemas.microsoft.com/office/powerpoint/2010/main" val="8583435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CADC5E-A4DC-4428-AC5D-2BEE41724F4B}"/>
              </a:ext>
            </a:extLst>
          </p:cNvPr>
          <p:cNvSpPr txBox="1">
            <a:spLocks/>
          </p:cNvSpPr>
          <p:nvPr/>
        </p:nvSpPr>
        <p:spPr bwMode="auto">
          <a:xfrm>
            <a:off x="349088" y="153600"/>
            <a:ext cx="8610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kern="0" dirty="0" smtClean="0">
                <a:latin typeface="Arial Narrow" panose="020B0606020202030204" pitchFamily="34" charset="0"/>
              </a:rPr>
              <a:t>Workday Development Updates	</a:t>
            </a:r>
            <a:endParaRPr lang="en-US" kern="0" dirty="0">
              <a:latin typeface="Arial Narrow" panose="020B0606020202030204" pitchFamily="34" charset="0"/>
            </a:endParaRPr>
          </a:p>
        </p:txBody>
      </p:sp>
      <p:cxnSp>
        <p:nvCxnSpPr>
          <p:cNvPr id="7" name="Straight Connector 6">
            <a:extLst>
              <a:ext uri="{FF2B5EF4-FFF2-40B4-BE49-F238E27FC236}">
                <a16:creationId xmlns:a16="http://schemas.microsoft.com/office/drawing/2014/main" id="{1EE62595-EA44-4019-AA11-137355828CF8}"/>
              </a:ext>
            </a:extLst>
          </p:cNvPr>
          <p:cNvCxnSpPr/>
          <p:nvPr/>
        </p:nvCxnSpPr>
        <p:spPr>
          <a:xfrm flipV="1">
            <a:off x="349088" y="841476"/>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518542" y="6324600"/>
            <a:ext cx="383438" cy="307777"/>
          </a:xfrm>
          <a:prstGeom prst="rect">
            <a:avLst/>
          </a:prstGeom>
          <a:noFill/>
        </p:spPr>
        <p:txBody>
          <a:bodyPr wrap="none" rtlCol="0">
            <a:spAutoFit/>
          </a:bodyPr>
          <a:lstStyle/>
          <a:p>
            <a:r>
              <a:rPr lang="en-US" sz="1400" dirty="0" smtClean="0">
                <a:solidFill>
                  <a:schemeClr val="bg1"/>
                </a:solidFill>
              </a:rPr>
              <a:t>22</a:t>
            </a:r>
            <a:endParaRPr lang="en-US" sz="1400" dirty="0">
              <a:solidFill>
                <a:schemeClr val="bg1"/>
              </a:solidFill>
            </a:endParaRPr>
          </a:p>
        </p:txBody>
      </p:sp>
      <p:sp>
        <p:nvSpPr>
          <p:cNvPr id="2" name="TextBox 1"/>
          <p:cNvSpPr txBox="1"/>
          <p:nvPr/>
        </p:nvSpPr>
        <p:spPr>
          <a:xfrm>
            <a:off x="312645" y="841476"/>
            <a:ext cx="8489594" cy="954107"/>
          </a:xfrm>
          <a:prstGeom prst="rect">
            <a:avLst/>
          </a:prstGeom>
          <a:noFill/>
        </p:spPr>
        <p:txBody>
          <a:bodyPr wrap="square" rtlCol="0">
            <a:spAutoFit/>
          </a:bodyPr>
          <a:lstStyle/>
          <a:p>
            <a:endParaRPr lang="en-US" sz="2000" b="1" i="1" dirty="0" smtClean="0">
              <a:solidFill>
                <a:srgbClr val="00B050"/>
              </a:solidFill>
              <a:latin typeface="Arial Narrow" panose="020B0606020202030204" pitchFamily="34" charset="0"/>
            </a:endParaRPr>
          </a:p>
          <a:p>
            <a:r>
              <a:rPr lang="en-US" b="1" dirty="0" smtClean="0">
                <a:latin typeface="Arial Narrow" panose="020B0606020202030204" pitchFamily="34" charset="0"/>
              </a:rPr>
              <a:t>Supplier Discovery </a:t>
            </a:r>
            <a:r>
              <a:rPr lang="en-US" dirty="0" smtClean="0">
                <a:latin typeface="Arial Narrow" panose="020B0606020202030204" pitchFamily="34" charset="0"/>
              </a:rPr>
              <a:t>is in early discussion development. A preview of this is below:</a:t>
            </a:r>
          </a:p>
          <a:p>
            <a:endParaRPr lang="en-US" b="1" dirty="0">
              <a:latin typeface="Arial Narrow" panose="020B0606020202030204" pitchFamily="34" charset="0"/>
            </a:endParaRPr>
          </a:p>
        </p:txBody>
      </p:sp>
      <p:pic>
        <p:nvPicPr>
          <p:cNvPr id="9" name="Picture 8"/>
          <p:cNvPicPr>
            <a:picLocks noChangeAspect="1"/>
          </p:cNvPicPr>
          <p:nvPr/>
        </p:nvPicPr>
        <p:blipFill>
          <a:blip r:embed="rId3"/>
          <a:stretch>
            <a:fillRect/>
          </a:stretch>
        </p:blipFill>
        <p:spPr>
          <a:xfrm>
            <a:off x="460921" y="1795583"/>
            <a:ext cx="7787088" cy="4072147"/>
          </a:xfrm>
          <a:prstGeom prst="rect">
            <a:avLst/>
          </a:prstGeom>
        </p:spPr>
      </p:pic>
    </p:spTree>
    <p:extLst>
      <p:ext uri="{BB962C8B-B14F-4D97-AF65-F5344CB8AC3E}">
        <p14:creationId xmlns:p14="http://schemas.microsoft.com/office/powerpoint/2010/main" val="1980262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8970" y="142864"/>
            <a:ext cx="8085430" cy="495300"/>
          </a:xfrm>
        </p:spPr>
        <p:txBody>
          <a:bodyPr>
            <a:noAutofit/>
          </a:bodyPr>
          <a:lstStyle/>
          <a:p>
            <a:pPr algn="l"/>
            <a:r>
              <a:rPr lang="en-US" sz="4000" dirty="0" smtClean="0">
                <a:latin typeface="Arial Narrow" panose="020B0606020202030204" pitchFamily="34" charset="0"/>
                <a:cs typeface="Arial" panose="020B0604020202020204" pitchFamily="34" charset="0"/>
              </a:rPr>
              <a:t>Monthly P2P Workshops</a:t>
            </a:r>
            <a:endParaRPr lang="en-US" sz="40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529285" y="688964"/>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924800" y="6400800"/>
            <a:ext cx="1066800" cy="261610"/>
          </a:xfrm>
          <a:prstGeom prst="rect">
            <a:avLst/>
          </a:prstGeom>
          <a:noFill/>
        </p:spPr>
        <p:txBody>
          <a:bodyPr wrap="square" rtlCol="0">
            <a:spAutoFit/>
          </a:bodyPr>
          <a:lstStyle/>
          <a:p>
            <a:pPr algn="r"/>
            <a:r>
              <a:rPr lang="en-US" sz="1100" dirty="0" smtClean="0">
                <a:solidFill>
                  <a:schemeClr val="bg1"/>
                </a:solidFill>
              </a:rPr>
              <a:t>23</a:t>
            </a:r>
            <a:endParaRPr lang="en-US" sz="1100" dirty="0">
              <a:solidFill>
                <a:schemeClr val="bg1"/>
              </a:solidFill>
            </a:endParaRPr>
          </a:p>
        </p:txBody>
      </p:sp>
      <p:sp>
        <p:nvSpPr>
          <p:cNvPr id="3" name="TextBox 2"/>
          <p:cNvSpPr txBox="1"/>
          <p:nvPr/>
        </p:nvSpPr>
        <p:spPr>
          <a:xfrm>
            <a:off x="448970" y="870804"/>
            <a:ext cx="8512832" cy="677108"/>
          </a:xfrm>
          <a:prstGeom prst="rect">
            <a:avLst/>
          </a:prstGeom>
          <a:noFill/>
        </p:spPr>
        <p:txBody>
          <a:bodyPr wrap="square" rtlCol="0">
            <a:spAutoFit/>
          </a:bodyPr>
          <a:lstStyle/>
          <a:p>
            <a:r>
              <a:rPr lang="en-US" sz="1400" b="1" dirty="0" smtClean="0">
                <a:solidFill>
                  <a:srgbClr val="FF0000"/>
                </a:solidFill>
                <a:latin typeface="Arial Narrow" panose="020B0606020202030204" pitchFamily="34" charset="0"/>
                <a:cs typeface="Arial" panose="020B0604020202020204" pitchFamily="34" charset="0"/>
              </a:rPr>
              <a:t>New P2P Zoom Workshops started in September and are held on the 2</a:t>
            </a:r>
            <a:r>
              <a:rPr lang="en-US" sz="1400" b="1" baseline="30000" dirty="0" smtClean="0">
                <a:solidFill>
                  <a:srgbClr val="FF0000"/>
                </a:solidFill>
                <a:latin typeface="Arial Narrow" panose="020B0606020202030204" pitchFamily="34" charset="0"/>
                <a:cs typeface="Arial" panose="020B0604020202020204" pitchFamily="34" charset="0"/>
              </a:rPr>
              <a:t>nd</a:t>
            </a:r>
            <a:r>
              <a:rPr lang="en-US" sz="1400" b="1" dirty="0" smtClean="0">
                <a:solidFill>
                  <a:srgbClr val="FF0000"/>
                </a:solidFill>
                <a:latin typeface="Arial Narrow" panose="020B0606020202030204" pitchFamily="34" charset="0"/>
                <a:cs typeface="Arial" panose="020B0604020202020204" pitchFamily="34" charset="0"/>
              </a:rPr>
              <a:t> Wednesday of the month from 2 – 3pm</a:t>
            </a:r>
            <a:r>
              <a:rPr lang="en-US" sz="1400" dirty="0" smtClean="0">
                <a:latin typeface="Arial Narrow" panose="020B0606020202030204" pitchFamily="34" charset="0"/>
                <a:cs typeface="Arial" panose="020B0604020202020204" pitchFamily="34" charset="0"/>
              </a:rPr>
              <a:t>.   </a:t>
            </a:r>
            <a:r>
              <a:rPr lang="en-US" sz="1200" dirty="0" smtClean="0">
                <a:latin typeface="Arial Narrow" panose="020B0606020202030204" pitchFamily="34" charset="0"/>
                <a:cs typeface="Arial" panose="020B0604020202020204" pitchFamily="34" charset="0"/>
              </a:rPr>
              <a:t>The workshops are intended to provide tips and tricks for P2P users and address any questions (i.e. Resolving Invoice Match Exceptions, How to Transition your Blanket Order to P2P, How to Run Reports, </a:t>
            </a:r>
            <a:r>
              <a:rPr lang="en-US" sz="1200" dirty="0" err="1" smtClean="0">
                <a:latin typeface="Arial Narrow" panose="020B0606020202030204" pitchFamily="34" charset="0"/>
                <a:cs typeface="Arial" panose="020B0604020202020204" pitchFamily="34" charset="0"/>
              </a:rPr>
              <a:t>etc</a:t>
            </a:r>
            <a:r>
              <a:rPr lang="en-US" sz="1200" dirty="0" smtClean="0">
                <a:latin typeface="Arial Narrow" panose="020B0606020202030204" pitchFamily="34" charset="0"/>
                <a:cs typeface="Arial" panose="020B0604020202020204" pitchFamily="34" charset="0"/>
              </a:rPr>
              <a:t>) The schedule and zoom access information can be found on the </a:t>
            </a:r>
            <a:r>
              <a:rPr lang="en-US" sz="1200" dirty="0" smtClean="0">
                <a:latin typeface="Arial Narrow" panose="020B0606020202030204" pitchFamily="34" charset="0"/>
                <a:cs typeface="Arial" panose="020B0604020202020204" pitchFamily="34" charset="0"/>
                <a:hlinkClick r:id="rId3"/>
              </a:rPr>
              <a:t>Training Website</a:t>
            </a:r>
            <a:r>
              <a:rPr lang="en-US" sz="1200" dirty="0" smtClean="0">
                <a:latin typeface="Arial Narrow" panose="020B0606020202030204" pitchFamily="34" charset="0"/>
                <a:cs typeface="Arial" panose="020B0604020202020204" pitchFamily="34" charset="0"/>
              </a:rPr>
              <a:t>.</a:t>
            </a:r>
            <a:endParaRPr lang="en-US" sz="2000" b="1" dirty="0" smtClean="0">
              <a:solidFill>
                <a:srgbClr val="0070C0"/>
              </a:solidFill>
              <a:latin typeface="Arial Narrow" panose="020B0606020202030204" pitchFamily="34" charset="0"/>
              <a:cs typeface="Arial" panose="020B0604020202020204" pitchFamily="34" charset="0"/>
            </a:endParaRPr>
          </a:p>
        </p:txBody>
      </p:sp>
      <p:sp>
        <p:nvSpPr>
          <p:cNvPr id="7" name="AutoShape 2" descr="new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1" name="Picture 10"/>
          <p:cNvPicPr>
            <a:picLocks noChangeAspect="1"/>
          </p:cNvPicPr>
          <p:nvPr/>
        </p:nvPicPr>
        <p:blipFill>
          <a:blip r:embed="rId4"/>
          <a:stretch>
            <a:fillRect/>
          </a:stretch>
        </p:blipFill>
        <p:spPr>
          <a:xfrm>
            <a:off x="478768" y="2101455"/>
            <a:ext cx="4542895" cy="1847785"/>
          </a:xfrm>
          <a:prstGeom prst="rect">
            <a:avLst/>
          </a:prstGeom>
        </p:spPr>
      </p:pic>
      <p:pic>
        <p:nvPicPr>
          <p:cNvPr id="12" name="Picture 11"/>
          <p:cNvPicPr>
            <a:picLocks noChangeAspect="1"/>
          </p:cNvPicPr>
          <p:nvPr/>
        </p:nvPicPr>
        <p:blipFill>
          <a:blip r:embed="rId5"/>
          <a:stretch>
            <a:fillRect/>
          </a:stretch>
        </p:blipFill>
        <p:spPr>
          <a:xfrm>
            <a:off x="3172769" y="4086139"/>
            <a:ext cx="5590231" cy="1987906"/>
          </a:xfrm>
          <a:prstGeom prst="rect">
            <a:avLst/>
          </a:prstGeom>
        </p:spPr>
      </p:pic>
      <p:pic>
        <p:nvPicPr>
          <p:cNvPr id="6" name="Picture 5"/>
          <p:cNvPicPr>
            <a:picLocks noChangeAspect="1"/>
          </p:cNvPicPr>
          <p:nvPr/>
        </p:nvPicPr>
        <p:blipFill>
          <a:blip r:embed="rId6"/>
          <a:stretch>
            <a:fillRect/>
          </a:stretch>
        </p:blipFill>
        <p:spPr>
          <a:xfrm>
            <a:off x="838200" y="4257894"/>
            <a:ext cx="1981200" cy="1644396"/>
          </a:xfrm>
          <a:prstGeom prst="rect">
            <a:avLst/>
          </a:prstGeom>
        </p:spPr>
      </p:pic>
      <p:sp>
        <p:nvSpPr>
          <p:cNvPr id="8" name="TextBox 7"/>
          <p:cNvSpPr txBox="1"/>
          <p:nvPr/>
        </p:nvSpPr>
        <p:spPr>
          <a:xfrm>
            <a:off x="5021663" y="1586483"/>
            <a:ext cx="3741337" cy="2369880"/>
          </a:xfrm>
          <a:prstGeom prst="rect">
            <a:avLst/>
          </a:prstGeom>
          <a:noFill/>
        </p:spPr>
        <p:txBody>
          <a:bodyPr wrap="square" rtlCol="0">
            <a:spAutoFit/>
          </a:bodyPr>
          <a:lstStyle/>
          <a:p>
            <a:r>
              <a:rPr lang="en-US" sz="1600" b="1" dirty="0" smtClean="0">
                <a:solidFill>
                  <a:srgbClr val="FF0000"/>
                </a:solidFill>
                <a:latin typeface="Arial Narrow" panose="020B0606020202030204" pitchFamily="34" charset="0"/>
              </a:rPr>
              <a:t>Next Workshop:  </a:t>
            </a:r>
            <a:r>
              <a:rPr lang="en-US" sz="1400" b="1" dirty="0" smtClean="0">
                <a:solidFill>
                  <a:srgbClr val="FF0000"/>
                </a:solidFill>
                <a:latin typeface="Arial Narrow" panose="020B0606020202030204" pitchFamily="34" charset="0"/>
              </a:rPr>
              <a:t>December 9,  2 – 3pm</a:t>
            </a:r>
          </a:p>
          <a:p>
            <a:endParaRPr lang="en-US" sz="1600" dirty="0">
              <a:solidFill>
                <a:srgbClr val="FF0000"/>
              </a:solidFill>
              <a:latin typeface="Arial Narrow" panose="020B0606020202030204" pitchFamily="34" charset="0"/>
            </a:endParaRPr>
          </a:p>
          <a:p>
            <a:r>
              <a:rPr lang="en-US" sz="1600" b="1" dirty="0" smtClean="0">
                <a:solidFill>
                  <a:srgbClr val="FF0000"/>
                </a:solidFill>
                <a:latin typeface="Arial Narrow" panose="020B0606020202030204" pitchFamily="34" charset="0"/>
              </a:rPr>
              <a:t>Topics:  </a:t>
            </a:r>
          </a:p>
          <a:p>
            <a:endParaRPr lang="en-US" sz="1600" b="1" dirty="0">
              <a:solidFill>
                <a:srgbClr val="FF0000"/>
              </a:solidFill>
              <a:latin typeface="Arial Narrow" panose="020B0606020202030204" pitchFamily="34" charset="0"/>
            </a:endParaRPr>
          </a:p>
          <a:p>
            <a:pPr marL="285750" indent="-285750">
              <a:buFont typeface="Arial" panose="020B0604020202020204" pitchFamily="34" charset="0"/>
              <a:buChar char="•"/>
            </a:pPr>
            <a:r>
              <a:rPr lang="en-US" sz="1400" dirty="0">
                <a:solidFill>
                  <a:srgbClr val="FF0000"/>
                </a:solidFill>
                <a:latin typeface="Arial Narrow" panose="020B0606020202030204" pitchFamily="34" charset="0"/>
              </a:rPr>
              <a:t>Previewing the Supplier Record</a:t>
            </a:r>
          </a:p>
          <a:p>
            <a:pPr marL="285750" indent="-285750">
              <a:buFont typeface="Arial" panose="020B0604020202020204" pitchFamily="34" charset="0"/>
              <a:buChar char="•"/>
            </a:pPr>
            <a:endParaRPr lang="en-US" sz="1400" dirty="0">
              <a:solidFill>
                <a:srgbClr val="FF0000"/>
              </a:solidFill>
              <a:latin typeface="Arial Narrow" panose="020B0606020202030204" pitchFamily="34" charset="0"/>
            </a:endParaRPr>
          </a:p>
          <a:p>
            <a:pPr marL="285750" indent="-285750">
              <a:buFont typeface="Arial" panose="020B0604020202020204" pitchFamily="34" charset="0"/>
              <a:buChar char="•"/>
            </a:pPr>
            <a:r>
              <a:rPr lang="en-US" sz="1400" dirty="0">
                <a:solidFill>
                  <a:srgbClr val="FF0000"/>
                </a:solidFill>
                <a:latin typeface="Arial Narrow" panose="020B0606020202030204" pitchFamily="34" charset="0"/>
              </a:rPr>
              <a:t>Viewing Additional Details on Requisitions</a:t>
            </a:r>
          </a:p>
          <a:p>
            <a:pPr marL="285750" indent="-285750">
              <a:buFont typeface="Arial" panose="020B0604020202020204" pitchFamily="34" charset="0"/>
              <a:buChar char="•"/>
            </a:pPr>
            <a:endParaRPr lang="en-US" sz="1400" dirty="0">
              <a:solidFill>
                <a:srgbClr val="FF0000"/>
              </a:solidFill>
              <a:latin typeface="Arial Narrow" panose="020B0606020202030204" pitchFamily="34" charset="0"/>
            </a:endParaRPr>
          </a:p>
          <a:p>
            <a:pPr marL="285750" indent="-285750">
              <a:buFont typeface="Arial" panose="020B0604020202020204" pitchFamily="34" charset="0"/>
              <a:buChar char="•"/>
            </a:pPr>
            <a:r>
              <a:rPr lang="en-US" sz="1400" dirty="0">
                <a:solidFill>
                  <a:srgbClr val="FF0000"/>
                </a:solidFill>
                <a:latin typeface="Arial Narrow" panose="020B0606020202030204" pitchFamily="34" charset="0"/>
              </a:rPr>
              <a:t>What to do if Someone Leaves your Department</a:t>
            </a:r>
          </a:p>
          <a:p>
            <a:pPr marL="285750" indent="-285750">
              <a:buFont typeface="Arial" panose="020B0604020202020204" pitchFamily="34" charset="0"/>
              <a:buChar char="•"/>
            </a:pPr>
            <a:endParaRPr lang="en-US" sz="1400"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755029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38" y="187934"/>
            <a:ext cx="7721361" cy="613305"/>
          </a:xfrm>
        </p:spPr>
        <p:txBody>
          <a:bodyPr>
            <a:normAutofit fontScale="90000"/>
          </a:bodyPr>
          <a:lstStyle/>
          <a:p>
            <a:pPr algn="l"/>
            <a:r>
              <a:rPr lang="en-US" dirty="0" smtClean="0">
                <a:latin typeface="Arial Narrow" panose="020B0606020202030204" pitchFamily="34" charset="0"/>
                <a:cs typeface="Arial" panose="020B0604020202020204" pitchFamily="34" charset="0"/>
              </a:rPr>
              <a:t>Super User Meeting</a:t>
            </a:r>
            <a:endParaRPr lang="en-US" dirty="0">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521458" y="6400800"/>
            <a:ext cx="622541" cy="320675"/>
          </a:xfrm>
          <a:prstGeom prst="rect">
            <a:avLst/>
          </a:prstGeom>
        </p:spPr>
        <p:txBody>
          <a:bodyPr/>
          <a:lstStyle/>
          <a:p>
            <a:pPr algn="ctr"/>
            <a:fld id="{47A92A00-8AB7-48A9-9CA3-0FA8430D4830}" type="slidenum">
              <a:rPr lang="en-US" sz="1200">
                <a:solidFill>
                  <a:schemeClr val="bg1"/>
                </a:solidFill>
              </a:rPr>
              <a:pPr algn="ctr"/>
              <a:t>24</a:t>
            </a:fld>
            <a:endParaRPr lang="en-US" sz="1200" dirty="0">
              <a:solidFill>
                <a:schemeClr val="bg1"/>
              </a:solidFill>
            </a:endParaRPr>
          </a:p>
        </p:txBody>
      </p:sp>
      <p:cxnSp>
        <p:nvCxnSpPr>
          <p:cNvPr id="5" name="Straight Connector 4"/>
          <p:cNvCxnSpPr/>
          <p:nvPr/>
        </p:nvCxnSpPr>
        <p:spPr>
          <a:xfrm flipV="1">
            <a:off x="622538" y="8382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1143000"/>
            <a:ext cx="7924799" cy="338554"/>
          </a:xfrm>
          <a:prstGeom prst="rect">
            <a:avLst/>
          </a:prstGeom>
          <a:noFill/>
        </p:spPr>
        <p:txBody>
          <a:bodyPr wrap="square" rtlCol="0">
            <a:spAutoFit/>
          </a:bodyPr>
          <a:lstStyle/>
          <a:p>
            <a:r>
              <a:rPr lang="en-US" sz="1600" b="1" dirty="0" smtClean="0">
                <a:latin typeface="Arial Narrow" panose="020B0606020202030204" pitchFamily="34" charset="0"/>
                <a:cs typeface="Arial" panose="020B0604020202020204" pitchFamily="34" charset="0"/>
              </a:rPr>
              <a:t>Next Meeting: January 5, 2021</a:t>
            </a:r>
            <a:endParaRPr lang="en-US" sz="1200" dirty="0">
              <a:latin typeface="Arial Narrow" panose="020B0606020202030204" pitchFamily="34" charset="0"/>
            </a:endParaRPr>
          </a:p>
        </p:txBody>
      </p:sp>
      <p:pic>
        <p:nvPicPr>
          <p:cNvPr id="6" name="Picture 5"/>
          <p:cNvPicPr>
            <a:picLocks noChangeAspect="1"/>
          </p:cNvPicPr>
          <p:nvPr/>
        </p:nvPicPr>
        <p:blipFill>
          <a:blip r:embed="rId3"/>
          <a:stretch>
            <a:fillRect/>
          </a:stretch>
        </p:blipFill>
        <p:spPr>
          <a:xfrm>
            <a:off x="2286000" y="2427595"/>
            <a:ext cx="4241800" cy="3181350"/>
          </a:xfrm>
          <a:prstGeom prst="rect">
            <a:avLst/>
          </a:prstGeom>
        </p:spPr>
      </p:pic>
    </p:spTree>
    <p:extLst>
      <p:ext uri="{BB962C8B-B14F-4D97-AF65-F5344CB8AC3E}">
        <p14:creationId xmlns:p14="http://schemas.microsoft.com/office/powerpoint/2010/main" val="2263053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CADC5E-A4DC-4428-AC5D-2BEE41724F4B}"/>
              </a:ext>
            </a:extLst>
          </p:cNvPr>
          <p:cNvSpPr txBox="1">
            <a:spLocks/>
          </p:cNvSpPr>
          <p:nvPr/>
        </p:nvSpPr>
        <p:spPr bwMode="auto">
          <a:xfrm>
            <a:off x="349088" y="153600"/>
            <a:ext cx="8610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kern="0" dirty="0" smtClean="0">
                <a:latin typeface="Arial Narrow" panose="020B0606020202030204" pitchFamily="34" charset="0"/>
              </a:rPr>
              <a:t>P2P Super Users	</a:t>
            </a:r>
            <a:endParaRPr lang="en-US" kern="0" dirty="0">
              <a:latin typeface="Arial Narrow" panose="020B0606020202030204" pitchFamily="34" charset="0"/>
            </a:endParaRPr>
          </a:p>
        </p:txBody>
      </p:sp>
      <p:cxnSp>
        <p:nvCxnSpPr>
          <p:cNvPr id="7" name="Straight Connector 6">
            <a:extLst>
              <a:ext uri="{FF2B5EF4-FFF2-40B4-BE49-F238E27FC236}">
                <a16:creationId xmlns:a16="http://schemas.microsoft.com/office/drawing/2014/main" id="{1EE62595-EA44-4019-AA11-137355828CF8}"/>
              </a:ext>
            </a:extLst>
          </p:cNvPr>
          <p:cNvCxnSpPr/>
          <p:nvPr/>
        </p:nvCxnSpPr>
        <p:spPr>
          <a:xfrm flipV="1">
            <a:off x="349088" y="841476"/>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646782" y="6400800"/>
            <a:ext cx="312906" cy="369332"/>
          </a:xfrm>
          <a:prstGeom prst="rect">
            <a:avLst/>
          </a:prstGeom>
          <a:noFill/>
        </p:spPr>
        <p:txBody>
          <a:bodyPr wrap="none" rtlCol="0">
            <a:spAutoFit/>
          </a:bodyPr>
          <a:lstStyle/>
          <a:p>
            <a:r>
              <a:rPr lang="en-US" dirty="0">
                <a:solidFill>
                  <a:schemeClr val="bg1"/>
                </a:solidFill>
              </a:rPr>
              <a:t>3</a:t>
            </a:r>
          </a:p>
        </p:txBody>
      </p:sp>
      <p:sp>
        <p:nvSpPr>
          <p:cNvPr id="2" name="TextBox 1"/>
          <p:cNvSpPr txBox="1"/>
          <p:nvPr/>
        </p:nvSpPr>
        <p:spPr>
          <a:xfrm>
            <a:off x="470094" y="1447800"/>
            <a:ext cx="5032958" cy="5755422"/>
          </a:xfrm>
          <a:prstGeom prst="rect">
            <a:avLst/>
          </a:prstGeom>
          <a:noFill/>
        </p:spPr>
        <p:txBody>
          <a:bodyPr wrap="square" rtlCol="0">
            <a:spAutoFit/>
          </a:bodyPr>
          <a:lstStyle/>
          <a:p>
            <a:endParaRPr lang="en-US" sz="2000" b="1" i="1" dirty="0" smtClean="0">
              <a:solidFill>
                <a:srgbClr val="00B050"/>
              </a:solidFill>
              <a:latin typeface="Arial Narrow" panose="020B0606020202030204" pitchFamily="34" charset="0"/>
            </a:endParaRPr>
          </a:p>
          <a:p>
            <a:endParaRPr lang="en-US" sz="2000" b="1" i="1" dirty="0">
              <a:solidFill>
                <a:srgbClr val="00B050"/>
              </a:solidFill>
              <a:latin typeface="Arial Narrow" panose="020B0606020202030204" pitchFamily="34" charset="0"/>
            </a:endParaRPr>
          </a:p>
          <a:p>
            <a:r>
              <a:rPr lang="en-US" sz="2000" b="1" i="1" dirty="0" smtClean="0">
                <a:solidFill>
                  <a:srgbClr val="00B050"/>
                </a:solidFill>
                <a:latin typeface="Arial Narrow" panose="020B0606020202030204" pitchFamily="34" charset="0"/>
              </a:rPr>
              <a:t>What is working well?</a:t>
            </a:r>
          </a:p>
          <a:p>
            <a:endParaRPr lang="en-US" sz="2000" dirty="0">
              <a:latin typeface="Arial Narrow" panose="020B0606020202030204" pitchFamily="34" charset="0"/>
            </a:endParaRPr>
          </a:p>
          <a:p>
            <a:endParaRPr lang="en-US" sz="2000" b="1" i="1" dirty="0" smtClean="0">
              <a:solidFill>
                <a:srgbClr val="00B050"/>
              </a:solidFill>
              <a:latin typeface="Arial Narrow" panose="020B0606020202030204" pitchFamily="34" charset="0"/>
            </a:endParaRPr>
          </a:p>
          <a:p>
            <a:endParaRPr lang="en-US" sz="2000" b="1" i="1" dirty="0">
              <a:solidFill>
                <a:srgbClr val="00B050"/>
              </a:solidFill>
              <a:latin typeface="Arial Narrow" panose="020B0606020202030204" pitchFamily="34" charset="0"/>
            </a:endParaRPr>
          </a:p>
          <a:p>
            <a:endParaRPr lang="en-US" sz="2000" b="1" i="1" dirty="0" smtClean="0">
              <a:solidFill>
                <a:srgbClr val="00B050"/>
              </a:solidFill>
              <a:latin typeface="Arial Narrow" panose="020B0606020202030204" pitchFamily="34" charset="0"/>
            </a:endParaRPr>
          </a:p>
          <a:p>
            <a:endParaRPr lang="en-US" sz="2000" b="1" i="1" dirty="0" smtClean="0">
              <a:solidFill>
                <a:srgbClr val="00B050"/>
              </a:solidFill>
              <a:latin typeface="Arial Narrow" panose="020B0606020202030204" pitchFamily="34" charset="0"/>
            </a:endParaRPr>
          </a:p>
          <a:p>
            <a:endParaRPr lang="en-US" sz="2000" b="1" i="1" dirty="0">
              <a:solidFill>
                <a:srgbClr val="00B050"/>
              </a:solidFill>
              <a:latin typeface="Arial Narrow" panose="020B0606020202030204" pitchFamily="34" charset="0"/>
            </a:endParaRPr>
          </a:p>
          <a:p>
            <a:endParaRPr lang="en-US" sz="2000" b="1" i="1" dirty="0" smtClean="0">
              <a:solidFill>
                <a:srgbClr val="00B050"/>
              </a:solidFill>
              <a:latin typeface="Arial Narrow" panose="020B0606020202030204" pitchFamily="34" charset="0"/>
            </a:endParaRPr>
          </a:p>
          <a:p>
            <a:endParaRPr lang="en-US" sz="2000" b="1" i="1" dirty="0">
              <a:solidFill>
                <a:srgbClr val="00B050"/>
              </a:solidFill>
              <a:latin typeface="Arial Narrow" panose="020B0606020202030204" pitchFamily="34" charset="0"/>
            </a:endParaRPr>
          </a:p>
          <a:p>
            <a:r>
              <a:rPr lang="en-US" sz="2000" b="1" i="1" dirty="0" smtClean="0">
                <a:solidFill>
                  <a:srgbClr val="00B050"/>
                </a:solidFill>
                <a:latin typeface="Arial Narrow" panose="020B0606020202030204" pitchFamily="34" charset="0"/>
              </a:rPr>
              <a:t>Suggestions for Improvement</a:t>
            </a:r>
          </a:p>
          <a:p>
            <a:endParaRPr lang="en-US" sz="2000" b="1" dirty="0">
              <a:latin typeface="Arial Narrow" panose="020B0606020202030204" pitchFamily="34" charset="0"/>
            </a:endParaRPr>
          </a:p>
          <a:p>
            <a:endParaRPr lang="en-US" b="1" dirty="0" smtClean="0">
              <a:latin typeface="Arial Narrow" panose="020B0606020202030204" pitchFamily="34" charset="0"/>
            </a:endParaRPr>
          </a:p>
          <a:p>
            <a:pPr marL="285750" indent="-285750">
              <a:buFont typeface="Arial" panose="020B0604020202020204" pitchFamily="34" charset="0"/>
              <a:buChar char="•"/>
            </a:pPr>
            <a:endParaRPr lang="en-US" dirty="0" smtClean="0">
              <a:latin typeface="Arial Narrow" panose="020B0606020202030204" pitchFamily="34" charset="0"/>
            </a:endParaRPr>
          </a:p>
          <a:p>
            <a:pPr marL="285750" indent="-285750">
              <a:buFont typeface="Arial" panose="020B0604020202020204" pitchFamily="34" charset="0"/>
              <a:buChar char="•"/>
            </a:pPr>
            <a:endParaRPr lang="en-US" dirty="0" smtClean="0">
              <a:latin typeface="Arial Narrow" panose="020B0606020202030204" pitchFamily="34" charset="0"/>
            </a:endParaRPr>
          </a:p>
          <a:p>
            <a:pPr marL="285750" indent="-285750">
              <a:buFont typeface="Arial" panose="020B0604020202020204" pitchFamily="34" charset="0"/>
              <a:buChar char="•"/>
            </a:pPr>
            <a:endParaRPr lang="en-US" dirty="0">
              <a:latin typeface="Arial Narrow" panose="020B0606020202030204" pitchFamily="34" charset="0"/>
            </a:endParaRPr>
          </a:p>
          <a:p>
            <a:pPr marL="285750" indent="-285750">
              <a:buFont typeface="Arial" panose="020B0604020202020204" pitchFamily="34" charset="0"/>
              <a:buChar char="•"/>
            </a:pPr>
            <a:endParaRPr lang="en-US" dirty="0" smtClean="0">
              <a:latin typeface="Arial Narrow" panose="020B0606020202030204" pitchFamily="34" charset="0"/>
            </a:endParaRPr>
          </a:p>
          <a:p>
            <a:endParaRPr lang="en-US" b="1" dirty="0">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5480799" y="386339"/>
            <a:ext cx="3343275" cy="1371600"/>
          </a:xfrm>
          <a:prstGeom prst="rect">
            <a:avLst/>
          </a:prstGeom>
        </p:spPr>
      </p:pic>
      <p:pic>
        <p:nvPicPr>
          <p:cNvPr id="6148" name="Picture 4" descr="Town of Erin on Twitter: &quot;We want to hear from you! Take ou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524612"/>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710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4716" y="250154"/>
            <a:ext cx="8178325" cy="495300"/>
          </a:xfrm>
        </p:spPr>
        <p:txBody>
          <a:bodyPr>
            <a:noAutofit/>
          </a:bodyPr>
          <a:lstStyle/>
          <a:p>
            <a:pPr algn="l"/>
            <a:r>
              <a:rPr lang="en-US" sz="3200" dirty="0" smtClean="0">
                <a:latin typeface="Arial Narrow" panose="020B0606020202030204" pitchFamily="34" charset="0"/>
                <a:cs typeface="Arial" panose="020B0604020202020204" pitchFamily="34" charset="0"/>
              </a:rPr>
              <a:t>P2P Updates</a:t>
            </a:r>
            <a:endParaRPr lang="en-US" sz="32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654716"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001000" y="6404553"/>
            <a:ext cx="1066800" cy="553998"/>
          </a:xfrm>
          <a:prstGeom prst="rect">
            <a:avLst/>
          </a:prstGeom>
          <a:noFill/>
        </p:spPr>
        <p:txBody>
          <a:bodyPr wrap="square" rtlCol="0">
            <a:spAutoFit/>
          </a:bodyPr>
          <a:lstStyle/>
          <a:p>
            <a:pPr algn="r"/>
            <a:r>
              <a:rPr lang="en-US" sz="1600" dirty="0" smtClean="0">
                <a:solidFill>
                  <a:schemeClr val="bg1"/>
                </a:solidFill>
              </a:rPr>
              <a:t>4</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7421133" y="189173"/>
            <a:ext cx="1323583" cy="936919"/>
          </a:xfrm>
          <a:prstGeom prst="rect">
            <a:avLst/>
          </a:prstGeom>
        </p:spPr>
      </p:pic>
      <p:sp>
        <p:nvSpPr>
          <p:cNvPr id="6" name="TextBox 5"/>
          <p:cNvSpPr txBox="1"/>
          <p:nvPr/>
        </p:nvSpPr>
        <p:spPr>
          <a:xfrm>
            <a:off x="601381" y="1223015"/>
            <a:ext cx="8260013" cy="4770537"/>
          </a:xfrm>
          <a:prstGeom prst="rect">
            <a:avLst/>
          </a:prstGeom>
          <a:noFill/>
        </p:spPr>
        <p:txBody>
          <a:bodyPr wrap="square" rtlCol="0">
            <a:spAutoFit/>
          </a:bodyPr>
          <a:lstStyle/>
          <a:p>
            <a:r>
              <a:rPr lang="en-US" sz="1600" b="1" dirty="0" smtClean="0">
                <a:latin typeface="Arial Narrow" panose="020B0606020202030204" pitchFamily="34" charset="0"/>
              </a:rPr>
              <a:t>Orders </a:t>
            </a:r>
            <a:r>
              <a:rPr lang="en-US" sz="1600" b="1" dirty="0">
                <a:latin typeface="Arial Narrow" panose="020B0606020202030204" pitchFamily="34" charset="0"/>
              </a:rPr>
              <a:t>with International Ship To Addresses</a:t>
            </a:r>
            <a:endParaRPr lang="en-US" sz="1600" dirty="0">
              <a:latin typeface="Arial Narrow" panose="020B0606020202030204" pitchFamily="34" charset="0"/>
            </a:endParaRPr>
          </a:p>
          <a:p>
            <a:pPr lvl="1"/>
            <a:endParaRPr lang="en-US" sz="1600" dirty="0"/>
          </a:p>
          <a:p>
            <a:r>
              <a:rPr lang="en-US" sz="1600" dirty="0">
                <a:latin typeface="Arial Narrow" panose="020B0606020202030204" pitchFamily="34" charset="0"/>
              </a:rPr>
              <a:t>P2P Requisitions with a foreign ship to address are </a:t>
            </a:r>
            <a:r>
              <a:rPr lang="en-US" sz="1600" dirty="0" smtClean="0">
                <a:latin typeface="Arial Narrow" panose="020B0606020202030204" pitchFamily="34" charset="0"/>
              </a:rPr>
              <a:t>still unable </a:t>
            </a:r>
            <a:r>
              <a:rPr lang="en-US" sz="1600" dirty="0">
                <a:latin typeface="Arial Narrow" panose="020B0606020202030204" pitchFamily="34" charset="0"/>
              </a:rPr>
              <a:t>to be transmitted to the supplier without manual intervention which could delay the receipt of the order by the supplier.  We are </a:t>
            </a:r>
            <a:r>
              <a:rPr lang="en-US" sz="1600" dirty="0" smtClean="0">
                <a:latin typeface="Arial Narrow" panose="020B0606020202030204" pitchFamily="34" charset="0"/>
              </a:rPr>
              <a:t>continuing to work </a:t>
            </a:r>
            <a:r>
              <a:rPr lang="en-US" sz="1600" dirty="0">
                <a:latin typeface="Arial Narrow" panose="020B0606020202030204" pitchFamily="34" charset="0"/>
              </a:rPr>
              <a:t>with the Jaggaer Integration Team to address </a:t>
            </a:r>
            <a:r>
              <a:rPr lang="en-US" sz="1600" dirty="0" smtClean="0">
                <a:latin typeface="Arial Narrow" panose="020B0606020202030204" pitchFamily="34" charset="0"/>
              </a:rPr>
              <a:t>this.</a:t>
            </a:r>
            <a:endParaRPr lang="en-US" sz="1600" dirty="0">
              <a:latin typeface="Arial Narrow" panose="020B0606020202030204" pitchFamily="34" charset="0"/>
            </a:endParaRPr>
          </a:p>
          <a:p>
            <a:endParaRPr lang="en-US" sz="1600" dirty="0">
              <a:latin typeface="Arial Narrow" panose="020B0606020202030204" pitchFamily="34" charset="0"/>
            </a:endParaRPr>
          </a:p>
          <a:p>
            <a:r>
              <a:rPr lang="en-US" sz="1600" dirty="0">
                <a:latin typeface="Arial Narrow" panose="020B0606020202030204" pitchFamily="34" charset="0"/>
              </a:rPr>
              <a:t>In the </a:t>
            </a:r>
            <a:r>
              <a:rPr lang="en-US" sz="1600" dirty="0" smtClean="0">
                <a:latin typeface="Arial Narrow" panose="020B0606020202030204" pitchFamily="34" charset="0"/>
              </a:rPr>
              <a:t>interim, </a:t>
            </a:r>
            <a:r>
              <a:rPr lang="en-US" sz="1600" dirty="0">
                <a:latin typeface="Arial Narrow" panose="020B0606020202030204" pitchFamily="34" charset="0"/>
              </a:rPr>
              <a:t>while we continue to work with Jaggaer, you can consult the P2P Service Center for ordering alternatives to avoid delays with the order transmission.  We will continue to provide updates as we have them.</a:t>
            </a:r>
          </a:p>
          <a:p>
            <a:endParaRPr lang="en-US" sz="1600" dirty="0">
              <a:latin typeface="Arial Narrow" panose="020B0606020202030204" pitchFamily="34" charset="0"/>
            </a:endParaRPr>
          </a:p>
          <a:p>
            <a:r>
              <a:rPr lang="en-US" sz="1600" b="1" dirty="0" smtClean="0">
                <a:latin typeface="Arial Narrow" panose="020B0606020202030204" pitchFamily="34" charset="0"/>
              </a:rPr>
              <a:t>Catalog Requisitions &gt;=$50,000</a:t>
            </a:r>
          </a:p>
          <a:p>
            <a:endParaRPr lang="en-US" sz="1600" b="1" dirty="0">
              <a:latin typeface="Arial Narrow" panose="020B0606020202030204" pitchFamily="34" charset="0"/>
            </a:endParaRPr>
          </a:p>
          <a:p>
            <a:r>
              <a:rPr lang="en-US" sz="1600" dirty="0" smtClean="0">
                <a:latin typeface="Arial Narrow" panose="020B0606020202030204" pitchFamily="34" charset="0"/>
              </a:rPr>
              <a:t>A custom validation was recently implemented that will require a commodity for any catalog requisition that is =&gt; $50,000</a:t>
            </a:r>
            <a:r>
              <a:rPr lang="en-US" sz="1600" dirty="0" smtClean="0">
                <a:latin typeface="Arial Narrow" panose="020B0606020202030204" pitchFamily="34" charset="0"/>
              </a:rPr>
              <a:t>.</a:t>
            </a:r>
          </a:p>
          <a:p>
            <a:endParaRPr lang="en-US" sz="1600" dirty="0">
              <a:latin typeface="Arial Narrow" panose="020B0606020202030204" pitchFamily="34" charset="0"/>
            </a:endParaRPr>
          </a:p>
          <a:p>
            <a:r>
              <a:rPr lang="en-US" sz="1600" b="1" dirty="0" smtClean="0">
                <a:latin typeface="Arial Narrow" panose="020B0606020202030204" pitchFamily="34" charset="0"/>
              </a:rPr>
              <a:t>Laboratory Product Sales (LPS) Pipette Repairs</a:t>
            </a:r>
            <a:endParaRPr lang="en-US" sz="1600" b="1" dirty="0" smtClean="0">
              <a:latin typeface="Arial Narrow" panose="020B0606020202030204" pitchFamily="34" charset="0"/>
            </a:endParaRPr>
          </a:p>
          <a:p>
            <a:endParaRPr lang="en-US" sz="1600" dirty="0">
              <a:latin typeface="Arial Narrow" panose="020B0606020202030204" pitchFamily="34" charset="0"/>
            </a:endParaRPr>
          </a:p>
          <a:p>
            <a:r>
              <a:rPr lang="en-US" sz="1600" dirty="0" smtClean="0">
                <a:latin typeface="Arial Narrow" panose="020B0606020202030204" pitchFamily="34" charset="0"/>
              </a:rPr>
              <a:t>We are working with LPS on a quoting solution in the Marketplace catalog to replace the SOLO process for pipette repair orders.  Stay tuned for updates in the upcoming newsletter.</a:t>
            </a:r>
            <a:endParaRPr lang="en-US" sz="1600" dirty="0">
              <a:latin typeface="Arial Narrow" panose="020B0606020202030204" pitchFamily="34" charset="0"/>
            </a:endParaRPr>
          </a:p>
        </p:txBody>
      </p:sp>
    </p:spTree>
    <p:extLst>
      <p:ext uri="{BB962C8B-B14F-4D97-AF65-F5344CB8AC3E}">
        <p14:creationId xmlns:p14="http://schemas.microsoft.com/office/powerpoint/2010/main" val="751888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4716" y="250154"/>
            <a:ext cx="8178325" cy="495300"/>
          </a:xfrm>
        </p:spPr>
        <p:txBody>
          <a:bodyPr>
            <a:noAutofit/>
          </a:bodyPr>
          <a:lstStyle/>
          <a:p>
            <a:pPr algn="l"/>
            <a:r>
              <a:rPr lang="en-US" sz="3200" dirty="0" smtClean="0">
                <a:latin typeface="Arial Narrow" panose="020B0606020202030204" pitchFamily="34" charset="0"/>
                <a:cs typeface="Arial" panose="020B0604020202020204" pitchFamily="34" charset="0"/>
              </a:rPr>
              <a:t>P2P Updates</a:t>
            </a:r>
            <a:endParaRPr lang="en-US" sz="32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654716"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955213" y="6334780"/>
            <a:ext cx="1066800" cy="553998"/>
          </a:xfrm>
          <a:prstGeom prst="rect">
            <a:avLst/>
          </a:prstGeom>
          <a:noFill/>
        </p:spPr>
        <p:txBody>
          <a:bodyPr wrap="square" rtlCol="0">
            <a:spAutoFit/>
          </a:bodyPr>
          <a:lstStyle/>
          <a:p>
            <a:pPr algn="r"/>
            <a:r>
              <a:rPr lang="en-US" sz="1600" dirty="0" smtClean="0">
                <a:solidFill>
                  <a:schemeClr val="bg1"/>
                </a:solidFill>
              </a:rPr>
              <a:t>5</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6643715" y="189173"/>
            <a:ext cx="2101002" cy="1487227"/>
          </a:xfrm>
          <a:prstGeom prst="rect">
            <a:avLst/>
          </a:prstGeom>
        </p:spPr>
      </p:pic>
      <p:sp>
        <p:nvSpPr>
          <p:cNvPr id="6" name="TextBox 5"/>
          <p:cNvSpPr txBox="1"/>
          <p:nvPr/>
        </p:nvSpPr>
        <p:spPr>
          <a:xfrm>
            <a:off x="643688" y="1177134"/>
            <a:ext cx="8408142" cy="4154984"/>
          </a:xfrm>
          <a:prstGeom prst="rect">
            <a:avLst/>
          </a:prstGeom>
          <a:noFill/>
        </p:spPr>
        <p:txBody>
          <a:bodyPr wrap="square" rtlCol="0">
            <a:spAutoFit/>
          </a:bodyPr>
          <a:lstStyle/>
          <a:p>
            <a:r>
              <a:rPr lang="en-US" sz="2400" b="1" dirty="0" smtClean="0">
                <a:latin typeface="Arial Narrow" panose="020B0606020202030204" pitchFamily="34" charset="0"/>
              </a:rPr>
              <a:t>Website Updates</a:t>
            </a:r>
          </a:p>
          <a:p>
            <a:endParaRPr lang="en-US" sz="2400" dirty="0">
              <a:latin typeface="Arial Narrow" panose="020B0606020202030204" pitchFamily="34" charset="0"/>
            </a:endParaRPr>
          </a:p>
          <a:p>
            <a:r>
              <a:rPr lang="en-US" sz="1600" dirty="0">
                <a:latin typeface="Arial Narrow" panose="020B0606020202030204" pitchFamily="34" charset="0"/>
              </a:rPr>
              <a:t> </a:t>
            </a:r>
            <a:r>
              <a:rPr lang="en-US" sz="1600" dirty="0" smtClean="0">
                <a:solidFill>
                  <a:srgbClr val="00B050"/>
                </a:solidFill>
              </a:rPr>
              <a:t>P2P </a:t>
            </a:r>
            <a:r>
              <a:rPr lang="en-US" sz="1600" dirty="0">
                <a:solidFill>
                  <a:srgbClr val="00B050"/>
                </a:solidFill>
              </a:rPr>
              <a:t>Self Help </a:t>
            </a:r>
            <a:r>
              <a:rPr lang="en-US" sz="1600" dirty="0" smtClean="0">
                <a:solidFill>
                  <a:srgbClr val="00B050"/>
                </a:solidFill>
              </a:rPr>
              <a:t>Section</a:t>
            </a:r>
          </a:p>
          <a:p>
            <a:endParaRPr lang="en-US" sz="1600" dirty="0"/>
          </a:p>
          <a:p>
            <a:pPr lvl="1"/>
            <a:r>
              <a:rPr lang="en-US" sz="1400" b="1" dirty="0" smtClean="0">
                <a:hlinkClick r:id="rId4"/>
              </a:rPr>
              <a:t>What </a:t>
            </a:r>
            <a:r>
              <a:rPr lang="en-US" sz="1400" b="1" dirty="0">
                <a:hlinkClick r:id="rId4"/>
              </a:rPr>
              <a:t>To Do When Someone Leaves the </a:t>
            </a:r>
            <a:r>
              <a:rPr lang="en-US" sz="1400" b="1" dirty="0" smtClean="0">
                <a:hlinkClick r:id="rId4"/>
              </a:rPr>
              <a:t>Department</a:t>
            </a:r>
            <a:endParaRPr lang="en-US" sz="1400" b="1" dirty="0" smtClean="0"/>
          </a:p>
          <a:p>
            <a:endParaRPr lang="en-US" sz="1600" dirty="0"/>
          </a:p>
          <a:p>
            <a:r>
              <a:rPr lang="en-US" sz="1600" dirty="0" smtClean="0">
                <a:solidFill>
                  <a:srgbClr val="00B050"/>
                </a:solidFill>
              </a:rPr>
              <a:t>Blanket </a:t>
            </a:r>
            <a:r>
              <a:rPr lang="en-US" sz="1600" dirty="0">
                <a:solidFill>
                  <a:srgbClr val="00B050"/>
                </a:solidFill>
              </a:rPr>
              <a:t>Purchase </a:t>
            </a:r>
            <a:r>
              <a:rPr lang="en-US" sz="1600" dirty="0" smtClean="0">
                <a:solidFill>
                  <a:srgbClr val="00B050"/>
                </a:solidFill>
              </a:rPr>
              <a:t>Order Section</a:t>
            </a:r>
          </a:p>
          <a:p>
            <a:endParaRPr lang="en-US" sz="1600" b="1" dirty="0" smtClean="0">
              <a:solidFill>
                <a:srgbClr val="00B050"/>
              </a:solidFill>
              <a:hlinkClick r:id="rId5"/>
            </a:endParaRPr>
          </a:p>
          <a:p>
            <a:pPr lvl="1"/>
            <a:r>
              <a:rPr lang="en-US" sz="1400" b="1" dirty="0" smtClean="0">
                <a:hlinkClick r:id="rId5"/>
              </a:rPr>
              <a:t>Blanket </a:t>
            </a:r>
            <a:r>
              <a:rPr lang="en-US" sz="1400" b="1" dirty="0">
                <a:hlinkClick r:id="rId5"/>
              </a:rPr>
              <a:t>Purchase order Guidelines</a:t>
            </a:r>
            <a:endParaRPr lang="en-US" sz="1400" dirty="0"/>
          </a:p>
          <a:p>
            <a:endParaRPr lang="en-US" sz="1600" b="1" dirty="0" smtClean="0"/>
          </a:p>
          <a:p>
            <a:r>
              <a:rPr lang="en-US" sz="1600" dirty="0" smtClean="0">
                <a:solidFill>
                  <a:srgbClr val="00B050"/>
                </a:solidFill>
              </a:rPr>
              <a:t>New Videos in </a:t>
            </a:r>
            <a:r>
              <a:rPr lang="en-US" sz="1600" dirty="0">
                <a:solidFill>
                  <a:srgbClr val="00B050"/>
                </a:solidFill>
              </a:rPr>
              <a:t>the P2P Self Help Purchase Order </a:t>
            </a:r>
            <a:r>
              <a:rPr lang="en-US" sz="1600" dirty="0" smtClean="0">
                <a:solidFill>
                  <a:srgbClr val="00B050"/>
                </a:solidFill>
              </a:rPr>
              <a:t>Section</a:t>
            </a:r>
          </a:p>
          <a:p>
            <a:endParaRPr lang="en-US" sz="1600" dirty="0"/>
          </a:p>
          <a:p>
            <a:pPr lvl="1"/>
            <a:r>
              <a:rPr lang="en-US" sz="1400" b="1" dirty="0">
                <a:hlinkClick r:id="rId6"/>
              </a:rPr>
              <a:t>Changing the contact name on a Purchase Order if someone leaves the department</a:t>
            </a:r>
            <a:endParaRPr lang="en-US" sz="1400" dirty="0"/>
          </a:p>
          <a:p>
            <a:pPr lvl="1"/>
            <a:endParaRPr lang="en-US" sz="1400" b="1" dirty="0" smtClean="0">
              <a:hlinkClick r:id="rId7"/>
            </a:endParaRPr>
          </a:p>
          <a:p>
            <a:pPr lvl="1"/>
            <a:r>
              <a:rPr lang="en-US" sz="1400" b="1" dirty="0" smtClean="0">
                <a:hlinkClick r:id="rId7"/>
              </a:rPr>
              <a:t>Closing </a:t>
            </a:r>
            <a:r>
              <a:rPr lang="en-US" sz="1400" b="1" dirty="0">
                <a:hlinkClick r:id="rId7"/>
              </a:rPr>
              <a:t>a line on a PO because something was canceled by the supplier.</a:t>
            </a:r>
            <a:endParaRPr lang="en-US" sz="1400" dirty="0"/>
          </a:p>
          <a:p>
            <a:endParaRPr lang="en-US" sz="1400" dirty="0">
              <a:latin typeface="Arial Narrow" panose="020B0606020202030204" pitchFamily="34" charset="0"/>
            </a:endParaRPr>
          </a:p>
        </p:txBody>
      </p:sp>
    </p:spTree>
    <p:extLst>
      <p:ext uri="{BB962C8B-B14F-4D97-AF65-F5344CB8AC3E}">
        <p14:creationId xmlns:p14="http://schemas.microsoft.com/office/powerpoint/2010/main" val="3630413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CADC5E-A4DC-4428-AC5D-2BEE41724F4B}"/>
              </a:ext>
            </a:extLst>
          </p:cNvPr>
          <p:cNvSpPr txBox="1">
            <a:spLocks/>
          </p:cNvSpPr>
          <p:nvPr/>
        </p:nvSpPr>
        <p:spPr bwMode="auto">
          <a:xfrm>
            <a:off x="349088" y="153600"/>
            <a:ext cx="8610600" cy="609600"/>
          </a:xfrm>
          <a:prstGeom prst="rect">
            <a:avLst/>
          </a:prstGeom>
          <a:noFill/>
          <a:ln>
            <a:noFill/>
          </a:ln>
          <a:effectLst>
            <a:outerShdw blurRad="50800" dist="12700" dir="81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24" charset="0"/>
                <a:ea typeface="MS Pゴシック" pitchFamily="-92" charset="-128"/>
              </a:defRPr>
            </a:lvl2pPr>
            <a:lvl3pPr algn="ctr" rtl="0" fontAlgn="base">
              <a:spcBef>
                <a:spcPct val="0"/>
              </a:spcBef>
              <a:spcAft>
                <a:spcPct val="0"/>
              </a:spcAft>
              <a:defRPr sz="4400">
                <a:solidFill>
                  <a:schemeClr val="tx2"/>
                </a:solidFill>
                <a:latin typeface="Times New Roman" pitchFamily="124" charset="0"/>
                <a:ea typeface="MS Pゴシック" pitchFamily="-92" charset="-128"/>
              </a:defRPr>
            </a:lvl3pPr>
            <a:lvl4pPr algn="ctr" rtl="0" fontAlgn="base">
              <a:spcBef>
                <a:spcPct val="0"/>
              </a:spcBef>
              <a:spcAft>
                <a:spcPct val="0"/>
              </a:spcAft>
              <a:defRPr sz="4400">
                <a:solidFill>
                  <a:schemeClr val="tx2"/>
                </a:solidFill>
                <a:latin typeface="Times New Roman" pitchFamily="124" charset="0"/>
                <a:ea typeface="MS Pゴシック" pitchFamily="-92" charset="-128"/>
              </a:defRPr>
            </a:lvl4pPr>
            <a:lvl5pPr algn="ctr" rtl="0" fontAlgn="base">
              <a:spcBef>
                <a:spcPct val="0"/>
              </a:spcBef>
              <a:spcAft>
                <a:spcPct val="0"/>
              </a:spcAft>
              <a:defRPr sz="4400">
                <a:solidFill>
                  <a:schemeClr val="tx2"/>
                </a:solidFill>
                <a:latin typeface="Times New Roman" pitchFamily="124" charset="0"/>
                <a:ea typeface="MS Pゴシック" pitchFamily="-92" charset="-128"/>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algn="l"/>
            <a:r>
              <a:rPr lang="en-US" kern="0" dirty="0" smtClean="0">
                <a:latin typeface="Arial Narrow" panose="020B0606020202030204" pitchFamily="34" charset="0"/>
              </a:rPr>
              <a:t>P2P Updates	</a:t>
            </a:r>
            <a:endParaRPr lang="en-US" kern="0" dirty="0">
              <a:latin typeface="Arial Narrow" panose="020B0606020202030204" pitchFamily="34" charset="0"/>
            </a:endParaRPr>
          </a:p>
        </p:txBody>
      </p:sp>
      <p:cxnSp>
        <p:nvCxnSpPr>
          <p:cNvPr id="7" name="Straight Connector 6">
            <a:extLst>
              <a:ext uri="{FF2B5EF4-FFF2-40B4-BE49-F238E27FC236}">
                <a16:creationId xmlns:a16="http://schemas.microsoft.com/office/drawing/2014/main" id="{1EE62595-EA44-4019-AA11-137355828CF8}"/>
              </a:ext>
            </a:extLst>
          </p:cNvPr>
          <p:cNvCxnSpPr/>
          <p:nvPr/>
        </p:nvCxnSpPr>
        <p:spPr>
          <a:xfrm flipV="1">
            <a:off x="434181" y="990600"/>
            <a:ext cx="7898921" cy="2399"/>
          </a:xfrm>
          <a:prstGeom prst="line">
            <a:avLst/>
          </a:prstGeom>
          <a:ln w="34925">
            <a:solidFill>
              <a:srgbClr val="FFDE3B"/>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646782" y="6400800"/>
            <a:ext cx="269626" cy="276999"/>
          </a:xfrm>
          <a:prstGeom prst="rect">
            <a:avLst/>
          </a:prstGeom>
          <a:noFill/>
        </p:spPr>
        <p:txBody>
          <a:bodyPr wrap="none" rtlCol="0">
            <a:spAutoFit/>
          </a:bodyPr>
          <a:lstStyle/>
          <a:p>
            <a:r>
              <a:rPr lang="en-US" sz="1200" dirty="0" smtClean="0">
                <a:solidFill>
                  <a:schemeClr val="bg1"/>
                </a:solidFill>
              </a:rPr>
              <a:t>6</a:t>
            </a:r>
            <a:endParaRPr lang="en-US" sz="1200" dirty="0">
              <a:solidFill>
                <a:schemeClr val="bg1"/>
              </a:solidFill>
            </a:endParaRPr>
          </a:p>
        </p:txBody>
      </p:sp>
      <p:sp>
        <p:nvSpPr>
          <p:cNvPr id="4" name="Rectangle 1"/>
          <p:cNvSpPr>
            <a:spLocks noChangeArrowheads="1"/>
          </p:cNvSpPr>
          <p:nvPr/>
        </p:nvSpPr>
        <p:spPr bwMode="auto">
          <a:xfrm>
            <a:off x="155575" y="1921892"/>
            <a:ext cx="88457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rPr>
              <a:t>PMM/P2P Blanket Purchase Order Guidelines Updated</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9" name="AutoShape 2" descr="New AHP Lipid Screening and Management Guidelines Released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A Guideline for Selecting the Best Utility Bill Auditing Compan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730" y="422002"/>
            <a:ext cx="2037885" cy="12700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577165" y="2524754"/>
            <a:ext cx="8151048" cy="3584879"/>
          </a:xfrm>
          <a:prstGeom prst="rect">
            <a:avLst/>
          </a:prstGeom>
        </p:spPr>
      </p:pic>
    </p:spTree>
    <p:extLst>
      <p:ext uri="{BB962C8B-B14F-4D97-AF65-F5344CB8AC3E}">
        <p14:creationId xmlns:p14="http://schemas.microsoft.com/office/powerpoint/2010/main" val="3576504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4716" y="250154"/>
            <a:ext cx="8178325" cy="495300"/>
          </a:xfrm>
        </p:spPr>
        <p:txBody>
          <a:bodyPr>
            <a:noAutofit/>
          </a:bodyPr>
          <a:lstStyle/>
          <a:p>
            <a:pPr algn="l"/>
            <a:r>
              <a:rPr lang="en-US" sz="3200" dirty="0" smtClean="0">
                <a:latin typeface="Arial Narrow" panose="020B0606020202030204" pitchFamily="34" charset="0"/>
                <a:cs typeface="Arial" panose="020B0604020202020204" pitchFamily="34" charset="0"/>
              </a:rPr>
              <a:t>Buying and Paying Guide Updates</a:t>
            </a:r>
            <a:endParaRPr lang="en-US" sz="32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654716"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001000" y="6404553"/>
            <a:ext cx="1066800" cy="553998"/>
          </a:xfrm>
          <a:prstGeom prst="rect">
            <a:avLst/>
          </a:prstGeom>
          <a:noFill/>
        </p:spPr>
        <p:txBody>
          <a:bodyPr wrap="square" rtlCol="0">
            <a:spAutoFit/>
          </a:bodyPr>
          <a:lstStyle/>
          <a:p>
            <a:pPr algn="r"/>
            <a:r>
              <a:rPr lang="en-US" sz="1600" dirty="0" smtClean="0">
                <a:solidFill>
                  <a:schemeClr val="bg1"/>
                </a:solidFill>
              </a:rPr>
              <a:t>7</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7421133" y="189173"/>
            <a:ext cx="1323583" cy="936919"/>
          </a:xfrm>
          <a:prstGeom prst="rect">
            <a:avLst/>
          </a:prstGeom>
        </p:spPr>
      </p:pic>
      <p:sp>
        <p:nvSpPr>
          <p:cNvPr id="6" name="TextBox 5"/>
          <p:cNvSpPr txBox="1"/>
          <p:nvPr/>
        </p:nvSpPr>
        <p:spPr>
          <a:xfrm>
            <a:off x="613871" y="905042"/>
            <a:ext cx="8260013" cy="1323439"/>
          </a:xfrm>
          <a:prstGeom prst="rect">
            <a:avLst/>
          </a:prstGeom>
          <a:noFill/>
        </p:spPr>
        <p:txBody>
          <a:bodyPr wrap="square" rtlCol="0">
            <a:spAutoFit/>
          </a:bodyPr>
          <a:lstStyle/>
          <a:p>
            <a:endParaRPr lang="en-US" sz="1600" dirty="0" smtClean="0">
              <a:latin typeface="Arial Narrow" panose="020B0606020202030204" pitchFamily="34" charset="0"/>
            </a:endParaRPr>
          </a:p>
          <a:p>
            <a:r>
              <a:rPr lang="en-US" sz="1600" dirty="0" smtClean="0">
                <a:latin typeface="Arial Narrow" panose="020B0606020202030204" pitchFamily="34" charset="0"/>
              </a:rPr>
              <a:t>There will be forthcoming updates to the </a:t>
            </a:r>
            <a:r>
              <a:rPr lang="en-US" sz="1600" b="1" dirty="0" smtClean="0">
                <a:latin typeface="Arial Narrow" panose="020B0606020202030204" pitchFamily="34" charset="0"/>
              </a:rPr>
              <a:t>Buying and Paying Guide </a:t>
            </a:r>
            <a:r>
              <a:rPr lang="en-US" sz="1600" dirty="0" smtClean="0">
                <a:latin typeface="Arial Narrow" panose="020B0606020202030204" pitchFamily="34" charset="0"/>
              </a:rPr>
              <a:t>to align with </a:t>
            </a:r>
            <a:r>
              <a:rPr lang="en-US" sz="1600" dirty="0">
                <a:latin typeface="Arial Narrow" panose="020B0606020202030204" pitchFamily="34" charset="0"/>
              </a:rPr>
              <a:t>Business Expense and Travel Reimbursement </a:t>
            </a:r>
            <a:r>
              <a:rPr lang="en-US" sz="1600" dirty="0" smtClean="0">
                <a:latin typeface="Arial Narrow" panose="020B0606020202030204" pitchFamily="34" charset="0"/>
              </a:rPr>
              <a:t>policy.  See some highlights below in green</a:t>
            </a:r>
          </a:p>
          <a:p>
            <a:endParaRPr lang="en-US" sz="1600" dirty="0">
              <a:latin typeface="Arial Narrow" panose="020B0606020202030204" pitchFamily="34" charset="0"/>
            </a:endParaRPr>
          </a:p>
          <a:p>
            <a:endParaRPr lang="en-US" sz="1600" dirty="0">
              <a:latin typeface="Arial Narrow" panose="020B0606020202030204" pitchFamily="34" charset="0"/>
            </a:endParaRPr>
          </a:p>
        </p:txBody>
      </p:sp>
      <p:pic>
        <p:nvPicPr>
          <p:cNvPr id="8" name="Picture 7"/>
          <p:cNvPicPr>
            <a:picLocks noChangeAspect="1"/>
          </p:cNvPicPr>
          <p:nvPr/>
        </p:nvPicPr>
        <p:blipFill>
          <a:blip r:embed="rId4"/>
          <a:stretch>
            <a:fillRect/>
          </a:stretch>
        </p:blipFill>
        <p:spPr>
          <a:xfrm>
            <a:off x="838200" y="2057400"/>
            <a:ext cx="7572588" cy="3696351"/>
          </a:xfrm>
          <a:prstGeom prst="rect">
            <a:avLst/>
          </a:prstGeom>
        </p:spPr>
      </p:pic>
    </p:spTree>
    <p:extLst>
      <p:ext uri="{BB962C8B-B14F-4D97-AF65-F5344CB8AC3E}">
        <p14:creationId xmlns:p14="http://schemas.microsoft.com/office/powerpoint/2010/main" val="1479380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4716" y="250154"/>
            <a:ext cx="8178325" cy="495300"/>
          </a:xfrm>
        </p:spPr>
        <p:txBody>
          <a:bodyPr>
            <a:noAutofit/>
          </a:bodyPr>
          <a:lstStyle/>
          <a:p>
            <a:pPr algn="l"/>
            <a:r>
              <a:rPr lang="en-US" sz="3200" dirty="0" smtClean="0">
                <a:latin typeface="Arial Narrow" panose="020B0606020202030204" pitchFamily="34" charset="0"/>
                <a:cs typeface="Arial" panose="020B0604020202020204" pitchFamily="34" charset="0"/>
              </a:rPr>
              <a:t>Buying and Paying Guide Updates</a:t>
            </a:r>
            <a:endParaRPr lang="en-US" sz="32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654716" y="8382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8001000" y="6404553"/>
            <a:ext cx="1066800" cy="553998"/>
          </a:xfrm>
          <a:prstGeom prst="rect">
            <a:avLst/>
          </a:prstGeom>
          <a:noFill/>
        </p:spPr>
        <p:txBody>
          <a:bodyPr wrap="square" rtlCol="0">
            <a:spAutoFit/>
          </a:bodyPr>
          <a:lstStyle/>
          <a:p>
            <a:pPr algn="r"/>
            <a:r>
              <a:rPr lang="en-US" sz="1600" dirty="0" smtClean="0">
                <a:solidFill>
                  <a:schemeClr val="bg1"/>
                </a:solidFill>
              </a:rPr>
              <a:t>8</a:t>
            </a:r>
            <a:endParaRPr lang="en-US" sz="1600" dirty="0">
              <a:solidFill>
                <a:schemeClr val="bg1"/>
              </a:solidFill>
            </a:endParaRPr>
          </a:p>
          <a:p>
            <a:pPr algn="r"/>
            <a:endParaRPr lang="en-US" sz="1400" dirty="0">
              <a:solidFill>
                <a:schemeClr val="bg1"/>
              </a:solidFill>
            </a:endParaRPr>
          </a:p>
        </p:txBody>
      </p:sp>
      <p:sp>
        <p:nvSpPr>
          <p:cNvPr id="3" name="AutoShape 2" descr="Update your firmware - February update! - Di2 Cen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p:cNvPicPr>
            <a:picLocks noChangeAspect="1"/>
          </p:cNvPicPr>
          <p:nvPr/>
        </p:nvPicPr>
        <p:blipFill>
          <a:blip r:embed="rId3"/>
          <a:stretch>
            <a:fillRect/>
          </a:stretch>
        </p:blipFill>
        <p:spPr>
          <a:xfrm>
            <a:off x="7421133" y="189173"/>
            <a:ext cx="1323583" cy="936919"/>
          </a:xfrm>
          <a:prstGeom prst="rect">
            <a:avLst/>
          </a:prstGeom>
        </p:spPr>
      </p:pic>
      <p:sp>
        <p:nvSpPr>
          <p:cNvPr id="6" name="TextBox 5"/>
          <p:cNvSpPr txBox="1"/>
          <p:nvPr/>
        </p:nvSpPr>
        <p:spPr>
          <a:xfrm>
            <a:off x="613871" y="905042"/>
            <a:ext cx="8260013" cy="1323439"/>
          </a:xfrm>
          <a:prstGeom prst="rect">
            <a:avLst/>
          </a:prstGeom>
          <a:noFill/>
        </p:spPr>
        <p:txBody>
          <a:bodyPr wrap="square" rtlCol="0">
            <a:spAutoFit/>
          </a:bodyPr>
          <a:lstStyle/>
          <a:p>
            <a:endParaRPr lang="en-US" sz="1600" dirty="0" smtClean="0">
              <a:latin typeface="Arial Narrow" panose="020B0606020202030204" pitchFamily="34" charset="0"/>
            </a:endParaRPr>
          </a:p>
          <a:p>
            <a:r>
              <a:rPr lang="en-US" sz="1600" dirty="0" smtClean="0">
                <a:latin typeface="Arial Narrow" panose="020B0606020202030204" pitchFamily="34" charset="0"/>
              </a:rPr>
              <a:t>There will be forthcoming updates to the </a:t>
            </a:r>
            <a:r>
              <a:rPr lang="en-US" sz="1600" b="1" dirty="0" smtClean="0">
                <a:latin typeface="Arial Narrow" panose="020B0606020202030204" pitchFamily="34" charset="0"/>
              </a:rPr>
              <a:t>Buying and Paying Guide </a:t>
            </a:r>
            <a:r>
              <a:rPr lang="en-US" sz="1600" dirty="0" smtClean="0">
                <a:latin typeface="Arial Narrow" panose="020B0606020202030204" pitchFamily="34" charset="0"/>
              </a:rPr>
              <a:t>to align with system updates.  See some highlights below in green</a:t>
            </a:r>
          </a:p>
          <a:p>
            <a:endParaRPr lang="en-US" sz="1600" dirty="0">
              <a:latin typeface="Arial Narrow" panose="020B0606020202030204" pitchFamily="34" charset="0"/>
            </a:endParaRPr>
          </a:p>
          <a:p>
            <a:endParaRPr lang="en-US" sz="1600" dirty="0">
              <a:latin typeface="Arial Narrow" panose="020B0606020202030204" pitchFamily="34" charset="0"/>
            </a:endParaRPr>
          </a:p>
        </p:txBody>
      </p:sp>
      <p:pic>
        <p:nvPicPr>
          <p:cNvPr id="9" name="Picture 8"/>
          <p:cNvPicPr>
            <a:picLocks noChangeAspect="1"/>
          </p:cNvPicPr>
          <p:nvPr/>
        </p:nvPicPr>
        <p:blipFill>
          <a:blip r:embed="rId4"/>
          <a:stretch>
            <a:fillRect/>
          </a:stretch>
        </p:blipFill>
        <p:spPr>
          <a:xfrm>
            <a:off x="613871" y="2189641"/>
            <a:ext cx="8219170" cy="2824632"/>
          </a:xfrm>
          <a:prstGeom prst="rect">
            <a:avLst/>
          </a:prstGeom>
        </p:spPr>
      </p:pic>
    </p:spTree>
    <p:extLst>
      <p:ext uri="{BB962C8B-B14F-4D97-AF65-F5344CB8AC3E}">
        <p14:creationId xmlns:p14="http://schemas.microsoft.com/office/powerpoint/2010/main" val="1759497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3504" y="118734"/>
            <a:ext cx="8178325" cy="495300"/>
          </a:xfrm>
        </p:spPr>
        <p:txBody>
          <a:bodyPr>
            <a:noAutofit/>
          </a:bodyPr>
          <a:lstStyle/>
          <a:p>
            <a:pPr algn="l"/>
            <a:r>
              <a:rPr lang="en-US" sz="3600" dirty="0">
                <a:latin typeface="Arial Narrow" panose="020B0606020202030204" pitchFamily="34" charset="0"/>
              </a:rPr>
              <a:t>Super User – Design Change Updates</a:t>
            </a:r>
            <a:endParaRPr lang="en-US" sz="3600" dirty="0">
              <a:latin typeface="Arial Narrow" panose="020B0606020202030204" pitchFamily="34" charset="0"/>
              <a:cs typeface="Arial" panose="020B0604020202020204" pitchFamily="34" charset="0"/>
            </a:endParaRPr>
          </a:p>
        </p:txBody>
      </p:sp>
      <p:sp>
        <p:nvSpPr>
          <p:cNvPr id="4" name="Line 9"/>
          <p:cNvSpPr>
            <a:spLocks noChangeShapeType="1"/>
          </p:cNvSpPr>
          <p:nvPr/>
        </p:nvSpPr>
        <p:spPr bwMode="auto">
          <a:xfrm>
            <a:off x="440266" y="685800"/>
            <a:ext cx="7924800" cy="0"/>
          </a:xfrm>
          <a:prstGeom prst="line">
            <a:avLst/>
          </a:prstGeom>
          <a:noFill/>
          <a:ln w="50800">
            <a:solidFill>
              <a:srgbClr val="FFDE3B"/>
            </a:solidFill>
            <a:round/>
            <a:headEnd/>
            <a:tailEnd/>
          </a:ln>
        </p:spPr>
        <p:txBody>
          <a:bodyPr/>
          <a:lstStyle/>
          <a:p>
            <a:endParaRPr lang="en-US" dirty="0">
              <a:solidFill>
                <a:srgbClr val="FFFF00"/>
              </a:solidFill>
            </a:endParaRPr>
          </a:p>
        </p:txBody>
      </p:sp>
      <p:sp>
        <p:nvSpPr>
          <p:cNvPr id="5" name="TextBox 4"/>
          <p:cNvSpPr txBox="1"/>
          <p:nvPr/>
        </p:nvSpPr>
        <p:spPr>
          <a:xfrm>
            <a:off x="7848600" y="6400800"/>
            <a:ext cx="1066800" cy="276999"/>
          </a:xfrm>
          <a:prstGeom prst="rect">
            <a:avLst/>
          </a:prstGeom>
          <a:noFill/>
        </p:spPr>
        <p:txBody>
          <a:bodyPr wrap="square" rtlCol="0">
            <a:spAutoFit/>
          </a:bodyPr>
          <a:lstStyle/>
          <a:p>
            <a:pPr algn="r"/>
            <a:r>
              <a:rPr lang="en-US" sz="1200" dirty="0" smtClean="0">
                <a:solidFill>
                  <a:schemeClr val="bg1"/>
                </a:solidFill>
              </a:rPr>
              <a:t>9</a:t>
            </a:r>
            <a:endParaRPr lang="en-US" sz="1200" dirty="0">
              <a:solidFill>
                <a:schemeClr val="bg1"/>
              </a:solidFill>
            </a:endParaRPr>
          </a:p>
        </p:txBody>
      </p:sp>
      <p:pic>
        <p:nvPicPr>
          <p:cNvPr id="9" name="Picture 8"/>
          <p:cNvPicPr>
            <a:picLocks noChangeAspect="1"/>
          </p:cNvPicPr>
          <p:nvPr/>
        </p:nvPicPr>
        <p:blipFill>
          <a:blip r:embed="rId3"/>
          <a:stretch>
            <a:fillRect/>
          </a:stretch>
        </p:blipFill>
        <p:spPr>
          <a:xfrm>
            <a:off x="6584825" y="896379"/>
            <a:ext cx="2330575" cy="1225433"/>
          </a:xfrm>
          <a:prstGeom prst="rect">
            <a:avLst/>
          </a:prstGeom>
        </p:spPr>
      </p:pic>
      <p:sp>
        <p:nvSpPr>
          <p:cNvPr id="3" name="TextBox 2"/>
          <p:cNvSpPr txBox="1"/>
          <p:nvPr/>
        </p:nvSpPr>
        <p:spPr>
          <a:xfrm>
            <a:off x="313504" y="1219200"/>
            <a:ext cx="8415631" cy="3970318"/>
          </a:xfrm>
          <a:prstGeom prst="rect">
            <a:avLst/>
          </a:prstGeom>
          <a:noFill/>
        </p:spPr>
        <p:txBody>
          <a:bodyPr wrap="square" rtlCol="0">
            <a:spAutoFit/>
          </a:bodyPr>
          <a:lstStyle/>
          <a:p>
            <a:pPr marL="0" indent="0">
              <a:buNone/>
            </a:pPr>
            <a:r>
              <a:rPr lang="en-US" sz="2400" b="1" dirty="0" smtClean="0">
                <a:solidFill>
                  <a:srgbClr val="FF0000"/>
                </a:solidFill>
                <a:latin typeface="Arial Narrow" panose="020B0606020202030204" pitchFamily="34" charset="0"/>
              </a:rPr>
              <a:t>Capital Unrestricted Fund FAO Project</a:t>
            </a:r>
          </a:p>
          <a:p>
            <a:pPr marL="0" indent="0">
              <a:buNone/>
            </a:pPr>
            <a:endParaRPr lang="en-US" b="1" dirty="0">
              <a:solidFill>
                <a:schemeClr val="tx2"/>
              </a:solidFill>
              <a:latin typeface="Arial Narrow" panose="020B0606020202030204" pitchFamily="34" charset="0"/>
            </a:endParaRPr>
          </a:p>
          <a:p>
            <a:pPr marL="0" indent="0">
              <a:buNone/>
            </a:pPr>
            <a:r>
              <a:rPr lang="en-US" b="1" dirty="0" smtClean="0">
                <a:solidFill>
                  <a:schemeClr val="tx2"/>
                </a:solidFill>
                <a:latin typeface="Arial Narrow" panose="020B0606020202030204" pitchFamily="34" charset="0"/>
              </a:rPr>
              <a:t>Scope</a:t>
            </a:r>
          </a:p>
          <a:p>
            <a:pPr marL="0" indent="0">
              <a:buNone/>
            </a:pPr>
            <a:endParaRPr lang="en-US" dirty="0">
              <a:solidFill>
                <a:schemeClr val="tx2"/>
              </a:solidFill>
              <a:latin typeface="Arial Narrow" panose="020B0606020202030204" pitchFamily="34" charset="0"/>
            </a:endParaRPr>
          </a:p>
          <a:p>
            <a:pPr lvl="1" fontAlgn="ctr"/>
            <a:r>
              <a:rPr lang="en-US" sz="1400" dirty="0">
                <a:latin typeface="Arial Narrow" panose="020B0606020202030204" pitchFamily="34" charset="0"/>
              </a:rPr>
              <a:t>All Capital Projects - Unrestricted Fund </a:t>
            </a:r>
            <a:r>
              <a:rPr lang="en-US" sz="1400" dirty="0" smtClean="0">
                <a:latin typeface="Arial Narrow" panose="020B0606020202030204" pitchFamily="34" charset="0"/>
              </a:rPr>
              <a:t>FAO’s</a:t>
            </a:r>
            <a:endParaRPr lang="en-US" sz="1400" dirty="0">
              <a:latin typeface="Arial Narrow" panose="020B0606020202030204" pitchFamily="34" charset="0"/>
            </a:endParaRPr>
          </a:p>
          <a:p>
            <a:pPr lvl="1" fontAlgn="ctr"/>
            <a:r>
              <a:rPr lang="en-US" sz="1400" dirty="0" smtClean="0">
                <a:latin typeface="Arial Narrow" panose="020B0606020202030204" pitchFamily="34" charset="0"/>
              </a:rPr>
              <a:t>Excludes Expense Projects</a:t>
            </a:r>
            <a:endParaRPr lang="en-US" sz="1400" dirty="0">
              <a:latin typeface="Arial Narrow" panose="020B0606020202030204" pitchFamily="34" charset="0"/>
            </a:endParaRPr>
          </a:p>
          <a:p>
            <a:pPr lvl="1"/>
            <a:r>
              <a:rPr lang="en-US" sz="1400" dirty="0" smtClean="0">
                <a:latin typeface="Arial Narrow" panose="020B0606020202030204" pitchFamily="34" charset="0"/>
              </a:rPr>
              <a:t>Capital </a:t>
            </a:r>
            <a:r>
              <a:rPr lang="en-US" sz="1400" dirty="0">
                <a:latin typeface="Arial Narrow" panose="020B0606020202030204" pitchFamily="34" charset="0"/>
              </a:rPr>
              <a:t>Project requisitions should not be mixed with Operating Programs.</a:t>
            </a:r>
          </a:p>
          <a:p>
            <a:pPr lvl="1"/>
            <a:r>
              <a:rPr lang="en-US" sz="1400" dirty="0">
                <a:latin typeface="Arial Narrow" panose="020B0606020202030204" pitchFamily="34" charset="0"/>
              </a:rPr>
              <a:t>Design includes requisitions only (SIR’s excluded)</a:t>
            </a:r>
          </a:p>
          <a:p>
            <a:pPr marL="0" indent="0">
              <a:buNone/>
            </a:pPr>
            <a:endParaRPr lang="en-US" sz="1400" dirty="0">
              <a:latin typeface="Arial Narrow" panose="020B0606020202030204" pitchFamily="34" charset="0"/>
            </a:endParaRPr>
          </a:p>
          <a:p>
            <a:pPr marL="0" lvl="1"/>
            <a:r>
              <a:rPr lang="en-US" b="1" dirty="0" smtClean="0">
                <a:solidFill>
                  <a:schemeClr val="tx2"/>
                </a:solidFill>
                <a:latin typeface="Arial Narrow" panose="020B0606020202030204" pitchFamily="34" charset="0"/>
              </a:rPr>
              <a:t>Timeline</a:t>
            </a:r>
            <a:endParaRPr lang="en-US" b="1" dirty="0">
              <a:solidFill>
                <a:schemeClr val="tx2"/>
              </a:solidFill>
              <a:latin typeface="Arial Narrow" panose="020B0606020202030204" pitchFamily="34" charset="0"/>
            </a:endParaRPr>
          </a:p>
          <a:p>
            <a:pPr lvl="1"/>
            <a:endParaRPr lang="en-US" sz="1600" dirty="0">
              <a:latin typeface="Arial Narrow" panose="020B0606020202030204" pitchFamily="34" charset="0"/>
            </a:endParaRPr>
          </a:p>
          <a:p>
            <a:pPr lvl="1"/>
            <a:r>
              <a:rPr lang="en-US" sz="1400" dirty="0" smtClean="0">
                <a:latin typeface="Arial Narrow" panose="020B0606020202030204" pitchFamily="34" charset="0"/>
              </a:rPr>
              <a:t>Due to recent design configuration requirement that was identified and </a:t>
            </a:r>
            <a:r>
              <a:rPr lang="en-US" sz="1400" dirty="0" smtClean="0">
                <a:latin typeface="Arial Narrow" panose="020B0606020202030204" pitchFamily="34" charset="0"/>
              </a:rPr>
              <a:t>allow time </a:t>
            </a:r>
            <a:r>
              <a:rPr lang="en-US" sz="1400" dirty="0" smtClean="0">
                <a:latin typeface="Arial Narrow" panose="020B0606020202030204" pitchFamily="34" charset="0"/>
              </a:rPr>
              <a:t>to update the configuration and complete testing of the workflow as well as security design, the go-live date of December 18</a:t>
            </a:r>
            <a:r>
              <a:rPr lang="en-US" sz="1400" baseline="30000" dirty="0" smtClean="0">
                <a:latin typeface="Arial Narrow" panose="020B0606020202030204" pitchFamily="34" charset="0"/>
              </a:rPr>
              <a:t>th</a:t>
            </a:r>
            <a:r>
              <a:rPr lang="en-US" sz="1400" dirty="0" smtClean="0">
                <a:latin typeface="Arial Narrow" panose="020B0606020202030204" pitchFamily="34" charset="0"/>
              </a:rPr>
              <a:t> has been moved to January </a:t>
            </a:r>
            <a:r>
              <a:rPr lang="en-US" sz="1400" dirty="0" smtClean="0">
                <a:latin typeface="Arial Narrow" panose="020B0606020202030204" pitchFamily="34" charset="0"/>
              </a:rPr>
              <a:t>18, </a:t>
            </a:r>
            <a:r>
              <a:rPr lang="en-US" sz="1400" dirty="0" smtClean="0">
                <a:latin typeface="Arial Narrow" panose="020B0606020202030204" pitchFamily="34" charset="0"/>
              </a:rPr>
              <a:t>2021.</a:t>
            </a:r>
          </a:p>
          <a:p>
            <a:pPr lvl="1"/>
            <a:endParaRPr lang="en-US" sz="1400" dirty="0">
              <a:latin typeface="Arial Narrow" panose="020B0606020202030204" pitchFamily="34" charset="0"/>
            </a:endParaRPr>
          </a:p>
          <a:p>
            <a:pPr lvl="1"/>
            <a:r>
              <a:rPr lang="en-US" sz="1400" dirty="0" smtClean="0">
                <a:latin typeface="Arial Narrow" panose="020B0606020202030204" pitchFamily="34" charset="0"/>
              </a:rPr>
              <a:t>Training sessions have been scheduled the week prior to go-live for initiators and approvers. </a:t>
            </a:r>
            <a:endParaRPr lang="en-US" sz="1400" dirty="0">
              <a:latin typeface="Arial Narrow" panose="020B0606020202030204" pitchFamily="34" charset="0"/>
            </a:endParaRPr>
          </a:p>
        </p:txBody>
      </p:sp>
    </p:spTree>
    <p:extLst>
      <p:ext uri="{BB962C8B-B14F-4D97-AF65-F5344CB8AC3E}">
        <p14:creationId xmlns:p14="http://schemas.microsoft.com/office/powerpoint/2010/main" val="1150680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rca:RCAuthoringProperties xmlns:rca="urn:sharePointPublishingRcaProperties">
  <rca:Converter rca:guid="6dfdc5b4-2a28-4a06-b0c6-ad3901e3a807">
    <rca:property rca:type="InheritParentSettings">False</rca:property>
    <rca:property rca:type="SelectedPageLayout">28</rca:property>
    <rca:property rca:type="SelectedPageField">f55c4d88-1f2e-4ad9-aaa8-819af4ee7ee8</rca:property>
    <rca:property rca:type="SelectedStylesField">00000000-0000-0000-0000-000000000000</rca:property>
    <rca:property rca:type="CreatePageWithSourceDocument">True</rca:property>
    <rca:property rca:type="AllowChangeLocationConfig">False</rca:property>
    <rca:property rca:type="ConfiguredPageLocation">https://uofr.rochester.edu</rca:property>
    <rca:property rca:type="CreateSynchronously">False</rca:property>
    <rca:property rca:type="AllowChangeProcessingConfig">False</rca:property>
    <rca:property rca:type="ConverterSpecificSettings"/>
  </rca:Converter>
</rca:RCAuthori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BF38ED958B0D42A1DB4C3166A68EE8" ma:contentTypeVersion="2" ma:contentTypeDescription="Create a new document." ma:contentTypeScope="" ma:versionID="108eeeb8665d8e084ebb628891056e6d">
  <xsd:schema xmlns:xsd="http://www.w3.org/2001/XMLSchema" xmlns:p="http://schemas.microsoft.com/office/2006/metadata/properties" xmlns:ns2="445c0127-97e6-4ecf-8763-62a3d9444353" targetNamespace="http://schemas.microsoft.com/office/2006/metadata/properties" ma:root="true" ma:fieldsID="67fc13db787d5e920f87b6a691640e83" ns2:_="">
    <xsd:import namespace="445c0127-97e6-4ecf-8763-62a3d9444353"/>
    <xsd:element name="properties">
      <xsd:complexType>
        <xsd:sequence>
          <xsd:element name="documentManagement">
            <xsd:complexType>
              <xsd:all>
                <xsd:element ref="ns2:Status" minOccurs="0"/>
              </xsd:all>
            </xsd:complexType>
          </xsd:element>
        </xsd:sequence>
      </xsd:complexType>
    </xsd:element>
  </xsd:schema>
  <xsd:schema xmlns:xsd="http://www.w3.org/2001/XMLSchema" xmlns:dms="http://schemas.microsoft.com/office/2006/documentManagement/types" targetNamespace="445c0127-97e6-4ecf-8763-62a3d9444353" elementFormDefault="qualified">
    <xsd:import namespace="http://schemas.microsoft.com/office/2006/documentManagement/types"/>
    <xsd:element name="Status" ma:index="8" nillable="true" ma:displayName="Status" ma:default="In Build" ma:format="Dropdown" ma:internalName="Status">
      <xsd:simpleType>
        <xsd:restriction base="dms:Choice">
          <xsd:enumeration value="In Build"/>
          <xsd:enumeration value="Ready for Testing"/>
          <xsd:enumeration value="In Process"/>
          <xsd:enumeration value="Completed - With Errors"/>
          <xsd:enumeration value="Completed - Without Error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Status xmlns="445c0127-97e6-4ecf-8763-62a3d9444353">In Build</Statu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0AE3C2-51D7-4772-85EF-99B26ACECB13}">
  <ds:schemaRefs>
    <ds:schemaRef ds:uri="urn:sharePointPublishingRcaProperties"/>
  </ds:schemaRefs>
</ds:datastoreItem>
</file>

<file path=customXml/itemProps2.xml><?xml version="1.0" encoding="utf-8"?>
<ds:datastoreItem xmlns:ds="http://schemas.openxmlformats.org/officeDocument/2006/customXml" ds:itemID="{41A2773B-34BB-4B2F-95B1-ED89D2318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c0127-97e6-4ecf-8763-62a3d944435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7650506-E0D1-4842-AE4E-075A8982DE02}">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445c0127-97e6-4ecf-8763-62a3d9444353"/>
    <ds:schemaRef ds:uri="http://www.w3.org/XML/1998/namespace"/>
  </ds:schemaRefs>
</ds:datastoreItem>
</file>

<file path=customXml/itemProps4.xml><?xml version="1.0" encoding="utf-8"?>
<ds:datastoreItem xmlns:ds="http://schemas.openxmlformats.org/officeDocument/2006/customXml" ds:itemID="{8CE1EC6E-7DEE-40A7-8470-13A775BFD7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61739</TotalTime>
  <Words>1831</Words>
  <Application>Microsoft Office PowerPoint</Application>
  <PresentationFormat>On-screen Show (4:3)</PresentationFormat>
  <Paragraphs>374</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Arial Narrow</vt:lpstr>
      <vt:lpstr>Arial Rounded MT Bold</vt:lpstr>
      <vt:lpstr>Calibri</vt:lpstr>
      <vt:lpstr>MS Pゴシック</vt:lpstr>
      <vt:lpstr>Times New Roman</vt:lpstr>
      <vt:lpstr>Wingdings</vt:lpstr>
      <vt:lpstr>1_Office Theme</vt:lpstr>
      <vt:lpstr>PowerPoint Presentation</vt:lpstr>
      <vt:lpstr>Topics</vt:lpstr>
      <vt:lpstr>PowerPoint Presentation</vt:lpstr>
      <vt:lpstr>P2P Updates</vt:lpstr>
      <vt:lpstr>P2P Updates</vt:lpstr>
      <vt:lpstr>PowerPoint Presentation</vt:lpstr>
      <vt:lpstr>Buying and Paying Guide Updates</vt:lpstr>
      <vt:lpstr>Buying and Paying Guide Updates</vt:lpstr>
      <vt:lpstr>Super User – Design Change Updates</vt:lpstr>
      <vt:lpstr>Super User – Design Change Updates</vt:lpstr>
      <vt:lpstr>Super User – Design Change Updates</vt:lpstr>
      <vt:lpstr>Super User – Design Change Updates</vt:lpstr>
      <vt:lpstr>Super User Tips</vt:lpstr>
      <vt:lpstr>Super User Tips</vt:lpstr>
      <vt:lpstr>Super User Tips</vt:lpstr>
      <vt:lpstr>Super User Tips</vt:lpstr>
      <vt:lpstr>Super User Reminders</vt:lpstr>
      <vt:lpstr>Marketplace Status</vt:lpstr>
      <vt:lpstr>Marketplace Status</vt:lpstr>
      <vt:lpstr>PowerPoint Presentation</vt:lpstr>
      <vt:lpstr>PowerPoint Presentation</vt:lpstr>
      <vt:lpstr>PowerPoint Presentation</vt:lpstr>
      <vt:lpstr>Monthly P2P Workshops</vt:lpstr>
      <vt:lpstr>Super User Meeting</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EDUCAUSE 2007</dc:subject>
  <dc:creator>Jim Dobbertin, Doug Wylie, John Barden</dc:creator>
  <cp:lastModifiedBy>Flotteron, Debbie</cp:lastModifiedBy>
  <cp:revision>3220</cp:revision>
  <cp:lastPrinted>2019-10-29T16:55:14Z</cp:lastPrinted>
  <dcterms:created xsi:type="dcterms:W3CDTF">2007-09-21T12:15:26Z</dcterms:created>
  <dcterms:modified xsi:type="dcterms:W3CDTF">2020-12-08T13:14:00Z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0x010100F9BF38ED958B0D42A1DB4C3166A68EE8</vt:lpwstr>
  </property>
</Properties>
</file>