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5"/>
    <p:sldMasterId id="2147484379" r:id="rId6"/>
  </p:sldMasterIdLst>
  <p:notesMasterIdLst>
    <p:notesMasterId r:id="rId20"/>
  </p:notesMasterIdLst>
  <p:handoutMasterIdLst>
    <p:handoutMasterId r:id="rId21"/>
  </p:handoutMasterIdLst>
  <p:sldIdLst>
    <p:sldId id="1128" r:id="rId7"/>
    <p:sldId id="1143" r:id="rId8"/>
    <p:sldId id="1144" r:id="rId9"/>
    <p:sldId id="1145" r:id="rId10"/>
    <p:sldId id="1146" r:id="rId11"/>
    <p:sldId id="1156" r:id="rId12"/>
    <p:sldId id="1147" r:id="rId13"/>
    <p:sldId id="1154" r:id="rId14"/>
    <p:sldId id="1149" r:id="rId15"/>
    <p:sldId id="1158" r:id="rId16"/>
    <p:sldId id="1155" r:id="rId17"/>
    <p:sldId id="1153" r:id="rId18"/>
    <p:sldId id="1159"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68" userDrawn="1">
          <p15:clr>
            <a:srgbClr val="A4A3A4"/>
          </p15:clr>
        </p15:guide>
        <p15:guide id="3" orient="horz" pos="2903" userDrawn="1">
          <p15:clr>
            <a:srgbClr val="A4A3A4"/>
          </p15:clr>
        </p15:guide>
        <p15:guide id="4" pos="2165" userDrawn="1">
          <p15:clr>
            <a:srgbClr val="A4A3A4"/>
          </p15:clr>
        </p15:guide>
        <p15:guide id="5" orient="horz" pos="2888" userDrawn="1">
          <p15:clr>
            <a:srgbClr val="A4A3A4"/>
          </p15:clr>
        </p15:guide>
        <p15:guide id="6" orient="horz" pos="2884" userDrawn="1">
          <p15:clr>
            <a:srgbClr val="A4A3A4"/>
          </p15:clr>
        </p15:guide>
        <p15:guide id="7" orient="horz" pos="2955" userDrawn="1">
          <p15:clr>
            <a:srgbClr val="A4A3A4"/>
          </p15:clr>
        </p15:guide>
        <p15:guide id="8" orient="horz" pos="2951" userDrawn="1">
          <p15:clr>
            <a:srgbClr val="A4A3A4"/>
          </p15:clr>
        </p15:guide>
        <p15:guide id="9" orient="horz" pos="2936" userDrawn="1">
          <p15:clr>
            <a:srgbClr val="A4A3A4"/>
          </p15:clr>
        </p15:guide>
        <p15:guide id="10" orient="horz" pos="2932" userDrawn="1">
          <p15:clr>
            <a:srgbClr val="A4A3A4"/>
          </p15:clr>
        </p15:guide>
        <p15:guide id="11" pos="2217" userDrawn="1">
          <p15:clr>
            <a:srgbClr val="A4A3A4"/>
          </p15:clr>
        </p15:guide>
        <p15:guide id="1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D98"/>
    <a:srgbClr val="6076B4"/>
    <a:srgbClr val="FFCC00"/>
    <a:srgbClr val="003E74"/>
    <a:srgbClr val="E26A54"/>
    <a:srgbClr val="FFFFFF"/>
    <a:srgbClr val="C7E68F"/>
    <a:srgbClr val="FFEB89"/>
    <a:srgbClr val="FFFF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95405" autoAdjust="0"/>
  </p:normalViewPr>
  <p:slideViewPr>
    <p:cSldViewPr>
      <p:cViewPr varScale="1">
        <p:scale>
          <a:sx n="103" d="100"/>
          <a:sy n="103" d="100"/>
        </p:scale>
        <p:origin x="1234" y="71"/>
      </p:cViewPr>
      <p:guideLst>
        <p:guide orient="horz" pos="2160"/>
        <p:guide pos="2880"/>
      </p:guideLst>
    </p:cSldViewPr>
  </p:slideViewPr>
  <p:outlineViewPr>
    <p:cViewPr>
      <p:scale>
        <a:sx n="33" d="100"/>
        <a:sy n="33" d="100"/>
      </p:scale>
      <p:origin x="0" y="103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072" y="-77"/>
      </p:cViewPr>
      <p:guideLst>
        <p:guide orient="horz" pos="2907"/>
        <p:guide pos="2168"/>
        <p:guide orient="horz" pos="2903"/>
        <p:guide pos="2165"/>
        <p:guide orient="horz" pos="2888"/>
        <p:guide orient="horz" pos="2884"/>
        <p:guide orient="horz" pos="2955"/>
        <p:guide orient="horz" pos="2951"/>
        <p:guide orient="horz" pos="2936"/>
        <p:guide orient="horz" pos="2932"/>
        <p:guide pos="2217"/>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1928" tIns="45965" rIns="91928" bIns="45965" rtlCol="0"/>
          <a:lstStyle>
            <a:lvl1pPr algn="l">
              <a:defRPr sz="1200"/>
            </a:lvl1pPr>
          </a:lstStyle>
          <a:p>
            <a:endParaRPr lang="en-US" dirty="0"/>
          </a:p>
        </p:txBody>
      </p:sp>
      <p:sp>
        <p:nvSpPr>
          <p:cNvPr id="3" name="Date Placeholder 2"/>
          <p:cNvSpPr>
            <a:spLocks noGrp="1"/>
          </p:cNvSpPr>
          <p:nvPr>
            <p:ph type="dt" sz="quarter" idx="1"/>
          </p:nvPr>
        </p:nvSpPr>
        <p:spPr>
          <a:xfrm>
            <a:off x="3978384" y="2"/>
            <a:ext cx="3043131" cy="465455"/>
          </a:xfrm>
          <a:prstGeom prst="rect">
            <a:avLst/>
          </a:prstGeom>
        </p:spPr>
        <p:txBody>
          <a:bodyPr vert="horz" lIns="91928" tIns="45965" rIns="91928" bIns="45965" rtlCol="0"/>
          <a:lstStyle>
            <a:lvl1pPr algn="r">
              <a:defRPr sz="1200"/>
            </a:lvl1pPr>
          </a:lstStyle>
          <a:p>
            <a:fld id="{C5665B36-4B68-4038-B04C-4259637837E9}" type="datetimeFigureOut">
              <a:rPr lang="en-US" smtClean="0"/>
              <a:pPr/>
              <a:t>6/9/2021</a:t>
            </a:fld>
            <a:endParaRPr lang="en-US" dirty="0"/>
          </a:p>
        </p:txBody>
      </p:sp>
      <p:sp>
        <p:nvSpPr>
          <p:cNvPr id="4" name="Footer Placeholder 3"/>
          <p:cNvSpPr>
            <a:spLocks noGrp="1"/>
          </p:cNvSpPr>
          <p:nvPr>
            <p:ph type="ftr" sz="quarter" idx="2"/>
          </p:nvPr>
        </p:nvSpPr>
        <p:spPr>
          <a:xfrm>
            <a:off x="11" y="8842059"/>
            <a:ext cx="3043131" cy="465455"/>
          </a:xfrm>
          <a:prstGeom prst="rect">
            <a:avLst/>
          </a:prstGeom>
        </p:spPr>
        <p:txBody>
          <a:bodyPr vert="horz" lIns="91928" tIns="45965" rIns="91928" bIns="459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4" y="8842059"/>
            <a:ext cx="3043131" cy="465455"/>
          </a:xfrm>
          <a:prstGeom prst="rect">
            <a:avLst/>
          </a:prstGeom>
        </p:spPr>
        <p:txBody>
          <a:bodyPr vert="horz" lIns="91928" tIns="45965" rIns="91928" bIns="45965"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3454" tIns="46726" rIns="93454" bIns="46726" rtlCol="0"/>
          <a:lstStyle>
            <a:lvl1pPr algn="l">
              <a:defRPr sz="1200"/>
            </a:lvl1pPr>
          </a:lstStyle>
          <a:p>
            <a:pPr>
              <a:defRPr/>
            </a:pPr>
            <a:endParaRPr lang="en-US" dirty="0"/>
          </a:p>
        </p:txBody>
      </p:sp>
      <p:sp>
        <p:nvSpPr>
          <p:cNvPr id="3" name="Date Placeholder 2"/>
          <p:cNvSpPr>
            <a:spLocks noGrp="1"/>
          </p:cNvSpPr>
          <p:nvPr>
            <p:ph type="dt" idx="1"/>
          </p:nvPr>
        </p:nvSpPr>
        <p:spPr>
          <a:xfrm>
            <a:off x="3978384" y="2"/>
            <a:ext cx="3043131" cy="465455"/>
          </a:xfrm>
          <a:prstGeom prst="rect">
            <a:avLst/>
          </a:prstGeom>
        </p:spPr>
        <p:txBody>
          <a:bodyPr vert="horz" lIns="93454" tIns="46726" rIns="93454" bIns="46726" rtlCol="0"/>
          <a:lstStyle>
            <a:lvl1pPr algn="r">
              <a:defRPr sz="1200"/>
            </a:lvl1pPr>
          </a:lstStyle>
          <a:p>
            <a:pPr>
              <a:defRPr/>
            </a:pPr>
            <a:fld id="{B899B9D9-9514-4BB5-BD1B-84C8C666A399}" type="datetimeFigureOut">
              <a:rPr lang="en-US"/>
              <a:pPr>
                <a:defRPr/>
              </a:pPr>
              <a:t>6/9/2021</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454" tIns="46726" rIns="93454" bIns="46726" rtlCol="0" anchor="ctr"/>
          <a:lstStyle/>
          <a:p>
            <a:pPr lvl="0"/>
            <a:endParaRPr lang="en-US" noProof="0" dirty="0"/>
          </a:p>
        </p:txBody>
      </p:sp>
      <p:sp>
        <p:nvSpPr>
          <p:cNvPr id="5" name="Notes Placeholder 4"/>
          <p:cNvSpPr>
            <a:spLocks noGrp="1"/>
          </p:cNvSpPr>
          <p:nvPr>
            <p:ph type="body" sz="quarter" idx="3"/>
          </p:nvPr>
        </p:nvSpPr>
        <p:spPr>
          <a:xfrm>
            <a:off x="702631" y="4421830"/>
            <a:ext cx="5617843" cy="4189095"/>
          </a:xfrm>
          <a:prstGeom prst="rect">
            <a:avLst/>
          </a:prstGeom>
        </p:spPr>
        <p:txBody>
          <a:bodyPr vert="horz" lIns="93454" tIns="46726" rIns="93454" bIns="467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1" y="8842059"/>
            <a:ext cx="3043131" cy="465455"/>
          </a:xfrm>
          <a:prstGeom prst="rect">
            <a:avLst/>
          </a:prstGeom>
        </p:spPr>
        <p:txBody>
          <a:bodyPr vert="horz" lIns="93454" tIns="46726" rIns="93454" bIns="4672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4" y="8842059"/>
            <a:ext cx="3043131" cy="465455"/>
          </a:xfrm>
          <a:prstGeom prst="rect">
            <a:avLst/>
          </a:prstGeom>
        </p:spPr>
        <p:txBody>
          <a:bodyPr vert="horz" lIns="93454" tIns="46726" rIns="93454" bIns="46726"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561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189760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21778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147182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a:t>
            </a:fld>
            <a:endParaRPr lang="en-US" dirty="0"/>
          </a:p>
        </p:txBody>
      </p:sp>
    </p:spTree>
    <p:extLst>
      <p:ext uri="{BB962C8B-B14F-4D97-AF65-F5344CB8AC3E}">
        <p14:creationId xmlns:p14="http://schemas.microsoft.com/office/powerpoint/2010/main" val="8902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a:t>
            </a:fld>
            <a:endParaRPr lang="en-US" dirty="0"/>
          </a:p>
        </p:txBody>
      </p:sp>
    </p:spTree>
    <p:extLst>
      <p:ext uri="{BB962C8B-B14F-4D97-AF65-F5344CB8AC3E}">
        <p14:creationId xmlns:p14="http://schemas.microsoft.com/office/powerpoint/2010/main" val="371397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341218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285965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268700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275406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207251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280789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29540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16676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bg1"/>
                </a:solidFill>
              </a:defRPr>
            </a:lvl1pPr>
          </a:lstStyle>
          <a:p>
            <a:pPr>
              <a:defRPr/>
            </a:pPr>
            <a:fld id="{E232E420-7A3D-42C3-8264-B5BCFC0A391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mailto:procurement_service_center@ur.Rochester.edu"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rochester.edu/adminfinance/urprocurement/p2p-resources/"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9" descr="Hor2color"/>
          <p:cNvPicPr>
            <a:picLocks noChangeAspect="1" noChangeArrowheads="1"/>
          </p:cNvPicPr>
          <p:nvPr/>
        </p:nvPicPr>
        <p:blipFill>
          <a:blip r:embed="rId3" cstate="print"/>
          <a:srcRect/>
          <a:stretch>
            <a:fillRect/>
          </a:stretch>
        </p:blipFill>
        <p:spPr bwMode="auto">
          <a:xfrm>
            <a:off x="685800" y="4572000"/>
            <a:ext cx="2286000" cy="1798967"/>
          </a:xfrm>
          <a:prstGeom prst="rect">
            <a:avLst/>
          </a:prstGeom>
          <a:noFill/>
          <a:ln w="9525">
            <a:noFill/>
            <a:miter lim="800000"/>
            <a:headEnd/>
            <a:tailEnd/>
          </a:ln>
        </p:spPr>
      </p:pic>
      <p:sp>
        <p:nvSpPr>
          <p:cNvPr id="6" name="Line 9"/>
          <p:cNvSpPr>
            <a:spLocks noChangeShapeType="1"/>
          </p:cNvSpPr>
          <p:nvPr/>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9" name="Text Box 15"/>
          <p:cNvSpPr txBox="1">
            <a:spLocks noChangeArrowheads="1"/>
          </p:cNvSpPr>
          <p:nvPr/>
        </p:nvSpPr>
        <p:spPr bwMode="auto">
          <a:xfrm>
            <a:off x="381000" y="1905000"/>
            <a:ext cx="8382000" cy="1200329"/>
          </a:xfrm>
          <a:prstGeom prst="rect">
            <a:avLst/>
          </a:prstGeom>
          <a:noFill/>
          <a:ln w="9525">
            <a:noFill/>
            <a:miter lim="800000"/>
            <a:headEnd/>
            <a:tailEnd/>
          </a:ln>
        </p:spPr>
        <p:txBody>
          <a:bodyPr wrap="square">
            <a:spAutoFit/>
          </a:bodyPr>
          <a:lstStyle/>
          <a:p>
            <a:r>
              <a:rPr lang="en-US" sz="3600" dirty="0" smtClean="0">
                <a:solidFill>
                  <a:prstClr val="white"/>
                </a:solidFill>
                <a:latin typeface="Calibri"/>
                <a:ea typeface="+mj-ea"/>
                <a:cs typeface="+mj-cs"/>
              </a:rPr>
              <a:t>Monthly P2P Workshop</a:t>
            </a:r>
          </a:p>
          <a:p>
            <a:r>
              <a:rPr lang="en-US" sz="3600" dirty="0" smtClean="0">
                <a:solidFill>
                  <a:prstClr val="white"/>
                </a:solidFill>
                <a:latin typeface="Calibri"/>
                <a:ea typeface="+mj-ea"/>
                <a:cs typeface="+mj-cs"/>
              </a:rPr>
              <a:t>June 2021 – Editing Transactions</a:t>
            </a:r>
            <a:endParaRPr lang="en-US" sz="1400" dirty="0">
              <a:solidFill>
                <a:schemeClr val="bg1"/>
              </a:solidFill>
              <a:latin typeface="+mn-lt"/>
            </a:endParaRPr>
          </a:p>
        </p:txBody>
      </p:sp>
    </p:spTree>
    <p:extLst>
      <p:ext uri="{BB962C8B-B14F-4D97-AF65-F5344CB8AC3E}">
        <p14:creationId xmlns:p14="http://schemas.microsoft.com/office/powerpoint/2010/main" val="30764940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429000" y="2563743"/>
            <a:ext cx="3981218" cy="2153155"/>
          </a:xfrm>
          <a:prstGeom prst="rect">
            <a:avLst/>
          </a:prstGeom>
          <a:ln>
            <a:solidFill>
              <a:schemeClr val="accent1"/>
            </a:solidFill>
          </a:ln>
        </p:spPr>
      </p:pic>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4" name="Line 9"/>
          <p:cNvSpPr>
            <a:spLocks noChangeShapeType="1"/>
          </p:cNvSpPr>
          <p:nvPr/>
        </p:nvSpPr>
        <p:spPr bwMode="auto">
          <a:xfrm>
            <a:off x="533400" y="7620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0" name="TextBox 9"/>
          <p:cNvSpPr txBox="1"/>
          <p:nvPr/>
        </p:nvSpPr>
        <p:spPr>
          <a:xfrm>
            <a:off x="507274" y="832915"/>
            <a:ext cx="8255726" cy="1508105"/>
          </a:xfrm>
          <a:prstGeom prst="rect">
            <a:avLst/>
          </a:prstGeom>
          <a:noFill/>
        </p:spPr>
        <p:txBody>
          <a:bodyPr wrap="square" rtlCol="0">
            <a:spAutoFit/>
          </a:bodyPr>
          <a:lstStyle/>
          <a:p>
            <a:r>
              <a:rPr lang="en-US" sz="1600" dirty="0" smtClean="0">
                <a:solidFill>
                  <a:srgbClr val="FF0000"/>
                </a:solidFill>
              </a:rPr>
              <a:t>Editing a </a:t>
            </a:r>
            <a:r>
              <a:rPr lang="en-US" sz="1600" dirty="0" err="1" smtClean="0">
                <a:solidFill>
                  <a:srgbClr val="FF0000"/>
                </a:solidFill>
              </a:rPr>
              <a:t>Pcard</a:t>
            </a:r>
            <a:r>
              <a:rPr lang="en-US" sz="1600" dirty="0" smtClean="0">
                <a:solidFill>
                  <a:srgbClr val="FF0000"/>
                </a:solidFill>
              </a:rPr>
              <a:t> Verification</a:t>
            </a:r>
          </a:p>
          <a:p>
            <a:endParaRPr lang="en-US" sz="1600" dirty="0" smtClean="0">
              <a:solidFill>
                <a:srgbClr val="FF0000"/>
              </a:solidFill>
            </a:endParaRPr>
          </a:p>
          <a:p>
            <a:pPr marL="285750" indent="-285750">
              <a:buFont typeface="Arial" panose="020B0604020202020204" pitchFamily="34" charset="0"/>
              <a:buChar char="•"/>
            </a:pPr>
            <a:r>
              <a:rPr lang="en-US" sz="1200" dirty="0" smtClean="0"/>
              <a:t>You can access a Draft or In Progress </a:t>
            </a:r>
            <a:r>
              <a:rPr lang="en-US" sz="1200" dirty="0" err="1" smtClean="0"/>
              <a:t>Pcard</a:t>
            </a:r>
            <a:r>
              <a:rPr lang="en-US" sz="1200" dirty="0" smtClean="0"/>
              <a:t> Verification by running the My Procurement Card Transactions report, or by finding the PCT number on your My Procurement Card Transactions </a:t>
            </a:r>
            <a:r>
              <a:rPr lang="en-US" sz="1200" dirty="0" err="1" smtClean="0"/>
              <a:t>Worklet</a:t>
            </a:r>
            <a:r>
              <a:rPr lang="en-US" sz="1200" dirty="0" smtClean="0"/>
              <a:t>. If a transaction is in Draft status you will have the option to Edit instead of Change.</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With </a:t>
            </a:r>
            <a:r>
              <a:rPr lang="en-US" sz="1200" dirty="0" err="1" smtClean="0"/>
              <a:t>Pcard</a:t>
            </a:r>
            <a:r>
              <a:rPr lang="en-US" sz="1200" dirty="0" smtClean="0"/>
              <a:t> transactions you can edit Approved or Paid transactions.</a:t>
            </a:r>
            <a:endParaRPr lang="en-US" sz="1200" dirty="0"/>
          </a:p>
        </p:txBody>
      </p:sp>
      <p:pic>
        <p:nvPicPr>
          <p:cNvPr id="3" name="Picture 2"/>
          <p:cNvPicPr>
            <a:picLocks noChangeAspect="1"/>
          </p:cNvPicPr>
          <p:nvPr/>
        </p:nvPicPr>
        <p:blipFill>
          <a:blip r:embed="rId4"/>
          <a:stretch>
            <a:fillRect/>
          </a:stretch>
        </p:blipFill>
        <p:spPr>
          <a:xfrm>
            <a:off x="152400" y="2667000"/>
            <a:ext cx="3063822" cy="1781427"/>
          </a:xfrm>
          <a:prstGeom prst="rect">
            <a:avLst/>
          </a:prstGeom>
          <a:ln>
            <a:solidFill>
              <a:schemeClr val="accent1"/>
            </a:solidFill>
          </a:ln>
        </p:spPr>
      </p:pic>
      <p:pic>
        <p:nvPicPr>
          <p:cNvPr id="6" name="Picture 5"/>
          <p:cNvPicPr>
            <a:picLocks noChangeAspect="1"/>
          </p:cNvPicPr>
          <p:nvPr/>
        </p:nvPicPr>
        <p:blipFill>
          <a:blip r:embed="rId5"/>
          <a:stretch>
            <a:fillRect/>
          </a:stretch>
        </p:blipFill>
        <p:spPr>
          <a:xfrm>
            <a:off x="1073003" y="4056459"/>
            <a:ext cx="2508957" cy="2317224"/>
          </a:xfrm>
          <a:prstGeom prst="rect">
            <a:avLst/>
          </a:prstGeom>
          <a:ln>
            <a:solidFill>
              <a:schemeClr val="accent1"/>
            </a:solidFill>
          </a:ln>
        </p:spPr>
      </p:pic>
      <p:pic>
        <p:nvPicPr>
          <p:cNvPr id="8" name="Picture 7"/>
          <p:cNvPicPr>
            <a:picLocks noChangeAspect="1"/>
          </p:cNvPicPr>
          <p:nvPr/>
        </p:nvPicPr>
        <p:blipFill>
          <a:blip r:embed="rId6"/>
          <a:stretch>
            <a:fillRect/>
          </a:stretch>
        </p:blipFill>
        <p:spPr>
          <a:xfrm>
            <a:off x="4417529" y="4716898"/>
            <a:ext cx="4685804" cy="2047870"/>
          </a:xfrm>
          <a:prstGeom prst="rect">
            <a:avLst/>
          </a:prstGeom>
          <a:ln>
            <a:solidFill>
              <a:schemeClr val="accent1"/>
            </a:solidFill>
          </a:ln>
        </p:spPr>
      </p:pic>
    </p:spTree>
    <p:extLst>
      <p:ext uri="{BB962C8B-B14F-4D97-AF65-F5344CB8AC3E}">
        <p14:creationId xmlns:p14="http://schemas.microsoft.com/office/powerpoint/2010/main" val="335918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4" name="Line 9"/>
          <p:cNvSpPr>
            <a:spLocks noChangeShapeType="1"/>
          </p:cNvSpPr>
          <p:nvPr/>
        </p:nvSpPr>
        <p:spPr bwMode="auto">
          <a:xfrm>
            <a:off x="595051" y="7620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75755" y="807652"/>
            <a:ext cx="8204958" cy="2708434"/>
          </a:xfrm>
          <a:prstGeom prst="rect">
            <a:avLst/>
          </a:prstGeom>
          <a:noFill/>
        </p:spPr>
        <p:txBody>
          <a:bodyPr wrap="square" rtlCol="0">
            <a:spAutoFit/>
          </a:bodyPr>
          <a:lstStyle/>
          <a:p>
            <a:r>
              <a:rPr lang="en-US" sz="1600" dirty="0" smtClean="0">
                <a:solidFill>
                  <a:srgbClr val="FF0000"/>
                </a:solidFill>
              </a:rPr>
              <a:t>Change Orders and Receipts</a:t>
            </a:r>
          </a:p>
          <a:p>
            <a:pPr marL="285750" indent="-285750">
              <a:buFont typeface="Arial" panose="020B0604020202020204" pitchFamily="34" charset="0"/>
              <a:buChar char="•"/>
            </a:pPr>
            <a:r>
              <a:rPr lang="en-US" sz="1400" dirty="0" smtClean="0"/>
              <a:t>Some people have security settings that allow them to edit Receipts.  Many people do not have that ability.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To see if you have the ability to edit receipts find the Business </a:t>
            </a:r>
            <a:r>
              <a:rPr lang="en-US" sz="1400" dirty="0"/>
              <a:t>D</a:t>
            </a:r>
            <a:r>
              <a:rPr lang="en-US" sz="1400" dirty="0" smtClean="0"/>
              <a:t>ocuments </a:t>
            </a:r>
            <a:r>
              <a:rPr lang="en-US" sz="1400" dirty="0"/>
              <a:t>L</a:t>
            </a:r>
            <a:r>
              <a:rPr lang="en-US" sz="1400" dirty="0" smtClean="0"/>
              <a:t>ine column on your Purchase Order line.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Locate the Draft Receipt and right click to See in a New Tab.</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Hover over the blue RCT number and click the Actions button.  Under Actions hover over the word Receipt.  If you have the ability to Edit, the word will appear.  Click on Edit to edit and fully submit your Receipt.</a:t>
            </a:r>
          </a:p>
        </p:txBody>
      </p:sp>
      <p:pic>
        <p:nvPicPr>
          <p:cNvPr id="3" name="Picture 2"/>
          <p:cNvPicPr>
            <a:picLocks noChangeAspect="1"/>
          </p:cNvPicPr>
          <p:nvPr/>
        </p:nvPicPr>
        <p:blipFill>
          <a:blip r:embed="rId3"/>
          <a:stretch>
            <a:fillRect/>
          </a:stretch>
        </p:blipFill>
        <p:spPr>
          <a:xfrm>
            <a:off x="443098" y="3505200"/>
            <a:ext cx="1631886" cy="2568327"/>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2242170" y="3962400"/>
            <a:ext cx="2148095" cy="1915169"/>
          </a:xfrm>
          <a:prstGeom prst="rect">
            <a:avLst/>
          </a:prstGeom>
          <a:ln>
            <a:solidFill>
              <a:schemeClr val="accent1"/>
            </a:solidFill>
          </a:ln>
        </p:spPr>
      </p:pic>
      <p:pic>
        <p:nvPicPr>
          <p:cNvPr id="8" name="Picture 7"/>
          <p:cNvPicPr>
            <a:picLocks noChangeAspect="1"/>
          </p:cNvPicPr>
          <p:nvPr/>
        </p:nvPicPr>
        <p:blipFill>
          <a:blip r:embed="rId5"/>
          <a:stretch>
            <a:fillRect/>
          </a:stretch>
        </p:blipFill>
        <p:spPr>
          <a:xfrm>
            <a:off x="4557451" y="3505200"/>
            <a:ext cx="4343400" cy="1591383"/>
          </a:xfrm>
          <a:prstGeom prst="rect">
            <a:avLst/>
          </a:prstGeom>
          <a:ln>
            <a:solidFill>
              <a:schemeClr val="accent1"/>
            </a:solidFill>
          </a:ln>
        </p:spPr>
      </p:pic>
    </p:spTree>
    <p:extLst>
      <p:ext uri="{BB962C8B-B14F-4D97-AF65-F5344CB8AC3E}">
        <p14:creationId xmlns:p14="http://schemas.microsoft.com/office/powerpoint/2010/main" val="132796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43098" y="1219200"/>
            <a:ext cx="8204958" cy="335476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If you do not have the ability to Edit a Draft Receipt you will need to contact the P2P Service Center and have the receipt canceled.  Draft Receipts will prevent you from properly doing receipts to resolve Match Exceptions.  If you have a Match Exception notice for receipts, but you don’t have the option of creating a receipt, you have a draft receipt on your Purchase Order that will need to be Edited or Canceled.</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You can call 275-2012 or send an email to </a:t>
            </a:r>
            <a:r>
              <a:rPr lang="en-US" sz="1600" dirty="0" smtClean="0">
                <a:hlinkClick r:id="rId3"/>
              </a:rPr>
              <a:t>procurement_service_center@ur.Rochester.edu</a:t>
            </a:r>
            <a:r>
              <a:rPr lang="en-US" sz="1600" dirty="0" smtClean="0"/>
              <a:t> and ask to have the receipt canceled.  Please provide the Receipt number and the Purchase Order number.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b="1" dirty="0" smtClean="0"/>
              <a:t>Draft Change Orders cannot be edited.  </a:t>
            </a:r>
            <a:r>
              <a:rPr lang="en-US" dirty="0" smtClean="0"/>
              <a:t>If you have a Draft Change Order you must contact the P2P Service Center to cancel the draft. </a:t>
            </a:r>
          </a:p>
          <a:p>
            <a:endParaRPr lang="en-US" sz="1600" dirty="0"/>
          </a:p>
        </p:txBody>
      </p:sp>
    </p:spTree>
    <p:extLst>
      <p:ext uri="{BB962C8B-B14F-4D97-AF65-F5344CB8AC3E}">
        <p14:creationId xmlns:p14="http://schemas.microsoft.com/office/powerpoint/2010/main" val="182138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4" name="Line 9"/>
          <p:cNvSpPr>
            <a:spLocks noChangeShapeType="1"/>
          </p:cNvSpPr>
          <p:nvPr/>
        </p:nvSpPr>
        <p:spPr bwMode="auto">
          <a:xfrm>
            <a:off x="5334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96389" y="914401"/>
            <a:ext cx="8204958" cy="2308324"/>
          </a:xfrm>
          <a:prstGeom prst="rect">
            <a:avLst/>
          </a:prstGeom>
          <a:noFill/>
        </p:spPr>
        <p:txBody>
          <a:bodyPr wrap="square" rtlCol="0">
            <a:spAutoFit/>
          </a:bodyPr>
          <a:lstStyle/>
          <a:p>
            <a:r>
              <a:rPr lang="en-US" sz="1600" dirty="0" smtClean="0">
                <a:solidFill>
                  <a:srgbClr val="FF0000"/>
                </a:solidFill>
              </a:rPr>
              <a:t>Draft Change Orders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400" dirty="0" smtClean="0"/>
              <a:t>Finding a Change Order is a little tricky, but you can see the status if you know where to look.</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Locate your Purchase Order via a </a:t>
            </a:r>
            <a:r>
              <a:rPr lang="en-US" sz="1400" dirty="0" err="1" smtClean="0"/>
              <a:t>Worklet</a:t>
            </a:r>
            <a:r>
              <a:rPr lang="en-US" sz="1400" dirty="0" smtClean="0"/>
              <a:t> or a Report and click on the blue number to get to the View Purchase Order Screen.  From there click on the Version History tab and view the status of your Change Order under Pending Changes.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If the status of the Change Order says Draft, you will need to have the P2P Service Center cancel the draft and you will have to redo the Change Order.</a:t>
            </a:r>
            <a:endParaRPr lang="en-US" sz="1400" dirty="0"/>
          </a:p>
        </p:txBody>
      </p:sp>
      <p:pic>
        <p:nvPicPr>
          <p:cNvPr id="9" name="Picture 8"/>
          <p:cNvPicPr>
            <a:picLocks noChangeAspect="1"/>
          </p:cNvPicPr>
          <p:nvPr/>
        </p:nvPicPr>
        <p:blipFill>
          <a:blip r:embed="rId3"/>
          <a:stretch>
            <a:fillRect/>
          </a:stretch>
        </p:blipFill>
        <p:spPr>
          <a:xfrm>
            <a:off x="1902929" y="3298925"/>
            <a:ext cx="5029200" cy="3108352"/>
          </a:xfrm>
          <a:prstGeom prst="rect">
            <a:avLst/>
          </a:prstGeom>
          <a:ln>
            <a:solidFill>
              <a:schemeClr val="accent1"/>
            </a:solidFill>
          </a:ln>
        </p:spPr>
      </p:pic>
    </p:spTree>
    <p:extLst>
      <p:ext uri="{BB962C8B-B14F-4D97-AF65-F5344CB8AC3E}">
        <p14:creationId xmlns:p14="http://schemas.microsoft.com/office/powerpoint/2010/main" val="219712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900" y="142260"/>
            <a:ext cx="7948863" cy="762001"/>
          </a:xfrm>
        </p:spPr>
        <p:txBody>
          <a:bodyPr>
            <a:noAutofit/>
          </a:bodyPr>
          <a:lstStyle/>
          <a:p>
            <a:pPr algn="l"/>
            <a:r>
              <a:rPr lang="en-US" sz="3200" b="1" dirty="0" smtClean="0">
                <a:solidFill>
                  <a:srgbClr val="2C5D98"/>
                </a:solidFill>
                <a:latin typeface="Arial Narrow" panose="020B0606020202030204" pitchFamily="34" charset="0"/>
              </a:rPr>
              <a:t>UR Procurement Website – P2P Self Help</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76200" y="933451"/>
            <a:ext cx="5933175" cy="1752600"/>
          </a:xfrm>
        </p:spPr>
        <p:txBody>
          <a:bodyPr>
            <a:noAutofit/>
          </a:bodyPr>
          <a:lstStyle/>
          <a:p>
            <a:pPr marL="0" indent="0" fontAlgn="ctr">
              <a:buNone/>
            </a:pPr>
            <a:r>
              <a:rPr lang="en-US" sz="1600" dirty="0" smtClean="0">
                <a:solidFill>
                  <a:srgbClr val="FF0000"/>
                </a:solidFill>
                <a:latin typeface="Arial Narrow" panose="020B0606020202030204" pitchFamily="34" charset="0"/>
              </a:rPr>
              <a:t>Not sure how to create a catalog requisition, set a delegation or resolve an invoice match exception?</a:t>
            </a:r>
          </a:p>
          <a:p>
            <a:pPr marL="0" indent="0" fontAlgn="ctr">
              <a:buNone/>
            </a:pPr>
            <a:endParaRPr lang="en-US" sz="1600" dirty="0">
              <a:solidFill>
                <a:srgbClr val="FF0000"/>
              </a:solidFill>
              <a:latin typeface="Arial Narrow" panose="020B0606020202030204" pitchFamily="34" charset="0"/>
            </a:endParaRPr>
          </a:p>
          <a:p>
            <a:pPr marL="0" indent="0" fontAlgn="ctr">
              <a:buNone/>
            </a:pPr>
            <a:r>
              <a:rPr lang="en-US" sz="1400" dirty="0" smtClean="0">
                <a:solidFill>
                  <a:schemeClr val="tx2"/>
                </a:solidFill>
                <a:latin typeface="Arial Narrow" panose="020B0606020202030204" pitchFamily="34" charset="0"/>
              </a:rPr>
              <a:t>Visit the </a:t>
            </a:r>
            <a:r>
              <a:rPr lang="en-US" sz="1400" dirty="0" smtClean="0">
                <a:solidFill>
                  <a:schemeClr val="tx2"/>
                </a:solidFill>
                <a:latin typeface="Arial Narrow" panose="020B0606020202030204" pitchFamily="34" charset="0"/>
                <a:hlinkClick r:id="rId3"/>
              </a:rPr>
              <a:t>UR Procurement Website P2P Self Help</a:t>
            </a:r>
            <a:r>
              <a:rPr lang="en-US" sz="1400" dirty="0" smtClean="0">
                <a:solidFill>
                  <a:schemeClr val="tx2"/>
                </a:solidFill>
                <a:latin typeface="Arial Narrow" panose="020B0606020202030204" pitchFamily="34" charset="0"/>
              </a:rPr>
              <a:t> Section.  It provides Quick Reference Guides, Videos and Tips and Tricks to support your use of the P2P System. </a:t>
            </a:r>
          </a:p>
          <a:p>
            <a:pPr marL="0" indent="0" fontAlgn="ctr">
              <a:buNone/>
            </a:pPr>
            <a:r>
              <a:rPr lang="en-US" sz="1400" dirty="0" smtClean="0">
                <a:solidFill>
                  <a:schemeClr val="tx2"/>
                </a:solidFill>
                <a:latin typeface="Arial Narrow" panose="020B0606020202030204" pitchFamily="34" charset="0"/>
              </a:rPr>
              <a:t> </a:t>
            </a:r>
            <a:endParaRPr lang="en-US" sz="1400" dirty="0">
              <a:solidFill>
                <a:schemeClr val="tx2"/>
              </a:solidFill>
              <a:latin typeface="Arial Narrow" panose="020B0606020202030204" pitchFamily="34" charset="0"/>
            </a:endParaRPr>
          </a:p>
          <a:p>
            <a:pPr fontAlgn="ctr"/>
            <a:endParaRPr lang="en-US" sz="2000" b="1" dirty="0"/>
          </a:p>
          <a:p>
            <a:pPr fontAlgn="ctr"/>
            <a:endParaRPr lang="en-US" sz="2000" b="1" dirty="0"/>
          </a:p>
        </p:txBody>
      </p:sp>
      <p:sp>
        <p:nvSpPr>
          <p:cNvPr id="4" name="Line 9"/>
          <p:cNvSpPr>
            <a:spLocks noChangeShapeType="1"/>
          </p:cNvSpPr>
          <p:nvPr/>
        </p:nvSpPr>
        <p:spPr bwMode="auto">
          <a:xfrm>
            <a:off x="1524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4"/>
          <a:stretch>
            <a:fillRect/>
          </a:stretch>
        </p:blipFill>
        <p:spPr>
          <a:xfrm>
            <a:off x="292499" y="2438400"/>
            <a:ext cx="3822301" cy="3159854"/>
          </a:xfrm>
          <a:prstGeom prst="rect">
            <a:avLst/>
          </a:prstGeom>
        </p:spPr>
      </p:pic>
      <p:pic>
        <p:nvPicPr>
          <p:cNvPr id="7" name="Picture 6"/>
          <p:cNvPicPr>
            <a:picLocks noChangeAspect="1"/>
          </p:cNvPicPr>
          <p:nvPr/>
        </p:nvPicPr>
        <p:blipFill>
          <a:blip r:embed="rId5"/>
          <a:stretch>
            <a:fillRect/>
          </a:stretch>
        </p:blipFill>
        <p:spPr>
          <a:xfrm>
            <a:off x="2546674" y="2945768"/>
            <a:ext cx="6473998" cy="2388232"/>
          </a:xfrm>
          <a:prstGeom prst="rect">
            <a:avLst/>
          </a:prstGeom>
        </p:spPr>
      </p:pic>
      <p:sp>
        <p:nvSpPr>
          <p:cNvPr id="8" name="TextBox 7"/>
          <p:cNvSpPr txBox="1"/>
          <p:nvPr/>
        </p:nvSpPr>
        <p:spPr>
          <a:xfrm>
            <a:off x="3970528" y="5545668"/>
            <a:ext cx="4982072" cy="276999"/>
          </a:xfrm>
          <a:prstGeom prst="rect">
            <a:avLst/>
          </a:prstGeom>
          <a:noFill/>
        </p:spPr>
        <p:txBody>
          <a:bodyPr wrap="square" rtlCol="0">
            <a:spAutoFit/>
          </a:bodyPr>
          <a:lstStyle/>
          <a:p>
            <a:r>
              <a:rPr lang="en-US" sz="1200" dirty="0" smtClean="0">
                <a:solidFill>
                  <a:srgbClr val="FF0000"/>
                </a:solidFill>
                <a:latin typeface="Arial Narrow" panose="020B0606020202030204" pitchFamily="34" charset="0"/>
              </a:rPr>
              <a:t>You can also access the website from within Workday under the Resources section</a:t>
            </a:r>
            <a:endParaRPr lang="en-US" sz="1200" dirty="0">
              <a:solidFill>
                <a:srgbClr val="FF0000"/>
              </a:solidFill>
              <a:latin typeface="Arial Narrow" panose="020B0606020202030204" pitchFamily="34" charset="0"/>
            </a:endParaRPr>
          </a:p>
        </p:txBody>
      </p:sp>
      <p:cxnSp>
        <p:nvCxnSpPr>
          <p:cNvPr id="10" name="Straight Arrow Connector 9"/>
          <p:cNvCxnSpPr/>
          <p:nvPr/>
        </p:nvCxnSpPr>
        <p:spPr bwMode="auto">
          <a:xfrm flipV="1">
            <a:off x="7772400" y="3810000"/>
            <a:ext cx="152400" cy="135217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p:cNvPicPr>
            <a:picLocks noChangeAspect="1"/>
          </p:cNvPicPr>
          <p:nvPr/>
        </p:nvPicPr>
        <p:blipFill>
          <a:blip r:embed="rId6"/>
          <a:stretch>
            <a:fillRect/>
          </a:stretch>
        </p:blipFill>
        <p:spPr>
          <a:xfrm>
            <a:off x="5996675" y="1060452"/>
            <a:ext cx="2924175" cy="1562100"/>
          </a:xfrm>
          <a:prstGeom prst="rect">
            <a:avLst/>
          </a:prstGeom>
        </p:spPr>
      </p:pic>
    </p:spTree>
    <p:extLst>
      <p:ext uri="{BB962C8B-B14F-4D97-AF65-F5344CB8AC3E}">
        <p14:creationId xmlns:p14="http://schemas.microsoft.com/office/powerpoint/2010/main" val="310647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91425" y="1219200"/>
            <a:ext cx="8295375" cy="3276600"/>
          </a:xfrm>
        </p:spPr>
        <p:txBody>
          <a:bodyPr>
            <a:noAutofit/>
          </a:bodyPr>
          <a:lstStyle/>
          <a:p>
            <a:pPr marL="1200150" lvl="2" indent="-285750">
              <a:buFont typeface="Arial" panose="020B0604020202020204" pitchFamily="34" charset="0"/>
              <a:buChar char="•"/>
            </a:pPr>
            <a:r>
              <a:rPr lang="en-US" dirty="0" smtClean="0">
                <a:solidFill>
                  <a:srgbClr val="FF0000"/>
                </a:solidFill>
                <a:latin typeface="Arial Narrow" panose="020B0606020202030204" pitchFamily="34" charset="0"/>
              </a:rPr>
              <a:t>Finding Transactions</a:t>
            </a:r>
            <a:endParaRPr lang="en-US" dirty="0">
              <a:solidFill>
                <a:srgbClr val="FF0000"/>
              </a:solidFill>
              <a:latin typeface="Arial Narrow" panose="020B0606020202030204" pitchFamily="34" charset="0"/>
            </a:endParaRPr>
          </a:p>
          <a:p>
            <a:pPr marL="1200150" lvl="2" indent="-285750">
              <a:buFont typeface="Arial" panose="020B0604020202020204" pitchFamily="34" charset="0"/>
              <a:buChar char="•"/>
            </a:pPr>
            <a:r>
              <a:rPr lang="en-US" dirty="0" smtClean="0">
                <a:solidFill>
                  <a:srgbClr val="FF0000"/>
                </a:solidFill>
                <a:latin typeface="Arial Narrow" panose="020B0606020202030204" pitchFamily="34" charset="0"/>
              </a:rPr>
              <a:t>Editing Requisitions</a:t>
            </a:r>
            <a:endParaRPr lang="en-US" dirty="0">
              <a:solidFill>
                <a:srgbClr val="FF0000"/>
              </a:solidFill>
              <a:latin typeface="Arial Narrow" panose="020B0606020202030204" pitchFamily="34" charset="0"/>
            </a:endParaRPr>
          </a:p>
          <a:p>
            <a:pPr marL="1200150" lvl="2" indent="-285750">
              <a:buFont typeface="Arial" panose="020B0604020202020204" pitchFamily="34" charset="0"/>
              <a:buChar char="•"/>
            </a:pPr>
            <a:r>
              <a:rPr lang="en-US" dirty="0" smtClean="0">
                <a:solidFill>
                  <a:srgbClr val="FF0000"/>
                </a:solidFill>
                <a:latin typeface="Arial Narrow" panose="020B0606020202030204" pitchFamily="34" charset="0"/>
              </a:rPr>
              <a:t>Editing SIRs</a:t>
            </a:r>
            <a:endParaRPr lang="en-US" dirty="0">
              <a:solidFill>
                <a:srgbClr val="FF0000"/>
              </a:solidFill>
              <a:latin typeface="Arial Narrow" panose="020B0606020202030204" pitchFamily="34" charset="0"/>
            </a:endParaRPr>
          </a:p>
          <a:p>
            <a:pPr marL="1200150" lvl="2" indent="-285750">
              <a:buFont typeface="Arial" panose="020B0604020202020204" pitchFamily="34" charset="0"/>
              <a:buChar char="•"/>
            </a:pPr>
            <a:r>
              <a:rPr lang="en-US" dirty="0" smtClean="0">
                <a:solidFill>
                  <a:srgbClr val="FF0000"/>
                </a:solidFill>
                <a:latin typeface="Arial Narrow" panose="020B0606020202030204" pitchFamily="34" charset="0"/>
              </a:rPr>
              <a:t>Editing </a:t>
            </a:r>
            <a:r>
              <a:rPr lang="en-US" dirty="0" err="1" smtClean="0">
                <a:solidFill>
                  <a:srgbClr val="FF0000"/>
                </a:solidFill>
                <a:latin typeface="Arial Narrow" panose="020B0606020202030204" pitchFamily="34" charset="0"/>
              </a:rPr>
              <a:t>Pcard</a:t>
            </a:r>
            <a:r>
              <a:rPr lang="en-US" dirty="0" smtClean="0">
                <a:solidFill>
                  <a:srgbClr val="FF0000"/>
                </a:solidFill>
                <a:latin typeface="Arial Narrow" panose="020B0606020202030204" pitchFamily="34" charset="0"/>
              </a:rPr>
              <a:t> Transactions</a:t>
            </a:r>
          </a:p>
          <a:p>
            <a:pPr marL="1200150" lvl="2" indent="-285750">
              <a:buFont typeface="Arial" panose="020B0604020202020204" pitchFamily="34" charset="0"/>
              <a:buChar char="•"/>
            </a:pPr>
            <a:r>
              <a:rPr lang="en-US" dirty="0" smtClean="0">
                <a:solidFill>
                  <a:srgbClr val="FF0000"/>
                </a:solidFill>
                <a:latin typeface="Arial Narrow" panose="020B0606020202030204" pitchFamily="34" charset="0"/>
              </a:rPr>
              <a:t>Receipts and Change Orders – Not Editable</a:t>
            </a:r>
            <a:endParaRPr lang="en-US" dirty="0">
              <a:solidFill>
                <a:srgbClr val="FF0000"/>
              </a:solidFill>
              <a:latin typeface="Arial Narrow" panose="020B0606020202030204" pitchFamily="34" charset="0"/>
            </a:endParaRPr>
          </a:p>
          <a:p>
            <a:pPr marL="0" indent="0" fontAlgn="ctr">
              <a:buNone/>
            </a:pPr>
            <a:endParaRPr lang="en-US" sz="1600" b="1" dirty="0">
              <a:latin typeface="Arial Narrow" panose="020B060602020203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1026" name="Picture 2" descr="Topic Modeling with NLP on Amazon Reviews | by Enes Gokce | Towards Data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830" y="3581399"/>
            <a:ext cx="363456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06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91423" y="1066800"/>
            <a:ext cx="8295375" cy="2286000"/>
          </a:xfrm>
        </p:spPr>
        <p:txBody>
          <a:bodyPr>
            <a:noAutofit/>
          </a:bodyPr>
          <a:lstStyle/>
          <a:p>
            <a:pPr marL="0" indent="0">
              <a:buNone/>
            </a:pPr>
            <a:r>
              <a:rPr lang="en-US" sz="1600" b="1" dirty="0" smtClean="0">
                <a:solidFill>
                  <a:srgbClr val="FF0000"/>
                </a:solidFill>
                <a:latin typeface="Arial Narrow" panose="020B0606020202030204" pitchFamily="34" charset="0"/>
              </a:rPr>
              <a:t>Finding </a:t>
            </a:r>
            <a:r>
              <a:rPr lang="en-US" sz="1600" b="1" dirty="0">
                <a:solidFill>
                  <a:srgbClr val="FF0000"/>
                </a:solidFill>
                <a:latin typeface="Arial Narrow" panose="020B0606020202030204" pitchFamily="34" charset="0"/>
              </a:rPr>
              <a:t>Y</a:t>
            </a:r>
            <a:r>
              <a:rPr lang="en-US" sz="1600" b="1" dirty="0" smtClean="0">
                <a:solidFill>
                  <a:srgbClr val="FF0000"/>
                </a:solidFill>
                <a:latin typeface="Arial Narrow" panose="020B0606020202030204" pitchFamily="34" charset="0"/>
              </a:rPr>
              <a:t>our Transactions</a:t>
            </a:r>
          </a:p>
          <a:p>
            <a:pPr marL="285750" indent="-285750">
              <a:buFont typeface="Arial" panose="020B0604020202020204" pitchFamily="34" charset="0"/>
              <a:buChar char="•"/>
            </a:pPr>
            <a:endParaRPr lang="en-US" sz="1600" dirty="0">
              <a:latin typeface="Arial Narrow" panose="020B0606020202030204" pitchFamily="34" charset="0"/>
            </a:endParaRPr>
          </a:p>
          <a:p>
            <a:pPr>
              <a:buFont typeface="Wingdings" panose="05000000000000000000" pitchFamily="2" charset="2"/>
              <a:buChar char="§"/>
            </a:pPr>
            <a:r>
              <a:rPr lang="en-US" sz="1600" dirty="0" smtClean="0">
                <a:latin typeface="Arial Narrow" panose="020B0606020202030204" pitchFamily="34" charset="0"/>
              </a:rPr>
              <a:t>A number of </a:t>
            </a:r>
            <a:r>
              <a:rPr lang="en-US" sz="1600" dirty="0" err="1" smtClean="0">
                <a:latin typeface="Arial Narrow" panose="020B0606020202030204" pitchFamily="34" charset="0"/>
              </a:rPr>
              <a:t>Worklets</a:t>
            </a:r>
            <a:r>
              <a:rPr lang="en-US" sz="1600" dirty="0" smtClean="0">
                <a:latin typeface="Arial Narrow" panose="020B0606020202030204" pitchFamily="34" charset="0"/>
              </a:rPr>
              <a:t> and Reports have been developed that will allow you to quickly locate your transactions.  </a:t>
            </a:r>
          </a:p>
          <a:p>
            <a:pPr>
              <a:buFont typeface="Wingdings" panose="05000000000000000000" pitchFamily="2" charset="2"/>
              <a:buChar char="§"/>
            </a:pPr>
            <a:r>
              <a:rPr lang="en-US" sz="1600" dirty="0" smtClean="0">
                <a:latin typeface="Arial Narrow" panose="020B0606020202030204" pitchFamily="34" charset="0"/>
              </a:rPr>
              <a:t>In UR Procurement you have </a:t>
            </a:r>
            <a:r>
              <a:rPr lang="en-US" sz="1600" dirty="0" err="1" smtClean="0">
                <a:latin typeface="Arial Narrow" panose="020B0606020202030204" pitchFamily="34" charset="0"/>
              </a:rPr>
              <a:t>Worklets</a:t>
            </a:r>
            <a:r>
              <a:rPr lang="en-US" sz="1600" dirty="0" smtClean="0">
                <a:latin typeface="Arial Narrow" panose="020B0606020202030204" pitchFamily="34" charset="0"/>
              </a:rPr>
              <a:t> for Requisitions, Supplier Invoice Requests, and you can add a </a:t>
            </a:r>
            <a:r>
              <a:rPr lang="en-US" sz="1600" dirty="0" err="1" smtClean="0">
                <a:latin typeface="Arial Narrow" panose="020B0606020202030204" pitchFamily="34" charset="0"/>
              </a:rPr>
              <a:t>Worklet</a:t>
            </a:r>
            <a:r>
              <a:rPr lang="en-US" sz="1600" dirty="0" smtClean="0">
                <a:latin typeface="Arial Narrow" panose="020B0606020202030204" pitchFamily="34" charset="0"/>
              </a:rPr>
              <a:t> for your </a:t>
            </a:r>
            <a:r>
              <a:rPr lang="en-US" sz="1600" dirty="0" err="1" smtClean="0">
                <a:latin typeface="Arial Narrow" panose="020B0606020202030204" pitchFamily="34" charset="0"/>
              </a:rPr>
              <a:t>Pcard</a:t>
            </a:r>
            <a:r>
              <a:rPr lang="en-US" sz="1600" dirty="0" smtClean="0">
                <a:latin typeface="Arial Narrow" panose="020B0606020202030204" pitchFamily="34" charset="0"/>
              </a:rPr>
              <a:t> Transactions.  </a:t>
            </a:r>
            <a:endParaRPr lang="en-US" sz="1600" dirty="0">
              <a:latin typeface="Arial Narrow" panose="020B0606020202030204" pitchFamily="34" charset="0"/>
            </a:endParaRPr>
          </a:p>
          <a:p>
            <a:pPr marL="285750" indent="-285750">
              <a:buFont typeface="Arial" panose="020B0604020202020204" pitchFamily="34" charset="0"/>
              <a:buChar char="•"/>
            </a:pPr>
            <a:endParaRPr lang="en-US" sz="1600" dirty="0">
              <a:solidFill>
                <a:schemeClr val="accent2">
                  <a:lumMod val="75000"/>
                </a:schemeClr>
              </a:solidFill>
              <a:latin typeface="Arial Narrow" panose="020B0606020202030204" pitchFamily="34" charset="0"/>
            </a:endParaRPr>
          </a:p>
          <a:p>
            <a:pPr marL="0" indent="0">
              <a:buNone/>
            </a:pPr>
            <a:endParaRPr lang="en-US" sz="1600" dirty="0" smtClean="0">
              <a:solidFill>
                <a:schemeClr val="accent2">
                  <a:lumMod val="75000"/>
                </a:schemeClr>
              </a:solidFill>
              <a:latin typeface="Arial Narrow" panose="020B0606020202030204" pitchFamily="34" charset="0"/>
            </a:endParaRPr>
          </a:p>
          <a:p>
            <a:pPr marL="285750" indent="-285750">
              <a:buFont typeface="Arial" panose="020B0604020202020204" pitchFamily="34" charset="0"/>
              <a:buChar char="•"/>
            </a:pPr>
            <a:endParaRPr lang="en-US" sz="1600" dirty="0">
              <a:solidFill>
                <a:schemeClr val="accent2">
                  <a:lumMod val="75000"/>
                </a:schemeClr>
              </a:solidFill>
              <a:latin typeface="Arial Narrow" panose="020B0606020202030204" pitchFamily="34" charset="0"/>
            </a:endParaRPr>
          </a:p>
          <a:p>
            <a:pPr marL="0" indent="0">
              <a:buNone/>
            </a:pPr>
            <a:endParaRPr lang="en-US" sz="1600" dirty="0" smtClean="0">
              <a:solidFill>
                <a:schemeClr val="accent2">
                  <a:lumMod val="75000"/>
                </a:schemeClr>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762000" y="2903781"/>
            <a:ext cx="2829619" cy="1069734"/>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762000" y="4190852"/>
            <a:ext cx="3810000" cy="1891933"/>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4391606" y="2659739"/>
            <a:ext cx="3573596" cy="1683660"/>
          </a:xfrm>
          <a:prstGeom prst="rect">
            <a:avLst/>
          </a:prstGeom>
          <a:ln>
            <a:solidFill>
              <a:schemeClr val="accent1"/>
            </a:solidFill>
          </a:ln>
        </p:spPr>
      </p:pic>
      <p:pic>
        <p:nvPicPr>
          <p:cNvPr id="8" name="Picture 7"/>
          <p:cNvPicPr>
            <a:picLocks noChangeAspect="1"/>
          </p:cNvPicPr>
          <p:nvPr/>
        </p:nvPicPr>
        <p:blipFill>
          <a:blip r:embed="rId6"/>
          <a:stretch>
            <a:fillRect/>
          </a:stretch>
        </p:blipFill>
        <p:spPr>
          <a:xfrm>
            <a:off x="5859546" y="3834026"/>
            <a:ext cx="2590900" cy="2816993"/>
          </a:xfrm>
          <a:prstGeom prst="rect">
            <a:avLst/>
          </a:prstGeom>
          <a:ln>
            <a:solidFill>
              <a:schemeClr val="accent1"/>
            </a:solidFill>
          </a:ln>
        </p:spPr>
      </p:pic>
    </p:spTree>
    <p:extLst>
      <p:ext uri="{BB962C8B-B14F-4D97-AF65-F5344CB8AC3E}">
        <p14:creationId xmlns:p14="http://schemas.microsoft.com/office/powerpoint/2010/main" val="16186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78142" y="952500"/>
            <a:ext cx="8295375" cy="2019300"/>
          </a:xfrm>
        </p:spPr>
        <p:txBody>
          <a:bodyPr>
            <a:noAutofit/>
          </a:bodyPr>
          <a:lstStyle/>
          <a:p>
            <a:pPr fontAlgn="ctr"/>
            <a:endParaRPr lang="en-US" sz="1600" b="1" dirty="0" smtClean="0">
              <a:latin typeface="Arial Narrow" panose="020B0606020202030204" pitchFamily="34" charset="0"/>
            </a:endParaRPr>
          </a:p>
          <a:p>
            <a:pPr marL="685800" lvl="1">
              <a:buFont typeface="Arial" panose="020B0604020202020204" pitchFamily="34" charset="0"/>
              <a:buChar char="•"/>
            </a:pPr>
            <a:endParaRPr lang="en-US" sz="1200" dirty="0" smtClean="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6" name="TextBox 5"/>
          <p:cNvSpPr txBox="1"/>
          <p:nvPr/>
        </p:nvSpPr>
        <p:spPr>
          <a:xfrm>
            <a:off x="263609" y="1207175"/>
            <a:ext cx="8610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you wish to add My Procurement Card Transactions to your UR Procurement Dashboard, click the gear in the blue bar.  In Configure </a:t>
            </a:r>
            <a:r>
              <a:rPr lang="en-US" dirty="0" err="1" smtClean="0"/>
              <a:t>Worklets</a:t>
            </a:r>
            <a:r>
              <a:rPr lang="en-US" dirty="0" smtClean="0"/>
              <a:t> be sure you are on the Requests Tab.</a:t>
            </a:r>
          </a:p>
          <a:p>
            <a:pPr marL="285750" indent="-285750">
              <a:buFont typeface="Arial" panose="020B0604020202020204" pitchFamily="34" charset="0"/>
              <a:buChar char="•"/>
            </a:pPr>
            <a:r>
              <a:rPr lang="en-US" dirty="0" smtClean="0"/>
              <a:t>Add a Row by clicking the + sign and search for My Procurement Card Transactions.</a:t>
            </a:r>
          </a:p>
          <a:p>
            <a:pPr marL="285750" indent="-285750">
              <a:buFont typeface="Arial" panose="020B0604020202020204" pitchFamily="34" charset="0"/>
              <a:buChar char="•"/>
            </a:pPr>
            <a:r>
              <a:rPr lang="en-US" dirty="0" smtClean="0"/>
              <a:t>Click </a:t>
            </a:r>
            <a:r>
              <a:rPr lang="en-US" dirty="0" smtClean="0">
                <a:solidFill>
                  <a:schemeClr val="tx2"/>
                </a:solidFill>
              </a:rPr>
              <a:t>OK</a:t>
            </a:r>
            <a:r>
              <a:rPr lang="en-US" dirty="0" smtClean="0"/>
              <a:t>.</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375346" y="3657600"/>
            <a:ext cx="3590279" cy="1674313"/>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4130230" y="2667000"/>
            <a:ext cx="4238661" cy="3746010"/>
          </a:xfrm>
          <a:prstGeom prst="rect">
            <a:avLst/>
          </a:prstGeom>
          <a:ln>
            <a:solidFill>
              <a:schemeClr val="accent1"/>
            </a:solidFill>
          </a:ln>
        </p:spPr>
      </p:pic>
    </p:spTree>
    <p:extLst>
      <p:ext uri="{BB962C8B-B14F-4D97-AF65-F5344CB8AC3E}">
        <p14:creationId xmlns:p14="http://schemas.microsoft.com/office/powerpoint/2010/main" val="91427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7162800" cy="584775"/>
          </a:xfrm>
          <a:prstGeom prst="rect">
            <a:avLst/>
          </a:prstGeom>
        </p:spPr>
        <p:txBody>
          <a:bodyPr wrap="square">
            <a:spAutoFit/>
          </a:bodyPr>
          <a:lstStyle/>
          <a:p>
            <a:r>
              <a:rPr lang="en-US" sz="3200" b="1" dirty="0" smtClean="0">
                <a:solidFill>
                  <a:srgbClr val="2C5D98"/>
                </a:solidFill>
                <a:latin typeface="Arial Narrow" panose="020B0606020202030204" pitchFamily="34" charset="0"/>
              </a:rPr>
              <a:t>June </a:t>
            </a:r>
            <a:r>
              <a:rPr lang="en-US" sz="3200" b="1" dirty="0">
                <a:solidFill>
                  <a:srgbClr val="2C5D98"/>
                </a:solidFill>
                <a:latin typeface="Arial Narrow" panose="020B0606020202030204" pitchFamily="34" charset="0"/>
              </a:rPr>
              <a:t>2021 Monthly Workshop Topics</a:t>
            </a:r>
            <a:endParaRPr lang="en-US" sz="3200" dirty="0"/>
          </a:p>
        </p:txBody>
      </p:sp>
      <p:sp>
        <p:nvSpPr>
          <p:cNvPr id="3"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6" name="TextBox 5"/>
          <p:cNvSpPr txBox="1"/>
          <p:nvPr/>
        </p:nvSpPr>
        <p:spPr>
          <a:xfrm>
            <a:off x="596142" y="1600200"/>
            <a:ext cx="7696200" cy="230832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In order to Edit a Requisition you should find the My Requisitions </a:t>
            </a:r>
            <a:r>
              <a:rPr lang="en-US" sz="1400" dirty="0" err="1" smtClean="0"/>
              <a:t>Worklet</a:t>
            </a:r>
            <a:r>
              <a:rPr lang="en-US" sz="1400" dirty="0" smtClean="0"/>
              <a:t>, locate the number of the Requisition you wish to edit and hover over the blue number.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Click the Actions button that appears and when the window opens, hover over the word Requisition in the Actions column and select Edit.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You can do this anywhere you see a blue requisition number.  If you know the number you can type it in the global search bar and hit enter, then click Procurement. You can also do this off of a report.</a:t>
            </a:r>
          </a:p>
          <a:p>
            <a:endParaRPr lang="en-US" dirty="0"/>
          </a:p>
        </p:txBody>
      </p:sp>
      <p:pic>
        <p:nvPicPr>
          <p:cNvPr id="8" name="Picture 7"/>
          <p:cNvPicPr>
            <a:picLocks noChangeAspect="1"/>
          </p:cNvPicPr>
          <p:nvPr/>
        </p:nvPicPr>
        <p:blipFill>
          <a:blip r:embed="rId2"/>
          <a:stretch>
            <a:fillRect/>
          </a:stretch>
        </p:blipFill>
        <p:spPr>
          <a:xfrm>
            <a:off x="4267200" y="3505200"/>
            <a:ext cx="3344311" cy="3188895"/>
          </a:xfrm>
          <a:prstGeom prst="rect">
            <a:avLst/>
          </a:prstGeom>
          <a:ln>
            <a:solidFill>
              <a:schemeClr val="accent1"/>
            </a:solidFill>
          </a:ln>
        </p:spPr>
      </p:pic>
      <p:sp>
        <p:nvSpPr>
          <p:cNvPr id="4" name="TextBox 3"/>
          <p:cNvSpPr txBox="1"/>
          <p:nvPr/>
        </p:nvSpPr>
        <p:spPr>
          <a:xfrm>
            <a:off x="466602" y="1148834"/>
            <a:ext cx="2590800" cy="369332"/>
          </a:xfrm>
          <a:prstGeom prst="rect">
            <a:avLst/>
          </a:prstGeom>
          <a:noFill/>
        </p:spPr>
        <p:txBody>
          <a:bodyPr wrap="square" rtlCol="0">
            <a:spAutoFit/>
          </a:bodyPr>
          <a:lstStyle/>
          <a:p>
            <a:r>
              <a:rPr lang="en-US" dirty="0" smtClean="0">
                <a:solidFill>
                  <a:srgbClr val="FF0000"/>
                </a:solidFill>
              </a:rPr>
              <a:t>Editing Requisitions</a:t>
            </a:r>
            <a:endParaRPr lang="en-US" dirty="0">
              <a:solidFill>
                <a:srgbClr val="FF0000"/>
              </a:solidFill>
            </a:endParaRPr>
          </a:p>
        </p:txBody>
      </p:sp>
    </p:spTree>
    <p:extLst>
      <p:ext uri="{BB962C8B-B14F-4D97-AF65-F5344CB8AC3E}">
        <p14:creationId xmlns:p14="http://schemas.microsoft.com/office/powerpoint/2010/main" val="24921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81842" y="1460718"/>
            <a:ext cx="7910119"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You can change anything on an </a:t>
            </a:r>
            <a:r>
              <a:rPr lang="en-US" sz="1200" dirty="0" smtClean="0">
                <a:solidFill>
                  <a:srgbClr val="FF0000"/>
                </a:solidFill>
              </a:rPr>
              <a:t>In Progress </a:t>
            </a:r>
            <a:r>
              <a:rPr lang="en-US" sz="1200" dirty="0" smtClean="0"/>
              <a:t>or </a:t>
            </a:r>
            <a:r>
              <a:rPr lang="en-US" sz="1200" dirty="0" smtClean="0">
                <a:solidFill>
                  <a:srgbClr val="FF0000"/>
                </a:solidFill>
              </a:rPr>
              <a:t>Draft</a:t>
            </a:r>
            <a:r>
              <a:rPr lang="en-US" sz="1200" dirty="0" smtClean="0"/>
              <a:t> Requisition.  Please keep in mind that if you edit an In Progress requisition the transaction goes back to the beginning and will have to be approved by all approvers once again.</a:t>
            </a:r>
          </a:p>
          <a:p>
            <a:pPr marL="285750" indent="-285750">
              <a:buFont typeface="Arial" panose="020B0604020202020204" pitchFamily="34" charset="0"/>
              <a:buChar char="•"/>
            </a:pPr>
            <a:r>
              <a:rPr lang="en-US" sz="1200" dirty="0" smtClean="0"/>
              <a:t>To edit the address or default </a:t>
            </a:r>
            <a:r>
              <a:rPr lang="en-US" sz="1200" dirty="0" err="1" smtClean="0"/>
              <a:t>Worktags</a:t>
            </a:r>
            <a:r>
              <a:rPr lang="en-US" sz="1200" dirty="0" smtClean="0"/>
              <a:t> for all lines, click the button with three dots at the bottom of the screen.</a:t>
            </a:r>
          </a:p>
          <a:p>
            <a:pPr marL="285750" indent="-285750">
              <a:buFont typeface="Arial" panose="020B0604020202020204" pitchFamily="34" charset="0"/>
              <a:buChar char="•"/>
            </a:pPr>
            <a:r>
              <a:rPr lang="en-US" sz="1200" dirty="0" smtClean="0"/>
              <a:t>When your changes are complete, click </a:t>
            </a:r>
            <a:r>
              <a:rPr lang="en-US" sz="1200" dirty="0" smtClean="0">
                <a:solidFill>
                  <a:schemeClr val="tx2"/>
                </a:solidFill>
              </a:rPr>
              <a:t>Submit</a:t>
            </a:r>
            <a:r>
              <a:rPr lang="en-US" sz="1200" dirty="0" smtClean="0"/>
              <a:t>.</a:t>
            </a:r>
          </a:p>
          <a:p>
            <a:pPr marL="285750" indent="-285750">
              <a:buFont typeface="Arial" panose="020B0604020202020204" pitchFamily="34" charset="0"/>
              <a:buChar char="•"/>
            </a:pPr>
            <a:r>
              <a:rPr lang="en-US" sz="1200" dirty="0" smtClean="0"/>
              <a:t>The system will route you to the questionnaire(s) again and all of your answers will still be there.  If nothing has changed, just click </a:t>
            </a:r>
            <a:r>
              <a:rPr lang="en-US" sz="1200" dirty="0" smtClean="0">
                <a:solidFill>
                  <a:schemeClr val="tx2"/>
                </a:solidFill>
              </a:rPr>
              <a:t>Submit</a:t>
            </a:r>
            <a:r>
              <a:rPr lang="en-US" sz="1200" dirty="0" smtClean="0"/>
              <a:t>.</a:t>
            </a:r>
            <a:endParaRPr lang="en-US" sz="1200" dirty="0"/>
          </a:p>
        </p:txBody>
      </p:sp>
      <p:pic>
        <p:nvPicPr>
          <p:cNvPr id="9" name="Picture 8"/>
          <p:cNvPicPr>
            <a:picLocks noChangeAspect="1"/>
          </p:cNvPicPr>
          <p:nvPr/>
        </p:nvPicPr>
        <p:blipFill>
          <a:blip r:embed="rId3"/>
          <a:stretch>
            <a:fillRect/>
          </a:stretch>
        </p:blipFill>
        <p:spPr>
          <a:xfrm>
            <a:off x="1447800" y="3256327"/>
            <a:ext cx="1977012" cy="2937489"/>
          </a:xfrm>
          <a:prstGeom prst="rect">
            <a:avLst/>
          </a:prstGeom>
          <a:ln>
            <a:solidFill>
              <a:schemeClr val="accent1"/>
            </a:solidFill>
          </a:ln>
        </p:spPr>
      </p:pic>
      <p:pic>
        <p:nvPicPr>
          <p:cNvPr id="11" name="Picture 10"/>
          <p:cNvPicPr>
            <a:picLocks noChangeAspect="1"/>
          </p:cNvPicPr>
          <p:nvPr/>
        </p:nvPicPr>
        <p:blipFill>
          <a:blip r:embed="rId4"/>
          <a:stretch>
            <a:fillRect/>
          </a:stretch>
        </p:blipFill>
        <p:spPr>
          <a:xfrm>
            <a:off x="3739199" y="4521718"/>
            <a:ext cx="4698902" cy="1879561"/>
          </a:xfrm>
          <a:prstGeom prst="rect">
            <a:avLst/>
          </a:prstGeom>
          <a:ln>
            <a:solidFill>
              <a:schemeClr val="accent1"/>
            </a:solidFill>
          </a:ln>
        </p:spPr>
      </p:pic>
      <p:pic>
        <p:nvPicPr>
          <p:cNvPr id="10" name="Picture 9"/>
          <p:cNvPicPr>
            <a:picLocks noChangeAspect="1"/>
          </p:cNvPicPr>
          <p:nvPr/>
        </p:nvPicPr>
        <p:blipFill>
          <a:blip r:embed="rId5"/>
          <a:stretch>
            <a:fillRect/>
          </a:stretch>
        </p:blipFill>
        <p:spPr>
          <a:xfrm>
            <a:off x="5257800" y="3276600"/>
            <a:ext cx="2057400" cy="1463237"/>
          </a:xfrm>
          <a:prstGeom prst="rect">
            <a:avLst/>
          </a:prstGeom>
          <a:ln>
            <a:solidFill>
              <a:schemeClr val="accent1"/>
            </a:solidFill>
          </a:ln>
        </p:spPr>
      </p:pic>
      <p:sp>
        <p:nvSpPr>
          <p:cNvPr id="3" name="Rectangle 2"/>
          <p:cNvSpPr/>
          <p:nvPr/>
        </p:nvSpPr>
        <p:spPr>
          <a:xfrm>
            <a:off x="342369" y="1079093"/>
            <a:ext cx="2210862" cy="369332"/>
          </a:xfrm>
          <a:prstGeom prst="rect">
            <a:avLst/>
          </a:prstGeom>
        </p:spPr>
        <p:txBody>
          <a:bodyPr wrap="none">
            <a:spAutoFit/>
          </a:bodyPr>
          <a:lstStyle/>
          <a:p>
            <a:r>
              <a:rPr lang="en-US" dirty="0">
                <a:solidFill>
                  <a:srgbClr val="FF0000"/>
                </a:solidFill>
              </a:rPr>
              <a:t>Editing Requisitions</a:t>
            </a:r>
          </a:p>
        </p:txBody>
      </p:sp>
    </p:spTree>
    <p:extLst>
      <p:ext uri="{BB962C8B-B14F-4D97-AF65-F5344CB8AC3E}">
        <p14:creationId xmlns:p14="http://schemas.microsoft.com/office/powerpoint/2010/main" val="21028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June 2021 Monthly Workshop Topics</a:t>
            </a:r>
            <a:r>
              <a:rPr lang="en-US" sz="1200" dirty="0">
                <a:solidFill>
                  <a:srgbClr val="2C5D98"/>
                </a:solidFill>
              </a:rPr>
              <a:t/>
            </a:r>
            <a:br>
              <a:rPr lang="en-US" sz="1200" dirty="0">
                <a:solidFill>
                  <a:srgbClr val="2C5D98"/>
                </a:solidFill>
              </a:rPr>
            </a:b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57199" y="7620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03775" y="871162"/>
            <a:ext cx="8101264" cy="2339102"/>
          </a:xfrm>
          <a:prstGeom prst="rect">
            <a:avLst/>
          </a:prstGeom>
          <a:noFill/>
        </p:spPr>
        <p:txBody>
          <a:bodyPr wrap="square" rtlCol="0">
            <a:spAutoFit/>
          </a:bodyPr>
          <a:lstStyle/>
          <a:p>
            <a:r>
              <a:rPr lang="en-US" sz="1600" dirty="0" smtClean="0">
                <a:solidFill>
                  <a:srgbClr val="FF0000"/>
                </a:solidFill>
              </a:rPr>
              <a:t>Editing a SIR (Supplier Invoice Request)</a:t>
            </a:r>
          </a:p>
          <a:p>
            <a:endParaRPr lang="en-US" sz="1600" dirty="0" smtClean="0">
              <a:solidFill>
                <a:srgbClr val="FF0000"/>
              </a:solidFill>
            </a:endParaRPr>
          </a:p>
          <a:p>
            <a:pPr marL="285750" indent="-285750">
              <a:buFont typeface="Arial" panose="020B0604020202020204" pitchFamily="34" charset="0"/>
              <a:buChar char="•"/>
            </a:pPr>
            <a:r>
              <a:rPr lang="en-US" sz="1400" dirty="0" smtClean="0"/>
              <a:t>Editing a SIR is possible for a </a:t>
            </a:r>
            <a:r>
              <a:rPr lang="en-US" sz="1400" dirty="0" smtClean="0">
                <a:solidFill>
                  <a:srgbClr val="FF0000"/>
                </a:solidFill>
              </a:rPr>
              <a:t>Draft </a:t>
            </a:r>
            <a:r>
              <a:rPr lang="en-US" sz="1400" dirty="0" smtClean="0"/>
              <a:t>or</a:t>
            </a:r>
            <a:r>
              <a:rPr lang="en-US" sz="1400" dirty="0" smtClean="0">
                <a:solidFill>
                  <a:srgbClr val="FF0000"/>
                </a:solidFill>
              </a:rPr>
              <a:t> In Progress </a:t>
            </a:r>
            <a:r>
              <a:rPr lang="en-US" sz="1400" dirty="0" smtClean="0"/>
              <a:t>SIR in same way as a Requisition.  If a SIR is </a:t>
            </a:r>
            <a:r>
              <a:rPr lang="en-US" sz="1400" dirty="0" smtClean="0">
                <a:solidFill>
                  <a:srgbClr val="FF0000"/>
                </a:solidFill>
              </a:rPr>
              <a:t>Approved</a:t>
            </a:r>
            <a:r>
              <a:rPr lang="en-US" sz="1400" dirty="0" smtClean="0"/>
              <a:t>, you must contact Accounts Payable for any changes.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On the </a:t>
            </a:r>
            <a:r>
              <a:rPr lang="en-US" sz="1400" dirty="0" err="1" smtClean="0"/>
              <a:t>Worklet</a:t>
            </a:r>
            <a:r>
              <a:rPr lang="en-US" sz="1400" dirty="0" smtClean="0"/>
              <a:t> hover over the magnifying glass to get the Actions button to appear.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You can also search for the number in global search bar or find it on a report.  Any blue link is active and will have an Actions button available.</a:t>
            </a:r>
          </a:p>
          <a:p>
            <a:pPr marL="285750" indent="-285750">
              <a:buFont typeface="Arial" panose="020B0604020202020204" pitchFamily="34" charset="0"/>
              <a:buChar char="•"/>
            </a:pPr>
            <a:endParaRPr lang="en-US" sz="1600" dirty="0"/>
          </a:p>
        </p:txBody>
      </p:sp>
      <p:pic>
        <p:nvPicPr>
          <p:cNvPr id="5" name="Picture 4"/>
          <p:cNvPicPr>
            <a:picLocks noChangeAspect="1"/>
          </p:cNvPicPr>
          <p:nvPr/>
        </p:nvPicPr>
        <p:blipFill>
          <a:blip r:embed="rId3"/>
          <a:stretch>
            <a:fillRect/>
          </a:stretch>
        </p:blipFill>
        <p:spPr>
          <a:xfrm>
            <a:off x="403775" y="3200400"/>
            <a:ext cx="3240049" cy="2714635"/>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3810000" y="2964043"/>
            <a:ext cx="4915809" cy="3411718"/>
          </a:xfrm>
          <a:prstGeom prst="rect">
            <a:avLst/>
          </a:prstGeom>
          <a:ln>
            <a:solidFill>
              <a:schemeClr val="accent1"/>
            </a:solidFill>
          </a:ln>
        </p:spPr>
      </p:pic>
    </p:spTree>
    <p:extLst>
      <p:ext uri="{BB962C8B-B14F-4D97-AF65-F5344CB8AC3E}">
        <p14:creationId xmlns:p14="http://schemas.microsoft.com/office/powerpoint/2010/main" val="212135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June 2021 Monthly Workshop Topics</a:t>
            </a:r>
            <a:endParaRPr lang="en-US" sz="3200" b="1" dirty="0">
              <a:solidFill>
                <a:srgbClr val="2C5D98"/>
              </a:solidFill>
              <a:latin typeface="Arial Narrow" panose="020B0606020202030204" pitchFamily="34" charset="0"/>
            </a:endParaRPr>
          </a:p>
        </p:txBody>
      </p:sp>
      <p:sp>
        <p:nvSpPr>
          <p:cNvPr id="4" name="Line 9"/>
          <p:cNvSpPr>
            <a:spLocks noChangeShapeType="1"/>
          </p:cNvSpPr>
          <p:nvPr/>
        </p:nvSpPr>
        <p:spPr bwMode="auto">
          <a:xfrm>
            <a:off x="571500" y="7620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TextBox 7"/>
          <p:cNvSpPr txBox="1"/>
          <p:nvPr/>
        </p:nvSpPr>
        <p:spPr>
          <a:xfrm>
            <a:off x="571500" y="1282005"/>
            <a:ext cx="75438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Just as with a Requisition, you can change anything when you edit a SIR.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When your changes are complete you click </a:t>
            </a:r>
            <a:r>
              <a:rPr lang="en-US" sz="1400" dirty="0" smtClean="0">
                <a:solidFill>
                  <a:schemeClr val="tx2"/>
                </a:solidFill>
              </a:rPr>
              <a:t>Submit</a:t>
            </a:r>
            <a:r>
              <a:rPr lang="en-US" sz="1400" dirty="0" smtClean="0"/>
              <a:t> and you will be routed to the questionnaire(s).  You can change answers or simply click </a:t>
            </a:r>
            <a:r>
              <a:rPr lang="en-US" sz="1400" dirty="0" smtClean="0">
                <a:solidFill>
                  <a:schemeClr val="tx2"/>
                </a:solidFill>
              </a:rPr>
              <a:t>Submit</a:t>
            </a:r>
            <a:r>
              <a:rPr lang="en-US" sz="1400" dirty="0" smtClean="0"/>
              <a:t> again.</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Editing will bring the transaction back to the beginning and will require approval again.</a:t>
            </a:r>
            <a:endParaRPr lang="en-US" sz="1400" dirty="0"/>
          </a:p>
        </p:txBody>
      </p:sp>
      <p:pic>
        <p:nvPicPr>
          <p:cNvPr id="6" name="Picture 5"/>
          <p:cNvPicPr>
            <a:picLocks noChangeAspect="1"/>
          </p:cNvPicPr>
          <p:nvPr/>
        </p:nvPicPr>
        <p:blipFill>
          <a:blip r:embed="rId3"/>
          <a:stretch>
            <a:fillRect/>
          </a:stretch>
        </p:blipFill>
        <p:spPr>
          <a:xfrm>
            <a:off x="4876800" y="2819400"/>
            <a:ext cx="2516442" cy="3938780"/>
          </a:xfrm>
          <a:prstGeom prst="rect">
            <a:avLst/>
          </a:prstGeom>
          <a:ln>
            <a:solidFill>
              <a:schemeClr val="accent1"/>
            </a:solidFill>
          </a:ln>
        </p:spPr>
      </p:pic>
      <p:sp>
        <p:nvSpPr>
          <p:cNvPr id="3" name="Rectangle 2"/>
          <p:cNvSpPr/>
          <p:nvPr/>
        </p:nvSpPr>
        <p:spPr>
          <a:xfrm>
            <a:off x="562799" y="882135"/>
            <a:ext cx="4314001" cy="369332"/>
          </a:xfrm>
          <a:prstGeom prst="rect">
            <a:avLst/>
          </a:prstGeom>
        </p:spPr>
        <p:txBody>
          <a:bodyPr wrap="none">
            <a:spAutoFit/>
          </a:bodyPr>
          <a:lstStyle/>
          <a:p>
            <a:r>
              <a:rPr lang="en-US" dirty="0">
                <a:solidFill>
                  <a:srgbClr val="FF0000"/>
                </a:solidFill>
              </a:rPr>
              <a:t>Editing a SIR (Supplier Invoice Request)</a:t>
            </a:r>
          </a:p>
        </p:txBody>
      </p:sp>
    </p:spTree>
    <p:extLst>
      <p:ext uri="{BB962C8B-B14F-4D97-AF65-F5344CB8AC3E}">
        <p14:creationId xmlns:p14="http://schemas.microsoft.com/office/powerpoint/2010/main" val="422082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tatus xmlns="445c0127-97e6-4ecf-8763-62a3d9444353">In Build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Props1.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650506-E0D1-4842-AE4E-075A8982DE02}">
  <ds:schemaRef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445c0127-97e6-4ecf-8763-62a3d9444353"/>
    <ds:schemaRef ds:uri="http://www.w3.org/XML/1998/namespace"/>
    <ds:schemaRef ds:uri="http://purl.org/dc/dcmitype/"/>
  </ds:schemaRefs>
</ds:datastoreItem>
</file>

<file path=customXml/itemProps3.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4.xml><?xml version="1.0" encoding="utf-8"?>
<ds:datastoreItem xmlns:ds="http://schemas.openxmlformats.org/officeDocument/2006/customXml" ds:itemID="{590AE3C2-51D7-4772-85EF-99B26ACECB13}">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emplate/>
  <TotalTime>59552</TotalTime>
  <Words>1032</Words>
  <Application>Microsoft Office PowerPoint</Application>
  <PresentationFormat>On-screen Show (4:3)</PresentationFormat>
  <Paragraphs>97</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Narrow</vt:lpstr>
      <vt:lpstr>Arial Rounded MT Bold</vt:lpstr>
      <vt:lpstr>Calibri</vt:lpstr>
      <vt:lpstr>MS Pゴシック</vt:lpstr>
      <vt:lpstr>Times New Roman</vt:lpstr>
      <vt:lpstr>Wingdings</vt:lpstr>
      <vt:lpstr>Office Theme</vt:lpstr>
      <vt:lpstr>1_Office Theme</vt:lpstr>
      <vt:lpstr>PowerPoint Presentation</vt:lpstr>
      <vt:lpstr>UR Procurement Website – P2P Self Help</vt:lpstr>
      <vt:lpstr>June 2021 Monthly Workshop Topics</vt:lpstr>
      <vt:lpstr>June 2021 Monthly Workshop Topics</vt:lpstr>
      <vt:lpstr>June 2021 Monthly Workshop Topics</vt:lpstr>
      <vt:lpstr>PowerPoint Presentation</vt:lpstr>
      <vt:lpstr>June 2021 Monthly Workshop Topics</vt:lpstr>
      <vt:lpstr>June 2021 Monthly Workshop Topics </vt:lpstr>
      <vt:lpstr>June 2021 Monthly Workshop Topics</vt:lpstr>
      <vt:lpstr>June 2021 Monthly Workshop Topics</vt:lpstr>
      <vt:lpstr>June 2021 Monthly Workshop Topics</vt:lpstr>
      <vt:lpstr>June 2021 Monthly Workshop Topics</vt:lpstr>
      <vt:lpstr>June 2021 Monthly Workshop Topics</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Brock, Jill</cp:lastModifiedBy>
  <cp:revision>3143</cp:revision>
  <cp:lastPrinted>2018-05-02T18:43:29Z</cp:lastPrinted>
  <dcterms:created xsi:type="dcterms:W3CDTF">2007-09-21T12:15:26Z</dcterms:created>
  <dcterms:modified xsi:type="dcterms:W3CDTF">2021-06-09T17:09:18Z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