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20"/>
  </p:notesMasterIdLst>
  <p:handoutMasterIdLst>
    <p:handoutMasterId r:id="rId21"/>
  </p:handoutMasterIdLst>
  <p:sldIdLst>
    <p:sldId id="942" r:id="rId6"/>
    <p:sldId id="941" r:id="rId7"/>
    <p:sldId id="1074" r:id="rId8"/>
    <p:sldId id="1180" r:id="rId9"/>
    <p:sldId id="1201" r:id="rId10"/>
    <p:sldId id="1149" r:id="rId11"/>
    <p:sldId id="1191" r:id="rId12"/>
    <p:sldId id="1203" r:id="rId13"/>
    <p:sldId id="1200" r:id="rId14"/>
    <p:sldId id="1166" r:id="rId15"/>
    <p:sldId id="1183" r:id="rId16"/>
    <p:sldId id="1161" r:id="rId17"/>
    <p:sldId id="1169" r:id="rId18"/>
    <p:sldId id="1162"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46DB659-C2AE-48CF-A5A7-486866EF6773}">
          <p14:sldIdLst>
            <p14:sldId id="942"/>
            <p14:sldId id="941"/>
            <p14:sldId id="1074"/>
            <p14:sldId id="1180"/>
            <p14:sldId id="1201"/>
            <p14:sldId id="1149"/>
            <p14:sldId id="1191"/>
            <p14:sldId id="1203"/>
            <p14:sldId id="1200"/>
            <p14:sldId id="1166"/>
            <p14:sldId id="1183"/>
            <p14:sldId id="1161"/>
            <p14:sldId id="1169"/>
            <p14:sldId id="11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userDrawn="1">
          <p15:clr>
            <a:srgbClr val="A4A3A4"/>
          </p15:clr>
        </p15:guide>
        <p15:guide id="2" pos="2217" userDrawn="1">
          <p15:clr>
            <a:srgbClr val="A4A3A4"/>
          </p15:clr>
        </p15:guide>
        <p15:guide id="3" orient="horz" pos="2951" userDrawn="1">
          <p15:clr>
            <a:srgbClr val="A4A3A4"/>
          </p15:clr>
        </p15:guide>
        <p15:guide id="4" pos="2213" userDrawn="1">
          <p15:clr>
            <a:srgbClr val="A4A3A4"/>
          </p15:clr>
        </p15:guide>
        <p15:guide id="5" orient="horz" pos="2936" userDrawn="1">
          <p15:clr>
            <a:srgbClr val="A4A3A4"/>
          </p15:clr>
        </p15:guide>
        <p15:guide id="6" orient="horz"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68F"/>
    <a:srgbClr val="B9B9B9"/>
    <a:srgbClr val="5C95E8"/>
    <a:srgbClr val="FFEB89"/>
    <a:srgbClr val="FFCC00"/>
    <a:srgbClr val="2C5D98"/>
    <a:srgbClr val="003E74"/>
    <a:srgbClr val="FFFFCC"/>
    <a:srgbClr val="E26A5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0" autoAdjust="0"/>
    <p:restoredTop sz="84034" autoAdjust="0"/>
  </p:normalViewPr>
  <p:slideViewPr>
    <p:cSldViewPr>
      <p:cViewPr varScale="1">
        <p:scale>
          <a:sx n="110" d="100"/>
          <a:sy n="110"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6" d="100"/>
          <a:sy n="86" d="100"/>
        </p:scale>
        <p:origin x="3822" y="96"/>
      </p:cViewPr>
      <p:guideLst>
        <p:guide orient="horz" pos="2955"/>
        <p:guide pos="2217"/>
        <p:guide orient="horz" pos="2951"/>
        <p:guide pos="2213"/>
        <p:guide orient="horz" pos="2936"/>
        <p:guide orient="horz"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43131" cy="465455"/>
          </a:xfrm>
          <a:prstGeom prst="rect">
            <a:avLst/>
          </a:prstGeom>
        </p:spPr>
        <p:txBody>
          <a:bodyPr vert="horz" lIns="91939" tIns="45970" rIns="91939" bIns="45970" rtlCol="0"/>
          <a:lstStyle>
            <a:lvl1pPr algn="l">
              <a:defRPr sz="1200"/>
            </a:lvl1pPr>
          </a:lstStyle>
          <a:p>
            <a:endParaRPr lang="en-US" dirty="0"/>
          </a:p>
        </p:txBody>
      </p:sp>
      <p:sp>
        <p:nvSpPr>
          <p:cNvPr id="3" name="Date Placeholder 2"/>
          <p:cNvSpPr>
            <a:spLocks noGrp="1"/>
          </p:cNvSpPr>
          <p:nvPr>
            <p:ph type="dt" sz="quarter" idx="1"/>
          </p:nvPr>
        </p:nvSpPr>
        <p:spPr>
          <a:xfrm>
            <a:off x="3978385" y="3"/>
            <a:ext cx="3043131" cy="465455"/>
          </a:xfrm>
          <a:prstGeom prst="rect">
            <a:avLst/>
          </a:prstGeom>
        </p:spPr>
        <p:txBody>
          <a:bodyPr vert="horz" lIns="91939" tIns="45970" rIns="91939" bIns="45970" rtlCol="0"/>
          <a:lstStyle>
            <a:lvl1pPr algn="r">
              <a:defRPr sz="1200"/>
            </a:lvl1pPr>
          </a:lstStyle>
          <a:p>
            <a:fld id="{C5665B36-4B68-4038-B04C-4259637837E9}" type="datetimeFigureOut">
              <a:rPr lang="en-US" smtClean="0"/>
              <a:pPr/>
              <a:t>7/6/2021</a:t>
            </a:fld>
            <a:endParaRPr lang="en-US" dirty="0"/>
          </a:p>
        </p:txBody>
      </p:sp>
      <p:sp>
        <p:nvSpPr>
          <p:cNvPr id="4" name="Footer Placeholder 3"/>
          <p:cNvSpPr>
            <a:spLocks noGrp="1"/>
          </p:cNvSpPr>
          <p:nvPr>
            <p:ph type="ftr" sz="quarter" idx="2"/>
          </p:nvPr>
        </p:nvSpPr>
        <p:spPr>
          <a:xfrm>
            <a:off x="12" y="8842061"/>
            <a:ext cx="3043131" cy="465455"/>
          </a:xfrm>
          <a:prstGeom prst="rect">
            <a:avLst/>
          </a:prstGeom>
        </p:spPr>
        <p:txBody>
          <a:bodyPr vert="horz" lIns="91939" tIns="45970" rIns="91939" bIns="459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5" y="8842061"/>
            <a:ext cx="3043131" cy="465455"/>
          </a:xfrm>
          <a:prstGeom prst="rect">
            <a:avLst/>
          </a:prstGeom>
        </p:spPr>
        <p:txBody>
          <a:bodyPr vert="horz" lIns="91939" tIns="45970" rIns="91939" bIns="459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43131" cy="465455"/>
          </a:xfrm>
          <a:prstGeom prst="rect">
            <a:avLst/>
          </a:prstGeom>
        </p:spPr>
        <p:txBody>
          <a:bodyPr vert="horz" lIns="93466" tIns="46732" rIns="93466" bIns="46732" rtlCol="0"/>
          <a:lstStyle>
            <a:lvl1pPr algn="l">
              <a:defRPr sz="1200"/>
            </a:lvl1pPr>
          </a:lstStyle>
          <a:p>
            <a:pPr>
              <a:defRPr/>
            </a:pPr>
            <a:endParaRPr lang="en-US" dirty="0"/>
          </a:p>
        </p:txBody>
      </p:sp>
      <p:sp>
        <p:nvSpPr>
          <p:cNvPr id="3" name="Date Placeholder 2"/>
          <p:cNvSpPr>
            <a:spLocks noGrp="1"/>
          </p:cNvSpPr>
          <p:nvPr>
            <p:ph type="dt" idx="1"/>
          </p:nvPr>
        </p:nvSpPr>
        <p:spPr>
          <a:xfrm>
            <a:off x="3978385" y="3"/>
            <a:ext cx="3043131" cy="465455"/>
          </a:xfrm>
          <a:prstGeom prst="rect">
            <a:avLst/>
          </a:prstGeom>
        </p:spPr>
        <p:txBody>
          <a:bodyPr vert="horz" lIns="93466" tIns="46732" rIns="93466" bIns="46732" rtlCol="0"/>
          <a:lstStyle>
            <a:lvl1pPr algn="r">
              <a:defRPr sz="1200"/>
            </a:lvl1pPr>
          </a:lstStyle>
          <a:p>
            <a:pPr>
              <a:defRPr/>
            </a:pPr>
            <a:fld id="{B899B9D9-9514-4BB5-BD1B-84C8C666A399}" type="datetimeFigureOut">
              <a:rPr lang="en-US"/>
              <a:pPr>
                <a:defRPr/>
              </a:pPr>
              <a:t>7/6/2021</a:t>
            </a:fld>
            <a:endParaRPr lang="en-US" dirty="0"/>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93466" tIns="46732" rIns="93466" bIns="46732" rtlCol="0" anchor="ctr"/>
          <a:lstStyle/>
          <a:p>
            <a:pPr lvl="0"/>
            <a:endParaRPr lang="en-US" noProof="0" dirty="0"/>
          </a:p>
        </p:txBody>
      </p:sp>
      <p:sp>
        <p:nvSpPr>
          <p:cNvPr id="5" name="Notes Placeholder 4"/>
          <p:cNvSpPr>
            <a:spLocks noGrp="1"/>
          </p:cNvSpPr>
          <p:nvPr>
            <p:ph type="body" sz="quarter" idx="3"/>
          </p:nvPr>
        </p:nvSpPr>
        <p:spPr>
          <a:xfrm>
            <a:off x="702632" y="4421830"/>
            <a:ext cx="5617843" cy="4189095"/>
          </a:xfrm>
          <a:prstGeom prst="rect">
            <a:avLst/>
          </a:prstGeom>
        </p:spPr>
        <p:txBody>
          <a:bodyPr vert="horz" lIns="93466" tIns="46732" rIns="93466" bIns="4673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842061"/>
            <a:ext cx="3043131" cy="465455"/>
          </a:xfrm>
          <a:prstGeom prst="rect">
            <a:avLst/>
          </a:prstGeom>
        </p:spPr>
        <p:txBody>
          <a:bodyPr vert="horz" lIns="93466" tIns="46732" rIns="93466" bIns="4673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5" y="8842061"/>
            <a:ext cx="3043131" cy="465455"/>
          </a:xfrm>
          <a:prstGeom prst="rect">
            <a:avLst/>
          </a:prstGeom>
        </p:spPr>
        <p:txBody>
          <a:bodyPr vert="horz" lIns="93466" tIns="46732" rIns="93466" bIns="46732"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r>
              <a:rPr lang="en-US" baseline="0" dirty="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279673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378806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54322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129393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396310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Tietjen and Liz Milavec</a:t>
            </a:r>
          </a:p>
          <a:p>
            <a:endParaRPr lang="en-US" dirty="0"/>
          </a:p>
          <a:p>
            <a:endParaRPr lang="en-US" dirty="0"/>
          </a:p>
        </p:txBody>
      </p:sp>
      <p:sp>
        <p:nvSpPr>
          <p:cNvPr id="4" name="Slide Number Placeholder 3"/>
          <p:cNvSpPr>
            <a:spLocks noGrp="1"/>
          </p:cNvSpPr>
          <p:nvPr>
            <p:ph type="sldNum" sz="quarter" idx="10"/>
          </p:nvPr>
        </p:nvSpPr>
        <p:spPr/>
        <p:txBody>
          <a:bodyPr/>
          <a:lstStyle/>
          <a:p>
            <a:pPr defTabSz="932940">
              <a:defRPr/>
            </a:pPr>
            <a:fld id="{6DD86180-870F-4C4E-80A9-4C1C75E40D3B}" type="slidenum">
              <a:rPr lang="en-US">
                <a:solidFill>
                  <a:prstClr val="black"/>
                </a:solidFill>
              </a:rPr>
              <a:pPr defTabSz="932940">
                <a:defRPr/>
              </a:pPr>
              <a:t>2</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319493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223962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21522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74393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116240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236020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2496252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rochester.zoom.us/j/9172640110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ochester.edu/adminfinance/urprocurement/wp-content/uploads/2021/06/Buying-and-Paying-Guide-Version-16-06242021.xls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221601"/>
            <a:ext cx="7772400" cy="731520"/>
          </a:xfrm>
        </p:spPr>
        <p:txBody>
          <a:bodyPr/>
          <a:lstStyle/>
          <a:p>
            <a:r>
              <a:rPr lang="en-US" dirty="0">
                <a:latin typeface="Arial Narrow" panose="020B0606020202030204" pitchFamily="34" charset="0"/>
              </a:rPr>
              <a:t>P2P </a:t>
            </a:r>
            <a:r>
              <a:rPr lang="en-US" dirty="0" smtClean="0">
                <a:latin typeface="Arial Narrow" panose="020B0606020202030204" pitchFamily="34" charset="0"/>
              </a:rPr>
              <a:t>User Group</a:t>
            </a:r>
          </a:p>
        </p:txBody>
      </p:sp>
      <p:sp>
        <p:nvSpPr>
          <p:cNvPr id="3" name="Text Placeholder 2"/>
          <p:cNvSpPr>
            <a:spLocks noGrp="1"/>
          </p:cNvSpPr>
          <p:nvPr>
            <p:ph type="body" sz="quarter" idx="11"/>
          </p:nvPr>
        </p:nvSpPr>
        <p:spPr>
          <a:xfrm>
            <a:off x="838200" y="2057400"/>
            <a:ext cx="7772400" cy="400110"/>
          </a:xfrm>
        </p:spPr>
        <p:txBody>
          <a:bodyPr/>
          <a:lstStyle/>
          <a:p>
            <a:r>
              <a:rPr lang="en-US" sz="2000" dirty="0" smtClean="0">
                <a:latin typeface="Arial Narrow" panose="020B0606020202030204" pitchFamily="34" charset="0"/>
              </a:rPr>
              <a:t>July 6, 2021</a:t>
            </a:r>
            <a:endParaRPr lang="en-US" sz="2000" dirty="0">
              <a:latin typeface="Arial Narrow" panose="020B0606020202030204" pitchFamily="34" charset="0"/>
            </a:endParaRPr>
          </a:p>
        </p:txBody>
      </p:sp>
      <p:pic>
        <p:nvPicPr>
          <p:cNvPr id="4" name="Content Placeholder 3"/>
          <p:cNvPicPr>
            <a:picLocks noChangeAspect="1"/>
          </p:cNvPicPr>
          <p:nvPr/>
        </p:nvPicPr>
        <p:blipFill>
          <a:blip r:embed="rId3"/>
          <a:stretch>
            <a:fillRect/>
          </a:stretch>
        </p:blipFill>
        <p:spPr>
          <a:xfrm>
            <a:off x="3505200" y="3276600"/>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954" y="122183"/>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P2P Reminders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85800" y="621965"/>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55213" y="6334780"/>
            <a:ext cx="1066800" cy="553998"/>
          </a:xfrm>
          <a:prstGeom prst="rect">
            <a:avLst/>
          </a:prstGeom>
          <a:noFill/>
        </p:spPr>
        <p:txBody>
          <a:bodyPr wrap="square" rtlCol="0">
            <a:spAutoFit/>
          </a:bodyPr>
          <a:lstStyle/>
          <a:p>
            <a:pPr algn="r"/>
            <a:r>
              <a:rPr lang="en-US" sz="1600" dirty="0" smtClean="0">
                <a:solidFill>
                  <a:schemeClr val="bg1"/>
                </a:solidFill>
              </a:rPr>
              <a:t>10</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643188" y="896141"/>
            <a:ext cx="8378825" cy="5416868"/>
          </a:xfrm>
          <a:prstGeom prst="rect">
            <a:avLst/>
          </a:prstGeom>
        </p:spPr>
        <p:txBody>
          <a:bodyPr wrap="square">
            <a:spAutoFit/>
          </a:bodyPr>
          <a:lstStyle/>
          <a:p>
            <a:r>
              <a:rPr lang="en-US" sz="2000" b="1" dirty="0" smtClean="0">
                <a:solidFill>
                  <a:srgbClr val="FF0000"/>
                </a:solidFill>
                <a:latin typeface="Arial Narrow" panose="020B0606020202030204" pitchFamily="34" charset="0"/>
                <a:cs typeface="Arial" panose="020B0604020202020204" pitchFamily="34" charset="0"/>
              </a:rPr>
              <a:t>Reminders:</a:t>
            </a:r>
          </a:p>
          <a:p>
            <a:endParaRPr lang="en-US" sz="1600" b="1" dirty="0" smtClean="0">
              <a:solidFill>
                <a:srgbClr val="FF0000"/>
              </a:solidFill>
              <a:latin typeface="Arial" panose="020B0604020202020204" pitchFamily="34" charset="0"/>
              <a:cs typeface="Arial" panose="020B0604020202020204" pitchFamily="34" charset="0"/>
            </a:endParaRPr>
          </a:p>
          <a:p>
            <a:endParaRPr lang="en-US" sz="1600" b="1"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en-US" sz="2000" b="1" dirty="0">
                <a:solidFill>
                  <a:srgbClr val="FF0000"/>
                </a:solidFill>
                <a:latin typeface="Arial Narrow" panose="020B0606020202030204" pitchFamily="34" charset="0"/>
              </a:rPr>
              <a:t>Patient-Care/Clinical Supply items </a:t>
            </a:r>
            <a:r>
              <a:rPr lang="en-US" sz="2000" b="1" dirty="0" smtClean="0">
                <a:solidFill>
                  <a:srgbClr val="FF0000"/>
                </a:solidFill>
                <a:latin typeface="Arial Narrow" panose="020B0606020202030204" pitchFamily="34" charset="0"/>
              </a:rPr>
              <a:t>(i.e. Medline) </a:t>
            </a:r>
            <a:r>
              <a:rPr lang="en-US" sz="2000" dirty="0" smtClean="0">
                <a:solidFill>
                  <a:srgbClr val="FF0000"/>
                </a:solidFill>
                <a:latin typeface="Arial Narrow" panose="020B0606020202030204" pitchFamily="34" charset="0"/>
              </a:rPr>
              <a:t>should </a:t>
            </a:r>
            <a:r>
              <a:rPr lang="en-US" sz="2000" dirty="0">
                <a:solidFill>
                  <a:srgbClr val="FF0000"/>
                </a:solidFill>
                <a:latin typeface="Arial Narrow" panose="020B0606020202030204" pitchFamily="34" charset="0"/>
              </a:rPr>
              <a:t>not be processed in P2P.  </a:t>
            </a:r>
            <a:r>
              <a:rPr lang="en-US" sz="2000" dirty="0">
                <a:latin typeface="Arial Narrow" panose="020B0606020202030204" pitchFamily="34" charset="0"/>
              </a:rPr>
              <a:t>You should continue your current ordering methods outside of P2P.</a:t>
            </a:r>
          </a:p>
          <a:p>
            <a:pPr marL="628650" lvl="1" indent="-171450">
              <a:buFont typeface="Wingdings" panose="05000000000000000000" pitchFamily="2" charset="2"/>
              <a:buChar char="§"/>
            </a:pPr>
            <a:endParaRPr lang="en-US" sz="2000" dirty="0" smtClean="0">
              <a:latin typeface="Arial Narrow" panose="020B0606020202030204" pitchFamily="34" charset="0"/>
            </a:endParaRPr>
          </a:p>
          <a:p>
            <a:pPr marL="628650" lvl="1" indent="-171450">
              <a:buFont typeface="Wingdings" panose="05000000000000000000" pitchFamily="2" charset="2"/>
              <a:buChar char="§"/>
            </a:pPr>
            <a:r>
              <a:rPr lang="en-US" sz="2000" dirty="0" smtClean="0">
                <a:latin typeface="Arial Narrow" panose="020B0606020202030204" pitchFamily="34" charset="0"/>
              </a:rPr>
              <a:t>The only </a:t>
            </a:r>
            <a:r>
              <a:rPr lang="en-US" sz="2000" b="1" dirty="0" smtClean="0">
                <a:latin typeface="Arial Narrow" panose="020B0606020202030204" pitchFamily="34" charset="0"/>
              </a:rPr>
              <a:t>312 requisitions </a:t>
            </a:r>
            <a:r>
              <a:rPr lang="en-US" sz="2000" dirty="0" smtClean="0">
                <a:latin typeface="Arial Narrow" panose="020B0606020202030204" pitchFamily="34" charset="0"/>
              </a:rPr>
              <a:t>you should be submitting to Purchasing are for 3</a:t>
            </a:r>
            <a:r>
              <a:rPr lang="en-US" sz="2000" baseline="30000" dirty="0" smtClean="0">
                <a:latin typeface="Arial Narrow" panose="020B0606020202030204" pitchFamily="34" charset="0"/>
              </a:rPr>
              <a:t>rd</a:t>
            </a:r>
            <a:r>
              <a:rPr lang="en-US" sz="2000" dirty="0" smtClean="0">
                <a:latin typeface="Arial Narrow" panose="020B0606020202030204" pitchFamily="34" charset="0"/>
              </a:rPr>
              <a:t> party </a:t>
            </a:r>
            <a:r>
              <a:rPr lang="en-US" sz="2000" dirty="0">
                <a:latin typeface="Arial Narrow" panose="020B0606020202030204" pitchFamily="34" charset="0"/>
              </a:rPr>
              <a:t>leases (i.e. Banc of America, </a:t>
            </a:r>
            <a:r>
              <a:rPr lang="en-US" sz="2000" dirty="0" smtClean="0">
                <a:latin typeface="Arial Narrow" panose="020B0606020202030204" pitchFamily="34" charset="0"/>
              </a:rPr>
              <a:t>Pantheon) or patient care/clinical supply items.  All other requisitions should be submitted via P2P.</a:t>
            </a:r>
          </a:p>
          <a:p>
            <a:pPr marL="628650" lvl="1" indent="-171450">
              <a:buFont typeface="Wingdings" panose="05000000000000000000" pitchFamily="2" charset="2"/>
              <a:buChar char="§"/>
            </a:pPr>
            <a:endParaRPr lang="en-US" sz="2000" dirty="0">
              <a:latin typeface="Arial Narrow" panose="020B0606020202030204" pitchFamily="34" charset="0"/>
            </a:endParaRPr>
          </a:p>
          <a:p>
            <a:pPr marL="628650" lvl="1" indent="-171450">
              <a:buFont typeface="Wingdings" panose="05000000000000000000" pitchFamily="2" charset="2"/>
              <a:buChar char="§"/>
            </a:pPr>
            <a:r>
              <a:rPr lang="en-US" sz="2000" dirty="0" smtClean="0">
                <a:latin typeface="Arial Narrow" panose="020B0606020202030204" pitchFamily="34" charset="0"/>
              </a:rPr>
              <a:t>The only </a:t>
            </a:r>
            <a:r>
              <a:rPr lang="en-US" sz="2000" b="1" dirty="0" smtClean="0">
                <a:latin typeface="Arial Narrow" panose="020B0606020202030204" pitchFamily="34" charset="0"/>
              </a:rPr>
              <a:t>SOLO orders </a:t>
            </a:r>
            <a:r>
              <a:rPr lang="en-US" sz="2000" dirty="0" smtClean="0">
                <a:latin typeface="Arial Narrow" panose="020B0606020202030204" pitchFamily="34" charset="0"/>
              </a:rPr>
              <a:t>should be for RR Donnelly and Medline.  All other SOLO supplier orders should be done in the </a:t>
            </a:r>
            <a:r>
              <a:rPr lang="en-US" sz="2000" b="1" dirty="0" smtClean="0">
                <a:latin typeface="Arial Narrow" panose="020B0606020202030204" pitchFamily="34" charset="0"/>
              </a:rPr>
              <a:t>P2P Marketplace</a:t>
            </a:r>
            <a:r>
              <a:rPr lang="en-US" sz="2000" dirty="0" smtClean="0">
                <a:latin typeface="Arial Narrow" panose="020B0606020202030204" pitchFamily="34" charset="0"/>
              </a:rPr>
              <a:t>.  </a:t>
            </a:r>
            <a:endParaRPr lang="en-US" sz="2000" dirty="0">
              <a:latin typeface="Arial Narrow" panose="020B0606020202030204" pitchFamily="34" charset="0"/>
            </a:endParaRPr>
          </a:p>
          <a:p>
            <a:pPr marL="628650" lvl="1" indent="-171450">
              <a:buFont typeface="Wingdings" panose="05000000000000000000" pitchFamily="2" charset="2"/>
              <a:buChar char="§"/>
            </a:pPr>
            <a:endParaRPr lang="en-US" sz="2000" dirty="0">
              <a:latin typeface="Arial Narrow" panose="020B0606020202030204" pitchFamily="34" charset="0"/>
            </a:endParaRPr>
          </a:p>
          <a:p>
            <a:pPr marL="628650" lvl="1" indent="-171450">
              <a:buFont typeface="Wingdings" panose="05000000000000000000" pitchFamily="2" charset="2"/>
              <a:buChar char="§"/>
            </a:pPr>
            <a:r>
              <a:rPr lang="en-US" sz="2000" b="1" dirty="0">
                <a:latin typeface="Arial Narrow" panose="020B0606020202030204" pitchFamily="34" charset="0"/>
              </a:rPr>
              <a:t>F4 Forms should no longer be submitted</a:t>
            </a:r>
            <a:r>
              <a:rPr lang="en-US" sz="2000" dirty="0">
                <a:latin typeface="Arial Narrow" panose="020B0606020202030204" pitchFamily="34" charset="0"/>
              </a:rPr>
              <a:t> to Accounts Payable except for Human Subject Payments and multi-company requests.  Departments should </a:t>
            </a:r>
            <a:r>
              <a:rPr lang="en-US" sz="2000" dirty="0" smtClean="0">
                <a:latin typeface="Arial Narrow" panose="020B0606020202030204" pitchFamily="34" charset="0"/>
              </a:rPr>
              <a:t>submit a SIR via P2P instead.</a:t>
            </a:r>
          </a:p>
          <a:p>
            <a:pPr marL="628650" lvl="1" indent="-171450">
              <a:buFont typeface="Wingdings" panose="05000000000000000000" pitchFamily="2" charset="2"/>
              <a:buChar char="§"/>
            </a:pPr>
            <a:endParaRPr lang="en-US" sz="2000" dirty="0">
              <a:latin typeface="Arial Narrow" panose="020B0606020202030204" pitchFamily="34" charset="0"/>
            </a:endParaRPr>
          </a:p>
          <a:p>
            <a:pPr marL="1085850" lvl="2" indent="-171450">
              <a:buFont typeface="Wingdings" panose="05000000000000000000" pitchFamily="2" charset="2"/>
              <a:buChar char="§"/>
            </a:pPr>
            <a:endParaRPr lang="en-US" sz="1400" dirty="0"/>
          </a:p>
        </p:txBody>
      </p:sp>
      <p:pic>
        <p:nvPicPr>
          <p:cNvPr id="6" name="Picture 5"/>
          <p:cNvPicPr>
            <a:picLocks noChangeAspect="1"/>
          </p:cNvPicPr>
          <p:nvPr/>
        </p:nvPicPr>
        <p:blipFill>
          <a:blip r:embed="rId3"/>
          <a:stretch>
            <a:fillRect/>
          </a:stretch>
        </p:blipFill>
        <p:spPr>
          <a:xfrm>
            <a:off x="7426230" y="160338"/>
            <a:ext cx="1232210" cy="1311707"/>
          </a:xfrm>
          <a:prstGeom prst="rect">
            <a:avLst/>
          </a:prstGeom>
        </p:spPr>
      </p:pic>
    </p:spTree>
    <p:extLst>
      <p:ext uri="{BB962C8B-B14F-4D97-AF65-F5344CB8AC3E}">
        <p14:creationId xmlns:p14="http://schemas.microsoft.com/office/powerpoint/2010/main" val="44722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Marketplace Status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72846" y="6477000"/>
            <a:ext cx="1066800" cy="261610"/>
          </a:xfrm>
          <a:prstGeom prst="rect">
            <a:avLst/>
          </a:prstGeom>
          <a:noFill/>
        </p:spPr>
        <p:txBody>
          <a:bodyPr wrap="square" rtlCol="0">
            <a:spAutoFit/>
          </a:bodyPr>
          <a:lstStyle/>
          <a:p>
            <a:pPr algn="r"/>
            <a:r>
              <a:rPr lang="en-US" sz="1100" dirty="0" smtClean="0">
                <a:solidFill>
                  <a:schemeClr val="bg1"/>
                </a:solidFill>
              </a:rPr>
              <a:t>11</a:t>
            </a:r>
            <a:endParaRPr lang="en-US" sz="1100" dirty="0">
              <a:solidFill>
                <a:schemeClr val="bg1"/>
              </a:solidFill>
            </a:endParaRPr>
          </a:p>
        </p:txBody>
      </p:sp>
      <p:sp>
        <p:nvSpPr>
          <p:cNvPr id="13" name="Rectangle 12"/>
          <p:cNvSpPr/>
          <p:nvPr/>
        </p:nvSpPr>
        <p:spPr>
          <a:xfrm>
            <a:off x="423332" y="963466"/>
            <a:ext cx="3733800" cy="400110"/>
          </a:xfrm>
          <a:prstGeom prst="rect">
            <a:avLst/>
          </a:prstGeom>
        </p:spPr>
        <p:txBody>
          <a:bodyPr wrap="square">
            <a:spAutoFit/>
          </a:bodyPr>
          <a:lstStyle/>
          <a:p>
            <a:r>
              <a:rPr lang="en-US" sz="2000" b="1" dirty="0" smtClean="0">
                <a:solidFill>
                  <a:srgbClr val="FF0000"/>
                </a:solidFill>
                <a:latin typeface="Arial Narrow" panose="020B0606020202030204" pitchFamily="34" charset="0"/>
                <a:cs typeface="Arial" panose="020B0604020202020204" pitchFamily="34" charset="0"/>
              </a:rPr>
              <a:t>30 Live Catalogs in the Marketplace</a:t>
            </a:r>
            <a:endParaRPr lang="en-US" sz="2000" b="1" dirty="0">
              <a:solidFill>
                <a:srgbClr val="FF0000"/>
              </a:solidFill>
              <a:latin typeface="Arial Narrow" panose="020B0606020202030204" pitchFamily="34" charset="0"/>
              <a:cs typeface="Arial" panose="020B0604020202020204" pitchFamily="34" charset="0"/>
            </a:endParaRPr>
          </a:p>
        </p:txBody>
      </p:sp>
      <p:sp>
        <p:nvSpPr>
          <p:cNvPr id="9" name="Rectangle 8"/>
          <p:cNvSpPr/>
          <p:nvPr/>
        </p:nvSpPr>
        <p:spPr>
          <a:xfrm>
            <a:off x="390675" y="1488841"/>
            <a:ext cx="7924800" cy="4832092"/>
          </a:xfrm>
          <a:prstGeom prst="rect">
            <a:avLst/>
          </a:prstGeom>
        </p:spPr>
        <p:txBody>
          <a:bodyPr wrap="square">
            <a:spAutoFit/>
          </a:bodyPr>
          <a:lstStyle/>
          <a:p>
            <a:r>
              <a:rPr lang="en-US" sz="1600" b="1" dirty="0" smtClean="0">
                <a:solidFill>
                  <a:schemeClr val="accent5">
                    <a:lumMod val="60000"/>
                    <a:lumOff val="40000"/>
                  </a:schemeClr>
                </a:solidFill>
                <a:latin typeface="Arial Narrow" panose="020B0606020202030204" pitchFamily="34" charset="0"/>
                <a:cs typeface="Arial" panose="020B0604020202020204" pitchFamily="34" charset="0"/>
              </a:rPr>
              <a:t>A listing of all current supplier catalogs can be found in the Buying and Paying Guide</a:t>
            </a:r>
          </a:p>
          <a:p>
            <a:endParaRPr lang="en-US" sz="1600" b="1" dirty="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600" b="1" dirty="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600" b="1" dirty="0">
              <a:solidFill>
                <a:srgbClr val="C7E68F"/>
              </a:solidFill>
              <a:latin typeface="Arial Narrow" panose="020B0606020202030204" pitchFamily="34" charset="0"/>
              <a:cs typeface="Arial" panose="020B0604020202020204" pitchFamily="34" charset="0"/>
            </a:endParaRPr>
          </a:p>
          <a:p>
            <a:endParaRPr lang="en-US" sz="1600" b="1" dirty="0" smtClean="0">
              <a:solidFill>
                <a:srgbClr val="C7E68F"/>
              </a:solidFill>
              <a:latin typeface="Arial Narrow" panose="020B0606020202030204" pitchFamily="34" charset="0"/>
              <a:cs typeface="Arial" panose="020B0604020202020204" pitchFamily="34" charset="0"/>
            </a:endParaRPr>
          </a:p>
          <a:p>
            <a:endParaRPr lang="en-US" sz="1200" b="1" dirty="0">
              <a:solidFill>
                <a:srgbClr val="FFC000"/>
              </a:solidFill>
              <a:latin typeface="Arial Narrow" panose="020B0606020202030204" pitchFamily="34" charset="0"/>
              <a:cs typeface="Arial" panose="020B0604020202020204" pitchFamily="34" charset="0"/>
            </a:endParaRPr>
          </a:p>
          <a:p>
            <a:endParaRPr lang="en-US" sz="1200" b="1" dirty="0" smtClean="0">
              <a:solidFill>
                <a:srgbClr val="FFC000"/>
              </a:solidFill>
              <a:latin typeface="Arial Narrow" panose="020B0606020202030204" pitchFamily="34" charset="0"/>
              <a:cs typeface="Arial" panose="020B0604020202020204" pitchFamily="34" charset="0"/>
            </a:endParaRPr>
          </a:p>
          <a:p>
            <a:r>
              <a:rPr lang="en-US" sz="1200" b="1" dirty="0" smtClean="0">
                <a:solidFill>
                  <a:srgbClr val="FFC000"/>
                </a:solidFill>
                <a:latin typeface="Arial Narrow" panose="020B0606020202030204" pitchFamily="34" charset="0"/>
                <a:cs typeface="Arial" panose="020B0604020202020204" pitchFamily="34" charset="0"/>
              </a:rPr>
              <a:t>Supplier Catalog in Progress</a:t>
            </a:r>
          </a:p>
          <a:p>
            <a:endParaRPr lang="en-US" sz="1200" b="1" dirty="0">
              <a:solidFill>
                <a:srgbClr val="FFC000"/>
              </a:solidFill>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
            </a:pPr>
            <a:r>
              <a:rPr lang="en-US" sz="1200" dirty="0">
                <a:latin typeface="Arial Narrow" panose="020B0606020202030204" pitchFamily="34" charset="0"/>
              </a:rPr>
              <a:t>Audio Video Corp</a:t>
            </a:r>
            <a:endParaRPr lang="en-US" sz="1200" b="1" dirty="0">
              <a:solidFill>
                <a:srgbClr val="FFC000"/>
              </a:solidFill>
              <a:latin typeface="Arial Narrow" panose="020B0606020202030204" pitchFamily="34" charset="0"/>
              <a:cs typeface="Arial" panose="020B0604020202020204" pitchFamily="34" charset="0"/>
            </a:endParaRPr>
          </a:p>
          <a:p>
            <a:pPr marL="285750" lvl="0" indent="-285750">
              <a:buFont typeface="Wingdings" panose="05000000000000000000" pitchFamily="2" charset="2"/>
              <a:buChar char="§"/>
            </a:pPr>
            <a:endParaRPr lang="en-US" sz="1200" dirty="0" smtClean="0">
              <a:latin typeface="Arial Narrow" panose="020B0606020202030204" pitchFamily="34" charset="0"/>
            </a:endParaRPr>
          </a:p>
          <a:p>
            <a:r>
              <a:rPr lang="en-US" sz="1200" b="1" dirty="0">
                <a:solidFill>
                  <a:srgbClr val="FFC000"/>
                </a:solidFill>
                <a:latin typeface="Arial Narrow" panose="020B0606020202030204" pitchFamily="34" charset="0"/>
                <a:cs typeface="Arial" panose="020B0604020202020204" pitchFamily="34" charset="0"/>
              </a:rPr>
              <a:t>Supplier </a:t>
            </a:r>
            <a:r>
              <a:rPr lang="en-US" sz="1200" b="1" dirty="0" smtClean="0">
                <a:solidFill>
                  <a:srgbClr val="FFC000"/>
                </a:solidFill>
                <a:latin typeface="Arial Narrow" panose="020B0606020202030204" pitchFamily="34" charset="0"/>
                <a:cs typeface="Arial" panose="020B0604020202020204" pitchFamily="34" charset="0"/>
              </a:rPr>
              <a:t>Catalogs On Deck</a:t>
            </a:r>
            <a:endParaRPr lang="en-US" sz="1200" b="1" dirty="0">
              <a:solidFill>
                <a:srgbClr val="FFC000"/>
              </a:solidFill>
              <a:latin typeface="Arial Narrow" panose="020B0606020202030204" pitchFamily="34" charset="0"/>
              <a:cs typeface="Arial" panose="020B0604020202020204" pitchFamily="34" charset="0"/>
            </a:endParaRPr>
          </a:p>
          <a:p>
            <a:pPr marL="285750" lvl="0" indent="-285750">
              <a:buFont typeface="Wingdings" panose="05000000000000000000" pitchFamily="2" charset="2"/>
              <a:buChar char="§"/>
            </a:pPr>
            <a:endParaRPr lang="en-US" sz="1200" dirty="0">
              <a:latin typeface="Arial Narrow" panose="020B0606020202030204" pitchFamily="34" charset="0"/>
            </a:endParaRPr>
          </a:p>
          <a:p>
            <a:pPr marL="285750" lvl="0" indent="-285750">
              <a:buFont typeface="Wingdings" panose="05000000000000000000" pitchFamily="2" charset="2"/>
              <a:buChar char="§"/>
            </a:pPr>
            <a:r>
              <a:rPr lang="en-US" sz="1200" dirty="0" err="1" smtClean="0">
                <a:latin typeface="Arial Narrow" panose="020B0606020202030204" pitchFamily="34" charset="0"/>
              </a:rPr>
              <a:t>Thorlabs</a:t>
            </a:r>
            <a:r>
              <a:rPr lang="en-US" sz="1200" dirty="0" smtClean="0">
                <a:latin typeface="Arial Narrow" panose="020B0606020202030204" pitchFamily="34" charset="0"/>
              </a:rPr>
              <a:t> </a:t>
            </a:r>
          </a:p>
          <a:p>
            <a:pPr marL="285750" lvl="0" indent="-285750">
              <a:buFont typeface="Wingdings" panose="05000000000000000000" pitchFamily="2" charset="2"/>
              <a:buChar char="§"/>
            </a:pPr>
            <a:endParaRPr lang="en-US" sz="1200" dirty="0" smtClean="0">
              <a:latin typeface="Arial Narrow" panose="020B0606020202030204" pitchFamily="34" charset="0"/>
            </a:endParaRPr>
          </a:p>
          <a:p>
            <a:pPr marL="285750" lvl="0" indent="-285750">
              <a:buFont typeface="Wingdings" panose="05000000000000000000" pitchFamily="2" charset="2"/>
              <a:buChar char="§"/>
            </a:pPr>
            <a:r>
              <a:rPr lang="en-US" sz="1200" dirty="0" smtClean="0">
                <a:latin typeface="Arial Narrow" panose="020B0606020202030204" pitchFamily="34" charset="0"/>
              </a:rPr>
              <a:t>Newport Corporation </a:t>
            </a:r>
          </a:p>
          <a:p>
            <a:pPr marL="285750" lvl="0" indent="-285750">
              <a:buFont typeface="Wingdings" panose="05000000000000000000" pitchFamily="2" charset="2"/>
              <a:buChar char="§"/>
            </a:pPr>
            <a:endParaRPr lang="en-US" sz="1200" dirty="0" smtClean="0">
              <a:latin typeface="Arial Narrow" panose="020B0606020202030204" pitchFamily="34" charset="0"/>
            </a:endParaRPr>
          </a:p>
          <a:p>
            <a:pPr marL="285750" lvl="0" indent="-285750">
              <a:buFont typeface="Wingdings" panose="05000000000000000000" pitchFamily="2" charset="2"/>
              <a:buChar char="§"/>
            </a:pPr>
            <a:r>
              <a:rPr lang="en-US" sz="1200" dirty="0" smtClean="0">
                <a:latin typeface="Arial Narrow" panose="020B0606020202030204" pitchFamily="34" charset="0"/>
              </a:rPr>
              <a:t>Edmund </a:t>
            </a:r>
            <a:r>
              <a:rPr lang="en-US" sz="1200" dirty="0">
                <a:latin typeface="Arial Narrow" panose="020B0606020202030204" pitchFamily="34" charset="0"/>
              </a:rPr>
              <a:t>Industrial Optics </a:t>
            </a:r>
            <a:endParaRPr lang="en-US" sz="1200" dirty="0" smtClean="0">
              <a:latin typeface="Arial Narrow" panose="020B0606020202030204" pitchFamily="34" charset="0"/>
            </a:endParaRPr>
          </a:p>
          <a:p>
            <a:pPr marL="285750" lvl="0" indent="-285750">
              <a:buFont typeface="Wingdings" panose="05000000000000000000" pitchFamily="2" charset="2"/>
              <a:buChar char="§"/>
            </a:pPr>
            <a:endParaRPr lang="en-US" sz="1200" dirty="0" smtClean="0">
              <a:latin typeface="Arial Narrow" panose="020B0606020202030204" pitchFamily="34" charset="0"/>
            </a:endParaRPr>
          </a:p>
          <a:p>
            <a:pPr marL="285750" indent="-285750">
              <a:buFont typeface="Wingdings" panose="05000000000000000000" pitchFamily="2" charset="2"/>
              <a:buChar char="§"/>
            </a:pPr>
            <a:r>
              <a:rPr lang="en-US" sz="1200" dirty="0">
                <a:latin typeface="Arial Narrow" panose="020B0606020202030204" pitchFamily="34" charset="0"/>
              </a:rPr>
              <a:t>Horizon Discovery Biosciences Limited (</a:t>
            </a:r>
            <a:r>
              <a:rPr lang="en-US" sz="1200" dirty="0" err="1">
                <a:latin typeface="Arial Narrow" panose="020B0606020202030204" pitchFamily="34" charset="0"/>
              </a:rPr>
              <a:t>Dharmacon</a:t>
            </a:r>
            <a:r>
              <a:rPr lang="en-US" sz="1200" dirty="0" smtClean="0">
                <a:latin typeface="Arial Narrow" panose="020B0606020202030204" pitchFamily="34" charset="0"/>
              </a:rPr>
              <a:t>)</a:t>
            </a:r>
          </a:p>
        </p:txBody>
      </p:sp>
      <p:pic>
        <p:nvPicPr>
          <p:cNvPr id="3" name="Picture 2"/>
          <p:cNvPicPr>
            <a:picLocks noChangeAspect="1"/>
          </p:cNvPicPr>
          <p:nvPr/>
        </p:nvPicPr>
        <p:blipFill>
          <a:blip r:embed="rId3"/>
          <a:stretch>
            <a:fillRect/>
          </a:stretch>
        </p:blipFill>
        <p:spPr>
          <a:xfrm>
            <a:off x="457200" y="1905000"/>
            <a:ext cx="6255762" cy="1872941"/>
          </a:xfrm>
          <a:prstGeom prst="rect">
            <a:avLst/>
          </a:prstGeom>
        </p:spPr>
      </p:pic>
    </p:spTree>
    <p:extLst>
      <p:ext uri="{BB962C8B-B14F-4D97-AF65-F5344CB8AC3E}">
        <p14:creationId xmlns:p14="http://schemas.microsoft.com/office/powerpoint/2010/main" val="404632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970" y="142864"/>
            <a:ext cx="8085430" cy="495300"/>
          </a:xfrm>
        </p:spPr>
        <p:txBody>
          <a:bodyPr>
            <a:noAutofit/>
          </a:bodyPr>
          <a:lstStyle/>
          <a:p>
            <a:pPr algn="l"/>
            <a:r>
              <a:rPr lang="en-US" sz="3600" dirty="0" smtClean="0">
                <a:latin typeface="Arial Narrow" panose="020B0606020202030204" pitchFamily="34" charset="0"/>
                <a:cs typeface="Arial" panose="020B0604020202020204" pitchFamily="34" charset="0"/>
              </a:rPr>
              <a:t>Monthly P2P Workshops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29285" y="688964"/>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24800" y="6400800"/>
            <a:ext cx="1066800" cy="261610"/>
          </a:xfrm>
          <a:prstGeom prst="rect">
            <a:avLst/>
          </a:prstGeom>
          <a:noFill/>
        </p:spPr>
        <p:txBody>
          <a:bodyPr wrap="square" rtlCol="0">
            <a:spAutoFit/>
          </a:bodyPr>
          <a:lstStyle/>
          <a:p>
            <a:pPr algn="r"/>
            <a:r>
              <a:rPr lang="en-US" sz="1100" dirty="0" smtClean="0">
                <a:solidFill>
                  <a:schemeClr val="bg1"/>
                </a:solidFill>
              </a:rPr>
              <a:t>12</a:t>
            </a:r>
            <a:endParaRPr lang="en-US" sz="1100" dirty="0">
              <a:solidFill>
                <a:schemeClr val="bg1"/>
              </a:solidFill>
            </a:endParaRPr>
          </a:p>
        </p:txBody>
      </p:sp>
      <p:sp>
        <p:nvSpPr>
          <p:cNvPr id="3" name="TextBox 2"/>
          <p:cNvSpPr txBox="1"/>
          <p:nvPr/>
        </p:nvSpPr>
        <p:spPr>
          <a:xfrm>
            <a:off x="447123" y="868690"/>
            <a:ext cx="8512832" cy="707886"/>
          </a:xfrm>
          <a:prstGeom prst="rect">
            <a:avLst/>
          </a:prstGeom>
          <a:noFill/>
        </p:spPr>
        <p:txBody>
          <a:bodyPr wrap="square" rtlCol="0">
            <a:spAutoFit/>
          </a:bodyPr>
          <a:lstStyle/>
          <a:p>
            <a:r>
              <a:rPr lang="en-US" sz="2000" b="1" dirty="0" smtClean="0">
                <a:solidFill>
                  <a:srgbClr val="FF0000"/>
                </a:solidFill>
                <a:latin typeface="Arial Narrow" panose="020B0606020202030204" pitchFamily="34" charset="0"/>
                <a:cs typeface="Arial" panose="020B0604020202020204" pitchFamily="34" charset="0"/>
              </a:rPr>
              <a:t>Next Monthly Workshop;  July 14   2 – 3pm</a:t>
            </a:r>
            <a:endParaRPr lang="en-US" sz="2000" dirty="0" smtClean="0">
              <a:latin typeface="Arial Narrow" panose="020B0606020202030204" pitchFamily="34" charset="0"/>
              <a:cs typeface="Arial" panose="020B0604020202020204" pitchFamily="34" charset="0"/>
            </a:endParaRPr>
          </a:p>
          <a:p>
            <a:endParaRPr lang="en-US" sz="2000" dirty="0">
              <a:latin typeface="Arial Narrow" panose="020B0606020202030204" pitchFamily="34" charset="0"/>
              <a:cs typeface="Arial" panose="020B0604020202020204" pitchFamily="34" charset="0"/>
            </a:endParaRPr>
          </a:p>
        </p:txBody>
      </p:sp>
      <p:sp>
        <p:nvSpPr>
          <p:cNvPr id="7" name="AutoShape 2" descr="ne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6553200" y="1093902"/>
            <a:ext cx="1981200" cy="1644396"/>
          </a:xfrm>
          <a:prstGeom prst="rect">
            <a:avLst/>
          </a:prstGeom>
        </p:spPr>
      </p:pic>
      <p:sp>
        <p:nvSpPr>
          <p:cNvPr id="8" name="TextBox 7"/>
          <p:cNvSpPr txBox="1"/>
          <p:nvPr/>
        </p:nvSpPr>
        <p:spPr>
          <a:xfrm>
            <a:off x="360070" y="3154025"/>
            <a:ext cx="8263230" cy="2585323"/>
          </a:xfrm>
          <a:prstGeom prst="rect">
            <a:avLst/>
          </a:prstGeom>
          <a:noFill/>
        </p:spPr>
        <p:txBody>
          <a:bodyPr wrap="square" rtlCol="0">
            <a:spAutoFit/>
          </a:bodyPr>
          <a:lstStyle/>
          <a:p>
            <a:r>
              <a:rPr lang="en-US" sz="1600" b="1" dirty="0" smtClean="0">
                <a:latin typeface="Arial Narrow" panose="020B0606020202030204" pitchFamily="34" charset="0"/>
              </a:rPr>
              <a:t> </a:t>
            </a:r>
            <a:r>
              <a:rPr lang="en-US" b="1" dirty="0" smtClean="0">
                <a:solidFill>
                  <a:srgbClr val="FF0000"/>
                </a:solidFill>
                <a:latin typeface="Arial Narrow" panose="020B0606020202030204" pitchFamily="34" charset="0"/>
              </a:rPr>
              <a:t>July Workshop Topic:</a:t>
            </a:r>
          </a:p>
          <a:p>
            <a:endParaRPr lang="en-US" dirty="0" smtClean="0">
              <a:solidFill>
                <a:schemeClr val="tx2">
                  <a:lumMod val="75000"/>
                </a:schemeClr>
              </a:solidFill>
              <a:latin typeface="Arial Narrow" panose="020B0606020202030204" pitchFamily="34" charset="0"/>
            </a:endParaRPr>
          </a:p>
          <a:p>
            <a:r>
              <a:rPr lang="en-US" dirty="0" smtClean="0">
                <a:solidFill>
                  <a:schemeClr val="tx2">
                    <a:lumMod val="75000"/>
                  </a:schemeClr>
                </a:solidFill>
                <a:latin typeface="Arial Narrow" panose="020B0606020202030204" pitchFamily="34" charset="0"/>
              </a:rPr>
              <a:t>        Viewing </a:t>
            </a:r>
            <a:r>
              <a:rPr lang="en-US" dirty="0">
                <a:solidFill>
                  <a:schemeClr val="tx2">
                    <a:lumMod val="75000"/>
                  </a:schemeClr>
                </a:solidFill>
                <a:latin typeface="Arial Narrow" panose="020B0606020202030204" pitchFamily="34" charset="0"/>
              </a:rPr>
              <a:t>Supplier Invoices</a:t>
            </a:r>
          </a:p>
          <a:p>
            <a:endParaRPr lang="en-US" b="1" dirty="0">
              <a:solidFill>
                <a:srgbClr val="FF0000"/>
              </a:solidFill>
              <a:latin typeface="Arial Narrow" panose="020B0606020202030204" pitchFamily="34" charset="0"/>
            </a:endParaRPr>
          </a:p>
          <a:p>
            <a:pPr lvl="1"/>
            <a:endParaRPr lang="en-US" dirty="0">
              <a:solidFill>
                <a:schemeClr val="tx2">
                  <a:lumMod val="75000"/>
                </a:schemeClr>
              </a:solidFill>
              <a:latin typeface="Arial Narrow" panose="020B0606020202030204" pitchFamily="34" charset="0"/>
            </a:endParaRPr>
          </a:p>
          <a:p>
            <a:r>
              <a:rPr lang="en-US" b="1" dirty="0" smtClean="0">
                <a:solidFill>
                  <a:srgbClr val="FF0000"/>
                </a:solidFill>
                <a:latin typeface="Arial Narrow" panose="020B0606020202030204" pitchFamily="34" charset="0"/>
              </a:rPr>
              <a:t>August Workshop </a:t>
            </a:r>
            <a:r>
              <a:rPr lang="en-US" b="1" dirty="0">
                <a:solidFill>
                  <a:srgbClr val="FF0000"/>
                </a:solidFill>
                <a:latin typeface="Arial Narrow" panose="020B0606020202030204" pitchFamily="34" charset="0"/>
              </a:rPr>
              <a:t>Topic</a:t>
            </a:r>
            <a:r>
              <a:rPr lang="en-US" b="1" dirty="0" smtClean="0">
                <a:solidFill>
                  <a:srgbClr val="FF0000"/>
                </a:solidFill>
                <a:latin typeface="Arial Narrow" panose="020B0606020202030204" pitchFamily="34" charset="0"/>
              </a:rPr>
              <a:t>:</a:t>
            </a:r>
          </a:p>
          <a:p>
            <a:endParaRPr lang="en-US" b="1" dirty="0">
              <a:solidFill>
                <a:srgbClr val="FF0000"/>
              </a:solidFill>
              <a:latin typeface="Arial Narrow" panose="020B0606020202030204" pitchFamily="34" charset="0"/>
            </a:endParaRPr>
          </a:p>
          <a:p>
            <a:pPr lvl="1"/>
            <a:r>
              <a:rPr lang="en-US" dirty="0" smtClean="0">
                <a:solidFill>
                  <a:schemeClr val="tx2">
                    <a:lumMod val="75000"/>
                  </a:schemeClr>
                </a:solidFill>
                <a:latin typeface="Arial Narrow" panose="020B0606020202030204" pitchFamily="34" charset="0"/>
              </a:rPr>
              <a:t>How to Resolve Invoice Match Exceptions</a:t>
            </a:r>
            <a:endParaRPr lang="en-US" dirty="0">
              <a:solidFill>
                <a:schemeClr val="tx2">
                  <a:lumMod val="75000"/>
                </a:schemeClr>
              </a:solidFill>
              <a:latin typeface="Arial Narrow" panose="020B0606020202030204" pitchFamily="34" charset="0"/>
            </a:endParaRPr>
          </a:p>
          <a:p>
            <a:pPr lvl="1"/>
            <a:endParaRPr lang="en-US" dirty="0">
              <a:solidFill>
                <a:schemeClr val="tx2">
                  <a:lumMod val="75000"/>
                </a:schemeClr>
              </a:solidFill>
              <a:latin typeface="Arial Narrow" panose="020B0606020202030204" pitchFamily="34" charset="0"/>
            </a:endParaRPr>
          </a:p>
        </p:txBody>
      </p:sp>
      <p:sp>
        <p:nvSpPr>
          <p:cNvPr id="9" name="Rectangle 8"/>
          <p:cNvSpPr/>
          <p:nvPr/>
        </p:nvSpPr>
        <p:spPr>
          <a:xfrm>
            <a:off x="460375" y="1057090"/>
            <a:ext cx="7235825" cy="1785104"/>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To access the workshop utilize the following link</a:t>
            </a:r>
            <a:r>
              <a:rPr lang="en-US" dirty="0" smtClean="0">
                <a:solidFill>
                  <a:srgbClr val="000000"/>
                </a:solidFill>
                <a:latin typeface="Calibri" panose="020F0502020204030204" pitchFamily="34" charset="0"/>
              </a:rPr>
              <a:t>:</a:t>
            </a: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hlinkClick r:id="rId4"/>
              </a:rPr>
              <a:t>https</a:t>
            </a:r>
            <a:r>
              <a:rPr lang="en-US" dirty="0">
                <a:solidFill>
                  <a:srgbClr val="000000"/>
                </a:solidFill>
                <a:latin typeface="Calibri" panose="020F0502020204030204" pitchFamily="34" charset="0"/>
                <a:hlinkClick r:id="rId4"/>
              </a:rPr>
              <a:t>://</a:t>
            </a:r>
            <a:r>
              <a:rPr lang="en-US" dirty="0" smtClean="0">
                <a:solidFill>
                  <a:srgbClr val="000000"/>
                </a:solidFill>
                <a:latin typeface="Calibri" panose="020F0502020204030204" pitchFamily="34" charset="0"/>
                <a:hlinkClick r:id="rId4"/>
              </a:rPr>
              <a:t>rochester.zoom.us/j/91726401106</a:t>
            </a:r>
            <a:endParaRPr lang="en-US" dirty="0" smtClean="0">
              <a:solidFill>
                <a:srgbClr val="000000"/>
              </a:solidFill>
              <a:latin typeface="Calibri" panose="020F0502020204030204" pitchFamily="34" charset="0"/>
            </a:endParaRP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Passcode</a:t>
            </a:r>
            <a:r>
              <a:rPr lang="en-US" dirty="0">
                <a:solidFill>
                  <a:srgbClr val="000000"/>
                </a:solidFill>
                <a:latin typeface="Calibri" panose="020F0502020204030204" pitchFamily="34" charset="0"/>
              </a:rPr>
              <a:t>: 609916 </a:t>
            </a:r>
            <a:endParaRPr lang="en-US" dirty="0"/>
          </a:p>
        </p:txBody>
      </p:sp>
    </p:spTree>
    <p:extLst>
      <p:ext uri="{BB962C8B-B14F-4D97-AF65-F5344CB8AC3E}">
        <p14:creationId xmlns:p14="http://schemas.microsoft.com/office/powerpoint/2010/main" val="4169147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970" y="142864"/>
            <a:ext cx="8085430" cy="495300"/>
          </a:xfrm>
        </p:spPr>
        <p:txBody>
          <a:bodyPr>
            <a:noAutofit/>
          </a:bodyPr>
          <a:lstStyle/>
          <a:p>
            <a:pPr algn="l"/>
            <a:r>
              <a:rPr lang="en-US" sz="4000" dirty="0" smtClean="0">
                <a:latin typeface="Arial Narrow" panose="020B0606020202030204" pitchFamily="34" charset="0"/>
                <a:cs typeface="Arial" panose="020B0604020202020204" pitchFamily="34" charset="0"/>
              </a:rPr>
              <a:t>UR Procurement Website</a:t>
            </a:r>
            <a:endParaRPr lang="en-US" sz="40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82146" y="641328"/>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24800" y="6400800"/>
            <a:ext cx="1066800" cy="261610"/>
          </a:xfrm>
          <a:prstGeom prst="rect">
            <a:avLst/>
          </a:prstGeom>
          <a:noFill/>
        </p:spPr>
        <p:txBody>
          <a:bodyPr wrap="square" rtlCol="0">
            <a:spAutoFit/>
          </a:bodyPr>
          <a:lstStyle/>
          <a:p>
            <a:pPr algn="r"/>
            <a:r>
              <a:rPr lang="en-US" sz="1100" dirty="0" smtClean="0">
                <a:solidFill>
                  <a:schemeClr val="bg1"/>
                </a:solidFill>
              </a:rPr>
              <a:t>13</a:t>
            </a:r>
            <a:endParaRPr lang="en-US" sz="1100" dirty="0">
              <a:solidFill>
                <a:schemeClr val="bg1"/>
              </a:solidFill>
            </a:endParaRPr>
          </a:p>
        </p:txBody>
      </p:sp>
      <p:sp>
        <p:nvSpPr>
          <p:cNvPr id="7" name="AutoShape 2" descr="ne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60375" y="838200"/>
            <a:ext cx="8268154" cy="3077766"/>
          </a:xfrm>
          <a:prstGeom prst="rect">
            <a:avLst/>
          </a:prstGeom>
          <a:noFill/>
        </p:spPr>
        <p:txBody>
          <a:bodyPr wrap="square" rtlCol="0">
            <a:spAutoFit/>
          </a:bodyPr>
          <a:lstStyle/>
          <a:p>
            <a:r>
              <a:rPr lang="en-US" b="1" dirty="0" smtClean="0">
                <a:solidFill>
                  <a:srgbClr val="00B050"/>
                </a:solidFill>
                <a:latin typeface="Arial Narrow" panose="020B0606020202030204" pitchFamily="34" charset="0"/>
              </a:rPr>
              <a:t>Recent updates to the UR Procurement Website:</a:t>
            </a:r>
          </a:p>
          <a:p>
            <a:endParaRPr lang="en-US" dirty="0"/>
          </a:p>
          <a:p>
            <a:r>
              <a:rPr lang="en-US" sz="1600" dirty="0" smtClean="0"/>
              <a:t>   </a:t>
            </a:r>
            <a:endParaRPr lang="en-US" sz="1600" dirty="0"/>
          </a:p>
          <a:p>
            <a:pPr lvl="2"/>
            <a:r>
              <a:rPr lang="en-US" u="sng" dirty="0" smtClean="0">
                <a:hlinkClick r:id="rId3"/>
              </a:rPr>
              <a:t>Buying and Paying Guide</a:t>
            </a:r>
            <a:endParaRPr lang="en-US" dirty="0"/>
          </a:p>
          <a:p>
            <a:endParaRPr lang="en-US" i="1" dirty="0" smtClean="0">
              <a:solidFill>
                <a:schemeClr val="tx2">
                  <a:lumMod val="60000"/>
                  <a:lumOff val="40000"/>
                </a:schemeClr>
              </a:solidFill>
            </a:endParaRPr>
          </a:p>
          <a:p>
            <a:endParaRPr lang="en-US" i="1" dirty="0" smtClean="0">
              <a:solidFill>
                <a:schemeClr val="tx2">
                  <a:lumMod val="60000"/>
                  <a:lumOff val="40000"/>
                </a:schemeClr>
              </a:solidFill>
            </a:endParaRPr>
          </a:p>
          <a:p>
            <a:endParaRPr lang="en-US" i="1" dirty="0">
              <a:solidFill>
                <a:srgbClr val="5C95E8"/>
              </a:solidFill>
            </a:endParaRPr>
          </a:p>
          <a:p>
            <a:endParaRPr lang="en-US" b="1" i="1" dirty="0" smtClean="0"/>
          </a:p>
          <a:p>
            <a:endParaRPr lang="en-US" b="1" i="1" dirty="0" smtClean="0"/>
          </a:p>
          <a:p>
            <a:r>
              <a:rPr lang="en-US" sz="1600" b="1" i="1" dirty="0" smtClean="0"/>
              <a:t>We welcome feedback on how we can better support you and organize the content</a:t>
            </a:r>
            <a:endParaRPr lang="en-US" sz="1600" b="1" i="1" dirty="0"/>
          </a:p>
          <a:p>
            <a:endParaRPr lang="en-US" dirty="0"/>
          </a:p>
        </p:txBody>
      </p:sp>
      <p:sp>
        <p:nvSpPr>
          <p:cNvPr id="10" name="AutoShape 2" descr="Short TED Talk Video: “The secret to giving great feedback” | Larry  Ferlazzo's Websites of the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4"/>
          <a:stretch>
            <a:fillRect/>
          </a:stretch>
        </p:blipFill>
        <p:spPr>
          <a:xfrm>
            <a:off x="3713502" y="4948905"/>
            <a:ext cx="1462087" cy="972952"/>
          </a:xfrm>
          <a:prstGeom prst="rect">
            <a:avLst/>
          </a:prstGeom>
        </p:spPr>
      </p:pic>
    </p:spTree>
    <p:extLst>
      <p:ext uri="{BB962C8B-B14F-4D97-AF65-F5344CB8AC3E}">
        <p14:creationId xmlns:p14="http://schemas.microsoft.com/office/powerpoint/2010/main" val="822429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8" y="187934"/>
            <a:ext cx="7721361" cy="613305"/>
          </a:xfrm>
        </p:spPr>
        <p:txBody>
          <a:bodyPr>
            <a:normAutofit fontScale="90000"/>
          </a:bodyPr>
          <a:lstStyle/>
          <a:p>
            <a:pPr algn="l"/>
            <a:r>
              <a:rPr lang="en-US" dirty="0" smtClean="0">
                <a:latin typeface="Arial Narrow" panose="020B0606020202030204" pitchFamily="34" charset="0"/>
                <a:cs typeface="Arial" panose="020B0604020202020204" pitchFamily="34" charset="0"/>
              </a:rPr>
              <a:t>Super User Meeting</a:t>
            </a:r>
            <a:endParaRPr lang="en-US"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521458" y="6400800"/>
            <a:ext cx="622541" cy="320675"/>
          </a:xfrm>
          <a:prstGeom prst="rect">
            <a:avLst/>
          </a:prstGeom>
        </p:spPr>
        <p:txBody>
          <a:bodyPr/>
          <a:lstStyle/>
          <a:p>
            <a:pPr algn="ctr"/>
            <a:fld id="{47A92A00-8AB7-48A9-9CA3-0FA8430D4830}" type="slidenum">
              <a:rPr lang="en-US" sz="1200">
                <a:solidFill>
                  <a:schemeClr val="bg1"/>
                </a:solidFill>
              </a:rPr>
              <a:pPr algn="ctr"/>
              <a:t>14</a:t>
            </a:fld>
            <a:endParaRPr lang="en-US" sz="1200" dirty="0">
              <a:solidFill>
                <a:schemeClr val="bg1"/>
              </a:solidFill>
            </a:endParaRPr>
          </a:p>
        </p:txBody>
      </p:sp>
      <p:cxnSp>
        <p:nvCxnSpPr>
          <p:cNvPr id="5" name="Straight Connector 4"/>
          <p:cNvCxnSpPr/>
          <p:nvPr/>
        </p:nvCxnSpPr>
        <p:spPr>
          <a:xfrm flipV="1">
            <a:off x="622538" y="8382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143000"/>
            <a:ext cx="7924799" cy="338554"/>
          </a:xfrm>
          <a:prstGeom prst="rect">
            <a:avLst/>
          </a:prstGeom>
          <a:noFill/>
        </p:spPr>
        <p:txBody>
          <a:bodyPr wrap="square" rtlCol="0">
            <a:spAutoFit/>
          </a:bodyPr>
          <a:lstStyle/>
          <a:p>
            <a:r>
              <a:rPr lang="en-US" sz="1600" b="1" dirty="0" smtClean="0">
                <a:latin typeface="Arial Narrow" panose="020B0606020202030204" pitchFamily="34" charset="0"/>
                <a:cs typeface="Arial" panose="020B0604020202020204" pitchFamily="34" charset="0"/>
              </a:rPr>
              <a:t>Next Meeting: August 3, 2021</a:t>
            </a:r>
            <a:endParaRPr lang="en-US" sz="1200" dirty="0">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2286000" y="2427595"/>
            <a:ext cx="4241800" cy="3181350"/>
          </a:xfrm>
          <a:prstGeom prst="rect">
            <a:avLst/>
          </a:prstGeom>
        </p:spPr>
      </p:pic>
    </p:spTree>
    <p:extLst>
      <p:ext uri="{BB962C8B-B14F-4D97-AF65-F5344CB8AC3E}">
        <p14:creationId xmlns:p14="http://schemas.microsoft.com/office/powerpoint/2010/main" val="166659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99" y="237848"/>
            <a:ext cx="8229600" cy="609600"/>
          </a:xfrm>
        </p:spPr>
        <p:txBody>
          <a:bodyPr>
            <a:noAutofit/>
          </a:bodyPr>
          <a:lstStyle/>
          <a:p>
            <a:pPr algn="l"/>
            <a:r>
              <a:rPr lang="en-US" dirty="0">
                <a:latin typeface="Arial Narrow" panose="020B0606020202030204" pitchFamily="34" charset="0"/>
              </a:rPr>
              <a:t>Topics</a:t>
            </a:r>
          </a:p>
        </p:txBody>
      </p:sp>
      <p:sp>
        <p:nvSpPr>
          <p:cNvPr id="8" name="Content Placeholder 4"/>
          <p:cNvSpPr>
            <a:spLocks noGrp="1"/>
          </p:cNvSpPr>
          <p:nvPr>
            <p:ph idx="1"/>
          </p:nvPr>
        </p:nvSpPr>
        <p:spPr>
          <a:xfrm>
            <a:off x="791038" y="884999"/>
            <a:ext cx="8381084" cy="5349441"/>
          </a:xfrm>
        </p:spPr>
        <p:txBody>
          <a:bodyPr>
            <a:noAutofit/>
          </a:bodyPr>
          <a:lstStyle/>
          <a:p>
            <a:pPr>
              <a:lnSpc>
                <a:spcPct val="200000"/>
              </a:lnSpc>
            </a:pPr>
            <a:r>
              <a:rPr lang="en-US" sz="1800" dirty="0" smtClean="0">
                <a:latin typeface="Arial Narrow" panose="020B0606020202030204" pitchFamily="34" charset="0"/>
              </a:rPr>
              <a:t>User </a:t>
            </a:r>
            <a:r>
              <a:rPr lang="en-US" sz="1800" dirty="0">
                <a:latin typeface="Arial Narrow" panose="020B0606020202030204" pitchFamily="34" charset="0"/>
              </a:rPr>
              <a:t>Feedback</a:t>
            </a:r>
          </a:p>
          <a:p>
            <a:pPr>
              <a:lnSpc>
                <a:spcPct val="200000"/>
              </a:lnSpc>
            </a:pPr>
            <a:r>
              <a:rPr lang="en-US" sz="1800" dirty="0" smtClean="0">
                <a:latin typeface="Arial Narrow" panose="020B0606020202030204" pitchFamily="34" charset="0"/>
              </a:rPr>
              <a:t>P2P Updates</a:t>
            </a:r>
          </a:p>
          <a:p>
            <a:pPr>
              <a:lnSpc>
                <a:spcPct val="200000"/>
              </a:lnSpc>
            </a:pPr>
            <a:r>
              <a:rPr lang="en-US" sz="1800" dirty="0" smtClean="0">
                <a:latin typeface="Arial Narrow" panose="020B0606020202030204" pitchFamily="34" charset="0"/>
              </a:rPr>
              <a:t>P2P Tips</a:t>
            </a:r>
          </a:p>
          <a:p>
            <a:pPr>
              <a:lnSpc>
                <a:spcPct val="200000"/>
              </a:lnSpc>
            </a:pPr>
            <a:r>
              <a:rPr lang="en-US" sz="1800" dirty="0" smtClean="0">
                <a:latin typeface="Arial Narrow" panose="020B0606020202030204" pitchFamily="34" charset="0"/>
              </a:rPr>
              <a:t>What Do You Think?</a:t>
            </a:r>
          </a:p>
          <a:p>
            <a:pPr>
              <a:lnSpc>
                <a:spcPct val="200000"/>
              </a:lnSpc>
            </a:pPr>
            <a:r>
              <a:rPr lang="en-US" sz="1800" dirty="0" smtClean="0">
                <a:latin typeface="Arial Narrow" panose="020B0606020202030204" pitchFamily="34" charset="0"/>
              </a:rPr>
              <a:t>Workday Future Enhancements</a:t>
            </a:r>
          </a:p>
          <a:p>
            <a:pPr>
              <a:lnSpc>
                <a:spcPct val="200000"/>
              </a:lnSpc>
            </a:pPr>
            <a:r>
              <a:rPr lang="en-US" sz="1800" dirty="0" smtClean="0">
                <a:latin typeface="Arial Narrow" panose="020B0606020202030204" pitchFamily="34" charset="0"/>
              </a:rPr>
              <a:t>P2P Reminders</a:t>
            </a:r>
          </a:p>
          <a:p>
            <a:pPr>
              <a:lnSpc>
                <a:spcPct val="200000"/>
              </a:lnSpc>
            </a:pPr>
            <a:r>
              <a:rPr lang="en-US" sz="1800" dirty="0" smtClean="0">
                <a:latin typeface="Arial Narrow" panose="020B0606020202030204" pitchFamily="34" charset="0"/>
              </a:rPr>
              <a:t>Marketplace Updates</a:t>
            </a:r>
          </a:p>
          <a:p>
            <a:pPr>
              <a:lnSpc>
                <a:spcPct val="200000"/>
              </a:lnSpc>
            </a:pPr>
            <a:r>
              <a:rPr lang="en-US" sz="1800" dirty="0" smtClean="0">
                <a:latin typeface="Arial Narrow" panose="020B0606020202030204" pitchFamily="34" charset="0"/>
              </a:rPr>
              <a:t>P2P </a:t>
            </a:r>
            <a:r>
              <a:rPr lang="en-US" sz="1800" dirty="0">
                <a:latin typeface="Arial Narrow" panose="020B0606020202030204" pitchFamily="34" charset="0"/>
              </a:rPr>
              <a:t>Monthly </a:t>
            </a:r>
            <a:r>
              <a:rPr lang="en-US" sz="1800" dirty="0" smtClean="0">
                <a:latin typeface="Arial Narrow" panose="020B0606020202030204" pitchFamily="34" charset="0"/>
              </a:rPr>
              <a:t>Workshops</a:t>
            </a:r>
          </a:p>
          <a:p>
            <a:pPr>
              <a:lnSpc>
                <a:spcPct val="200000"/>
              </a:lnSpc>
            </a:pPr>
            <a:r>
              <a:rPr lang="en-US" sz="1800" dirty="0" smtClean="0">
                <a:latin typeface="Arial Narrow" panose="020B0606020202030204" pitchFamily="34" charset="0"/>
              </a:rPr>
              <a:t>P2P Website Updates</a:t>
            </a:r>
            <a:endParaRPr lang="en-US" sz="1800" dirty="0">
              <a:latin typeface="Arial Narrow" panose="020B0606020202030204" pitchFamily="34" charset="0"/>
            </a:endParaRPr>
          </a:p>
          <a:p>
            <a:pPr>
              <a:lnSpc>
                <a:spcPct val="200000"/>
              </a:lnSpc>
            </a:pPr>
            <a:endParaRPr lang="en-US" sz="1400" dirty="0" smtClean="0">
              <a:latin typeface="Arial Narrow" panose="020B0606020202030204" pitchFamily="34" charset="0"/>
            </a:endParaRPr>
          </a:p>
        </p:txBody>
      </p:sp>
      <p:cxnSp>
        <p:nvCxnSpPr>
          <p:cNvPr id="5" name="Straight Connector 4"/>
          <p:cNvCxnSpPr/>
          <p:nvPr/>
        </p:nvCxnSpPr>
        <p:spPr>
          <a:xfrm flipV="1">
            <a:off x="791038" y="884999"/>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027392" y="237848"/>
            <a:ext cx="1524000" cy="1524000"/>
          </a:xfrm>
          <a:prstGeom prst="rect">
            <a:avLst/>
          </a:prstGeom>
        </p:spPr>
      </p:pic>
      <p:sp>
        <p:nvSpPr>
          <p:cNvPr id="7" name="TextBox 6"/>
          <p:cNvSpPr txBox="1"/>
          <p:nvPr/>
        </p:nvSpPr>
        <p:spPr>
          <a:xfrm>
            <a:off x="8719867" y="6395722"/>
            <a:ext cx="312906" cy="369332"/>
          </a:xfrm>
          <a:prstGeom prst="rect">
            <a:avLst/>
          </a:prstGeom>
          <a:noFill/>
        </p:spPr>
        <p:txBody>
          <a:bodyPr wrap="none" rtlCol="0">
            <a:spAutoFit/>
          </a:bodyPr>
          <a:lstStyle/>
          <a:p>
            <a:r>
              <a:rPr lang="en-US" dirty="0">
                <a:solidFill>
                  <a:schemeClr val="bg1"/>
                </a:solidFill>
              </a:rPr>
              <a:t>2</a:t>
            </a:r>
          </a:p>
        </p:txBody>
      </p:sp>
      <p:sp>
        <p:nvSpPr>
          <p:cNvPr id="6" name="Rectangle 1"/>
          <p:cNvSpPr>
            <a:spLocks noChangeArrowheads="1"/>
          </p:cNvSpPr>
          <p:nvPr/>
        </p:nvSpPr>
        <p:spPr bwMode="auto">
          <a:xfrm>
            <a:off x="2667000" y="3792404"/>
            <a:ext cx="21672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3176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kern="0" dirty="0" smtClean="0">
                <a:latin typeface="Arial Narrow" panose="020B0606020202030204" pitchFamily="34" charset="0"/>
              </a:rPr>
              <a:t>P2P Users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349088" y="84147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46782" y="6400800"/>
            <a:ext cx="312906" cy="369332"/>
          </a:xfrm>
          <a:prstGeom prst="rect">
            <a:avLst/>
          </a:prstGeom>
          <a:noFill/>
        </p:spPr>
        <p:txBody>
          <a:bodyPr wrap="none" rtlCol="0">
            <a:spAutoFit/>
          </a:bodyPr>
          <a:lstStyle/>
          <a:p>
            <a:r>
              <a:rPr lang="en-US" dirty="0">
                <a:solidFill>
                  <a:schemeClr val="bg1"/>
                </a:solidFill>
              </a:rPr>
              <a:t>3</a:t>
            </a:r>
          </a:p>
        </p:txBody>
      </p:sp>
      <p:sp>
        <p:nvSpPr>
          <p:cNvPr id="2" name="TextBox 1"/>
          <p:cNvSpPr txBox="1"/>
          <p:nvPr/>
        </p:nvSpPr>
        <p:spPr>
          <a:xfrm>
            <a:off x="470094" y="1447800"/>
            <a:ext cx="5032958" cy="5755422"/>
          </a:xfrm>
          <a:prstGeom prst="rect">
            <a:avLst/>
          </a:prstGeom>
          <a:noFill/>
        </p:spPr>
        <p:txBody>
          <a:bodyPr wrap="square" rtlCol="0">
            <a:spAutoFit/>
          </a:bodyPr>
          <a:lstStyle/>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What is working well?</a:t>
            </a:r>
          </a:p>
          <a:p>
            <a:endParaRPr lang="en-US" sz="2000" dirty="0">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Suggestions for Improvement</a:t>
            </a:r>
          </a:p>
          <a:p>
            <a:endParaRPr lang="en-US" sz="2000" b="1" dirty="0">
              <a:latin typeface="Arial Narrow" panose="020B0606020202030204" pitchFamily="34" charset="0"/>
            </a:endParaRPr>
          </a:p>
          <a:p>
            <a:endParaRPr lang="en-US" b="1"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endParaRPr lang="en-US" b="1"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5480799" y="386339"/>
            <a:ext cx="3343275" cy="1371600"/>
          </a:xfrm>
          <a:prstGeom prst="rect">
            <a:avLst/>
          </a:prstGeom>
        </p:spPr>
      </p:pic>
      <p:pic>
        <p:nvPicPr>
          <p:cNvPr id="6148" name="Picture 4" descr="Town of Erin on Twitter: &quot;We want to hear from you! Take ou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18" y="2666647"/>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10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888" y="225155"/>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04231"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4</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446315" y="1203596"/>
            <a:ext cx="7982716" cy="1877437"/>
          </a:xfrm>
          <a:prstGeom prst="rect">
            <a:avLst/>
          </a:prstGeom>
          <a:noFill/>
        </p:spPr>
        <p:txBody>
          <a:bodyPr wrap="square" rtlCol="0">
            <a:spAutoFit/>
          </a:bodyPr>
          <a:lstStyle/>
          <a:p>
            <a:r>
              <a:rPr lang="en-US" b="1" dirty="0" smtClean="0">
                <a:solidFill>
                  <a:srgbClr val="FFC000"/>
                </a:solidFill>
              </a:rPr>
              <a:t>Buying and Paying Guide</a:t>
            </a:r>
            <a:endParaRPr lang="en-US" b="1" dirty="0">
              <a:solidFill>
                <a:srgbClr val="FFC000"/>
              </a:solidFill>
            </a:endParaRPr>
          </a:p>
          <a:p>
            <a:r>
              <a:rPr lang="en-US" dirty="0" smtClean="0"/>
              <a:t> </a:t>
            </a:r>
            <a:endParaRPr lang="en-US" dirty="0"/>
          </a:p>
          <a:p>
            <a:r>
              <a:rPr lang="en-US" sz="1600" dirty="0"/>
              <a:t>The Buying and Paying Guide has been updated to include a Commodity and Preferred Supplier listing. This tab </a:t>
            </a:r>
            <a:r>
              <a:rPr lang="en-US" sz="1600" dirty="0" smtClean="0"/>
              <a:t>includes </a:t>
            </a:r>
            <a:r>
              <a:rPr lang="en-US" sz="1600" dirty="0"/>
              <a:t>the commodity, preferred suppliers with the Workday Supplier ID and contact information as well as the </a:t>
            </a:r>
            <a:r>
              <a:rPr lang="en-US" sz="1600" dirty="0" smtClean="0"/>
              <a:t>preferred </a:t>
            </a:r>
            <a:r>
              <a:rPr lang="en-US" sz="1600" dirty="0"/>
              <a:t>procurement method. If you do not find a commodity and need further assistance, please contact the P2P </a:t>
            </a:r>
            <a:r>
              <a:rPr lang="en-US" sz="1600" dirty="0" smtClean="0"/>
              <a:t>Service </a:t>
            </a:r>
            <a:r>
              <a:rPr lang="en-US" sz="1600" dirty="0"/>
              <a:t>Center. </a:t>
            </a:r>
          </a:p>
        </p:txBody>
      </p:sp>
      <p:pic>
        <p:nvPicPr>
          <p:cNvPr id="8" name="Picture 7"/>
          <p:cNvPicPr>
            <a:picLocks noChangeAspect="1"/>
          </p:cNvPicPr>
          <p:nvPr/>
        </p:nvPicPr>
        <p:blipFill>
          <a:blip r:embed="rId4"/>
          <a:stretch>
            <a:fillRect/>
          </a:stretch>
        </p:blipFill>
        <p:spPr>
          <a:xfrm>
            <a:off x="452846" y="3435954"/>
            <a:ext cx="8423565" cy="2237862"/>
          </a:xfrm>
          <a:prstGeom prst="rect">
            <a:avLst/>
          </a:prstGeom>
        </p:spPr>
      </p:pic>
    </p:spTree>
    <p:extLst>
      <p:ext uri="{BB962C8B-B14F-4D97-AF65-F5344CB8AC3E}">
        <p14:creationId xmlns:p14="http://schemas.microsoft.com/office/powerpoint/2010/main" val="400339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381" y="200432"/>
            <a:ext cx="8178325" cy="495300"/>
          </a:xfrm>
        </p:spPr>
        <p:txBody>
          <a:bodyPr>
            <a:noAutofit/>
          </a:bodyPr>
          <a:lstStyle/>
          <a:p>
            <a:pPr algn="l"/>
            <a:r>
              <a:rPr lang="en-US" sz="3600" dirty="0" smtClean="0">
                <a:latin typeface="Arial Narrow" panose="020B0606020202030204" pitchFamily="34" charset="0"/>
                <a:cs typeface="Arial" panose="020B0604020202020204" pitchFamily="34" charset="0"/>
              </a:rPr>
              <a:t>P2P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54716"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5</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Rectangle 5"/>
          <p:cNvSpPr/>
          <p:nvPr/>
        </p:nvSpPr>
        <p:spPr>
          <a:xfrm>
            <a:off x="601381" y="1156572"/>
            <a:ext cx="8390219" cy="1292662"/>
          </a:xfrm>
          <a:prstGeom prst="rect">
            <a:avLst/>
          </a:prstGeom>
        </p:spPr>
        <p:txBody>
          <a:bodyPr wrap="square">
            <a:spAutoFit/>
          </a:bodyPr>
          <a:lstStyle/>
          <a:p>
            <a:r>
              <a:rPr lang="en-US" b="1" dirty="0" smtClean="0">
                <a:solidFill>
                  <a:srgbClr val="FFC000"/>
                </a:solidFill>
              </a:rPr>
              <a:t>Jaggaer </a:t>
            </a:r>
            <a:r>
              <a:rPr lang="en-US" b="1" dirty="0">
                <a:solidFill>
                  <a:srgbClr val="FFC000"/>
                </a:solidFill>
              </a:rPr>
              <a:t>Upgrade—July 25th </a:t>
            </a:r>
            <a:endParaRPr lang="en-US" b="1" dirty="0" smtClean="0">
              <a:solidFill>
                <a:srgbClr val="FFC000"/>
              </a:solidFill>
            </a:endParaRPr>
          </a:p>
          <a:p>
            <a:endParaRPr lang="en-US" b="1" dirty="0">
              <a:solidFill>
                <a:srgbClr val="FFC000"/>
              </a:solidFill>
            </a:endParaRPr>
          </a:p>
          <a:p>
            <a:r>
              <a:rPr lang="en-US" sz="1400" dirty="0">
                <a:solidFill>
                  <a:srgbClr val="000000"/>
                </a:solidFill>
                <a:latin typeface="Arial Narrow" panose="020B0606020202030204" pitchFamily="34" charset="0"/>
              </a:rPr>
              <a:t>The Jaggaer (Marketplace) Upgrade will occur on July 25, 2021 - Some changes will occur in the look of the shopping dashboard. In addition, the suppliers who provide Advanced Shipping Notifications will now offer a downloadable version. Additional details regarding these changes will be provided in the upcoming weeks. </a:t>
            </a:r>
            <a:endParaRPr lang="en-US" sz="1400" dirty="0">
              <a:latin typeface="Arial Narrow" panose="020B0606020202030204" pitchFamily="34" charset="0"/>
            </a:endParaRPr>
          </a:p>
        </p:txBody>
      </p:sp>
    </p:spTree>
    <p:extLst>
      <p:ext uri="{BB962C8B-B14F-4D97-AF65-F5344CB8AC3E}">
        <p14:creationId xmlns:p14="http://schemas.microsoft.com/office/powerpoint/2010/main" val="454385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P2P Tips</a:t>
            </a:r>
            <a:endParaRPr lang="en-US" sz="3600"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46753" y="963246"/>
            <a:ext cx="8532724" cy="5513754"/>
          </a:xfrm>
        </p:spPr>
        <p:txBody>
          <a:bodyPr>
            <a:noAutofit/>
          </a:bodyPr>
          <a:lstStyle/>
          <a:p>
            <a:pPr marL="0" indent="0">
              <a:buNone/>
            </a:pPr>
            <a:r>
              <a:rPr lang="en-US" sz="2000" b="1" dirty="0" smtClean="0">
                <a:solidFill>
                  <a:srgbClr val="FFC000"/>
                </a:solidFill>
                <a:latin typeface="Arial Narrow" panose="020B0606020202030204" pitchFamily="34" charset="0"/>
              </a:rPr>
              <a:t>Create Supplier Request Task</a:t>
            </a:r>
          </a:p>
          <a:p>
            <a:pPr marL="0" indent="0">
              <a:buNone/>
            </a:pPr>
            <a:endParaRPr lang="en-US" sz="1800" dirty="0" smtClean="0">
              <a:latin typeface="Arial Narrow" panose="020B0606020202030204" pitchFamily="34" charset="0"/>
            </a:endParaRPr>
          </a:p>
          <a:p>
            <a:pPr marL="0" indent="0">
              <a:buNone/>
            </a:pPr>
            <a:r>
              <a:rPr lang="en-US" sz="1600" dirty="0" smtClean="0">
                <a:latin typeface="Arial Narrow" panose="020B0606020202030204" pitchFamily="34" charset="0"/>
              </a:rPr>
              <a:t>The </a:t>
            </a:r>
            <a:r>
              <a:rPr lang="en-US" sz="1600" dirty="0">
                <a:latin typeface="Arial Narrow" panose="020B0606020202030204" pitchFamily="34" charset="0"/>
              </a:rPr>
              <a:t>Create Supplier Request task should only be used for new SIR supplier requests. If you need to request a new requisition supplier, consider contacting Purchasing to assist with identifying an existing qualified supplier or to work with you to qualify a new supplier. </a:t>
            </a:r>
            <a:endParaRPr lang="en-US" sz="1600" b="1" dirty="0">
              <a:solidFill>
                <a:srgbClr val="FFC000"/>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Rectangle 1"/>
          <p:cNvSpPr>
            <a:spLocks noChangeArrowheads="1"/>
          </p:cNvSpPr>
          <p:nvPr/>
        </p:nvSpPr>
        <p:spPr bwMode="auto">
          <a:xfrm>
            <a:off x="204400" y="3623846"/>
            <a:ext cx="86750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endParaRPr lang="en-US" sz="2000" dirty="0">
              <a:solidFill>
                <a:schemeClr val="tx2"/>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6</a:t>
            </a:r>
            <a:endParaRPr lang="en-US" sz="1400" dirty="0">
              <a:solidFill>
                <a:schemeClr val="bg1"/>
              </a:solidFill>
            </a:endParaRPr>
          </a:p>
        </p:txBody>
      </p:sp>
      <p:pic>
        <p:nvPicPr>
          <p:cNvPr id="6" name="Picture 5"/>
          <p:cNvPicPr>
            <a:picLocks noChangeAspect="1"/>
          </p:cNvPicPr>
          <p:nvPr/>
        </p:nvPicPr>
        <p:blipFill>
          <a:blip r:embed="rId3"/>
          <a:stretch>
            <a:fillRect/>
          </a:stretch>
        </p:blipFill>
        <p:spPr>
          <a:xfrm>
            <a:off x="7898196" y="330200"/>
            <a:ext cx="1219200" cy="1016000"/>
          </a:xfrm>
          <a:prstGeom prst="rect">
            <a:avLst/>
          </a:prstGeom>
        </p:spPr>
      </p:pic>
      <p:sp>
        <p:nvSpPr>
          <p:cNvPr id="5" name="Rectangle 2"/>
          <p:cNvSpPr>
            <a:spLocks noChangeArrowheads="1"/>
          </p:cNvSpPr>
          <p:nvPr/>
        </p:nvSpPr>
        <p:spPr bwMode="auto">
          <a:xfrm>
            <a:off x="333501" y="2621108"/>
            <a:ext cx="865809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 </a:t>
            </a:r>
            <a:r>
              <a:rPr lang="en-US" sz="2000" b="1" dirty="0" smtClean="0">
                <a:solidFill>
                  <a:srgbClr val="FFC000"/>
                </a:solidFill>
                <a:latin typeface="Arial Narrow" panose="020B0606020202030204" pitchFamily="34" charset="0"/>
              </a:rPr>
              <a:t>Receipts in Draft Status</a:t>
            </a:r>
          </a:p>
          <a:p>
            <a:pPr eaLnBrk="0" hangingPunct="0"/>
            <a:endParaRPr lang="en-US" sz="2000" b="1" dirty="0">
              <a:solidFill>
                <a:srgbClr val="FFC000"/>
              </a:solidFill>
              <a:latin typeface="Arial Narrow" panose="020B0606020202030204" pitchFamily="34" charset="0"/>
            </a:endParaRPr>
          </a:p>
          <a:p>
            <a:r>
              <a:rPr lang="en-US" sz="1400" dirty="0" smtClean="0"/>
              <a:t>Receipts </a:t>
            </a:r>
            <a:r>
              <a:rPr lang="en-US" sz="1400" dirty="0"/>
              <a:t>left in draft status may cause delays when invoices need to get paid. Please look at the Business Documents Line column on your POs to check for draft receipts. Contact the P2P Service Center to have them cancel the draft receipts. </a:t>
            </a:r>
            <a:endParaRPr lang="en-US" sz="1400" b="1" dirty="0" smtClean="0">
              <a:solidFill>
                <a:srgbClr val="FFC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Narrow" panose="020B0606020202030204" pitchFamily="34" charset="0"/>
            </a:endParaRPr>
          </a:p>
          <a:p>
            <a:r>
              <a:rPr lang="en-US" dirty="0"/>
              <a:t> </a:t>
            </a:r>
            <a:r>
              <a:rPr lang="en-US" sz="2000" b="1" dirty="0" smtClean="0">
                <a:solidFill>
                  <a:srgbClr val="FFC000"/>
                </a:solidFill>
                <a:latin typeface="Arial Narrow" panose="020B0606020202030204" pitchFamily="34" charset="0"/>
              </a:rPr>
              <a:t>Viewing </a:t>
            </a:r>
            <a:r>
              <a:rPr lang="en-US" sz="2000" b="1" dirty="0">
                <a:solidFill>
                  <a:srgbClr val="FFC000"/>
                </a:solidFill>
                <a:latin typeface="Arial Narrow" panose="020B0606020202030204" pitchFamily="34" charset="0"/>
              </a:rPr>
              <a:t>Capital Requisitions </a:t>
            </a:r>
          </a:p>
          <a:p>
            <a:endParaRPr lang="en-US" sz="1600" dirty="0" smtClean="0"/>
          </a:p>
          <a:p>
            <a:r>
              <a:rPr lang="en-US" sz="1400" dirty="0" smtClean="0"/>
              <a:t>If </a:t>
            </a:r>
            <a:r>
              <a:rPr lang="en-US" sz="1400" dirty="0"/>
              <a:t>you have created a requisition that is for a Capital Project the FAO may get changed to a PR FAO you do not have visibility to. You can still see the requisition by running the non NCL version of the My Requisitions report. However, the process history of the document may not be visible. If this happens, please contact the P2P Service Center and explain you no longer have access to the process history because the FAO has been changes. The P2P Team can give you an update as to where the requisition is in the approval process. </a:t>
            </a:r>
            <a:endParaRPr kumimoji="0" lang="en-US" altLang="en-US" sz="1400" b="0" i="0" u="none" strike="noStrike" cap="none" normalizeH="0" baseline="0" dirty="0" smtClean="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255496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P2P Tips</a:t>
            </a:r>
            <a:endParaRPr lang="en-US" sz="3600" dirty="0">
              <a:solidFill>
                <a:srgbClr val="2C5D98"/>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Rectangle 1"/>
          <p:cNvSpPr>
            <a:spLocks noChangeArrowheads="1"/>
          </p:cNvSpPr>
          <p:nvPr/>
        </p:nvSpPr>
        <p:spPr bwMode="auto">
          <a:xfrm>
            <a:off x="204400" y="3623846"/>
            <a:ext cx="86750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endParaRPr lang="en-US" sz="2000" dirty="0">
              <a:solidFill>
                <a:schemeClr val="tx2"/>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7</a:t>
            </a:r>
            <a:endParaRPr lang="en-US" sz="1400" dirty="0">
              <a:solidFill>
                <a:schemeClr val="bg1"/>
              </a:solidFill>
            </a:endParaRPr>
          </a:p>
        </p:txBody>
      </p:sp>
      <p:pic>
        <p:nvPicPr>
          <p:cNvPr id="6" name="Picture 5"/>
          <p:cNvPicPr>
            <a:picLocks noChangeAspect="1"/>
          </p:cNvPicPr>
          <p:nvPr/>
        </p:nvPicPr>
        <p:blipFill>
          <a:blip r:embed="rId3"/>
          <a:stretch>
            <a:fillRect/>
          </a:stretch>
        </p:blipFill>
        <p:spPr>
          <a:xfrm>
            <a:off x="7898196" y="330200"/>
            <a:ext cx="1219200" cy="1016000"/>
          </a:xfrm>
          <a:prstGeom prst="rect">
            <a:avLst/>
          </a:prstGeom>
        </p:spPr>
      </p:pic>
      <p:sp>
        <p:nvSpPr>
          <p:cNvPr id="9" name="Rectangle 8"/>
          <p:cNvSpPr/>
          <p:nvPr/>
        </p:nvSpPr>
        <p:spPr>
          <a:xfrm>
            <a:off x="354396" y="959617"/>
            <a:ext cx="8153400" cy="1723549"/>
          </a:xfrm>
          <a:prstGeom prst="rect">
            <a:avLst/>
          </a:prstGeom>
        </p:spPr>
        <p:txBody>
          <a:bodyPr wrap="square">
            <a:spAutoFit/>
          </a:bodyPr>
          <a:lstStyle/>
          <a:p>
            <a:r>
              <a:rPr lang="en-US" b="1" dirty="0" smtClean="0">
                <a:solidFill>
                  <a:srgbClr val="FFC000"/>
                </a:solidFill>
                <a:latin typeface="Arial Narrow" panose="020B0606020202030204" pitchFamily="34" charset="0"/>
              </a:rPr>
              <a:t>Editing </a:t>
            </a:r>
            <a:r>
              <a:rPr lang="en-US" b="1" dirty="0">
                <a:solidFill>
                  <a:srgbClr val="FFC000"/>
                </a:solidFill>
                <a:latin typeface="Arial Narrow" panose="020B0606020202030204" pitchFamily="34" charset="0"/>
              </a:rPr>
              <a:t>SIRs and Requisitions </a:t>
            </a:r>
            <a:endParaRPr lang="en-US" b="1" dirty="0" smtClean="0">
              <a:solidFill>
                <a:srgbClr val="FFC000"/>
              </a:solidFill>
              <a:latin typeface="Arial Narrow" panose="020B0606020202030204" pitchFamily="34" charset="0"/>
            </a:endParaRPr>
          </a:p>
          <a:p>
            <a:endParaRPr lang="en-US" b="1" dirty="0">
              <a:solidFill>
                <a:srgbClr val="FFC000"/>
              </a:solidFill>
              <a:latin typeface="Arial Narrow" panose="020B0606020202030204" pitchFamily="34" charset="0"/>
            </a:endParaRPr>
          </a:p>
          <a:p>
            <a:r>
              <a:rPr lang="en-US" sz="1400" dirty="0">
                <a:solidFill>
                  <a:srgbClr val="000000"/>
                </a:solidFill>
                <a:latin typeface="Arial Narrow" panose="020B0606020202030204" pitchFamily="34" charset="0"/>
              </a:rPr>
              <a:t>When viewing Requisitions and SIRs on your UR Procurement Dashboard please be very careful not to select Edit </a:t>
            </a:r>
            <a:r>
              <a:rPr lang="en-US" sz="1400" dirty="0" smtClean="0">
                <a:solidFill>
                  <a:srgbClr val="000000"/>
                </a:solidFill>
                <a:latin typeface="Arial Narrow" panose="020B0606020202030204" pitchFamily="34" charset="0"/>
              </a:rPr>
              <a:t>unless </a:t>
            </a:r>
            <a:r>
              <a:rPr lang="en-US" sz="1400" dirty="0">
                <a:solidFill>
                  <a:srgbClr val="000000"/>
                </a:solidFill>
                <a:latin typeface="Arial Narrow" panose="020B0606020202030204" pitchFamily="34" charset="0"/>
              </a:rPr>
              <a:t>you truly mean to edit the document. It is easy to click the actions button and select edit by mistake. If you edit an In Progress requisition or SIR it will return the document to a draft status and when you click submit the document will have to go through all of the financial approvals again. If you have clicked Edit by mistake, the P2P Service Center cannot undo that action. The document will have to be approved again. </a:t>
            </a:r>
            <a:endParaRPr lang="en-US" sz="1400" dirty="0">
              <a:latin typeface="Arial Narrow" panose="020B0606020202030204" pitchFamily="34" charset="0"/>
            </a:endParaRPr>
          </a:p>
        </p:txBody>
      </p:sp>
      <p:pic>
        <p:nvPicPr>
          <p:cNvPr id="11" name="Picture 10"/>
          <p:cNvPicPr>
            <a:picLocks noChangeAspect="1"/>
          </p:cNvPicPr>
          <p:nvPr/>
        </p:nvPicPr>
        <p:blipFill>
          <a:blip r:embed="rId4"/>
          <a:stretch>
            <a:fillRect/>
          </a:stretch>
        </p:blipFill>
        <p:spPr>
          <a:xfrm>
            <a:off x="533400" y="2804582"/>
            <a:ext cx="3581400" cy="3393716"/>
          </a:xfrm>
          <a:prstGeom prst="rect">
            <a:avLst/>
          </a:prstGeom>
        </p:spPr>
      </p:pic>
    </p:spTree>
    <p:extLst>
      <p:ext uri="{BB962C8B-B14F-4D97-AF65-F5344CB8AC3E}">
        <p14:creationId xmlns:p14="http://schemas.microsoft.com/office/powerpoint/2010/main" val="305528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P2P Tips</a:t>
            </a:r>
            <a:endParaRPr lang="en-US" sz="3600" dirty="0">
              <a:solidFill>
                <a:srgbClr val="2C5D98"/>
              </a:solidFill>
              <a:latin typeface="Arial Narrow" panose="020B0606020202030204" pitchFamily="34" charset="0"/>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Rectangle 1"/>
          <p:cNvSpPr>
            <a:spLocks noChangeArrowheads="1"/>
          </p:cNvSpPr>
          <p:nvPr/>
        </p:nvSpPr>
        <p:spPr bwMode="auto">
          <a:xfrm>
            <a:off x="204400" y="3623846"/>
            <a:ext cx="86750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endParaRPr lang="en-US" sz="2000" dirty="0">
              <a:solidFill>
                <a:schemeClr val="tx2"/>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8</a:t>
            </a:r>
            <a:endParaRPr lang="en-US" sz="1400" dirty="0">
              <a:solidFill>
                <a:schemeClr val="bg1"/>
              </a:solidFill>
            </a:endParaRPr>
          </a:p>
        </p:txBody>
      </p:sp>
      <p:pic>
        <p:nvPicPr>
          <p:cNvPr id="6" name="Picture 5"/>
          <p:cNvPicPr>
            <a:picLocks noChangeAspect="1"/>
          </p:cNvPicPr>
          <p:nvPr/>
        </p:nvPicPr>
        <p:blipFill>
          <a:blip r:embed="rId3"/>
          <a:stretch>
            <a:fillRect/>
          </a:stretch>
        </p:blipFill>
        <p:spPr>
          <a:xfrm>
            <a:off x="7898196" y="330200"/>
            <a:ext cx="1219200" cy="1016000"/>
          </a:xfrm>
          <a:prstGeom prst="rect">
            <a:avLst/>
          </a:prstGeom>
        </p:spPr>
      </p:pic>
      <p:sp>
        <p:nvSpPr>
          <p:cNvPr id="9" name="Rectangle 8"/>
          <p:cNvSpPr/>
          <p:nvPr/>
        </p:nvSpPr>
        <p:spPr>
          <a:xfrm>
            <a:off x="354396" y="959617"/>
            <a:ext cx="8153400" cy="646331"/>
          </a:xfrm>
          <a:prstGeom prst="rect">
            <a:avLst/>
          </a:prstGeom>
        </p:spPr>
        <p:txBody>
          <a:bodyPr wrap="square">
            <a:spAutoFit/>
          </a:bodyPr>
          <a:lstStyle/>
          <a:p>
            <a:r>
              <a:rPr lang="en-US" b="1" dirty="0" smtClean="0">
                <a:solidFill>
                  <a:srgbClr val="FFC000"/>
                </a:solidFill>
                <a:latin typeface="Arial Narrow" panose="020B0606020202030204" pitchFamily="34" charset="0"/>
              </a:rPr>
              <a:t>Default Browser</a:t>
            </a:r>
          </a:p>
          <a:p>
            <a:endParaRPr lang="en-US" b="1" dirty="0">
              <a:solidFill>
                <a:srgbClr val="FFC000"/>
              </a:solidFill>
              <a:latin typeface="Arial Narrow" panose="020B0606020202030204" pitchFamily="34" charset="0"/>
            </a:endParaRPr>
          </a:p>
        </p:txBody>
      </p:sp>
      <p:sp>
        <p:nvSpPr>
          <p:cNvPr id="5" name="Rectangle 4"/>
          <p:cNvSpPr/>
          <p:nvPr/>
        </p:nvSpPr>
        <p:spPr>
          <a:xfrm>
            <a:off x="401515" y="1407805"/>
            <a:ext cx="8059161" cy="1077218"/>
          </a:xfrm>
          <a:prstGeom prst="rect">
            <a:avLst/>
          </a:prstGeom>
        </p:spPr>
        <p:txBody>
          <a:bodyPr wrap="square">
            <a:spAutoFit/>
          </a:bodyPr>
          <a:lstStyle/>
          <a:p>
            <a:r>
              <a:rPr lang="en-US" sz="1600" dirty="0" smtClean="0">
                <a:solidFill>
                  <a:srgbClr val="000000"/>
                </a:solidFill>
                <a:latin typeface="Arial Narrow" panose="020B0606020202030204" pitchFamily="34" charset="0"/>
              </a:rPr>
              <a:t>Jaggaer</a:t>
            </a:r>
            <a:r>
              <a:rPr lang="en-US" sz="1600" dirty="0">
                <a:solidFill>
                  <a:srgbClr val="000000"/>
                </a:solidFill>
                <a:latin typeface="Arial Narrow" panose="020B0606020202030204" pitchFamily="34" charset="0"/>
              </a:rPr>
              <a:t>, the company that hosts our Marketplace, no longer supports the version of Internet Explorer used by the University. If you cannot connect to the Marketplace, please switch to Chrome, Edge, Firefox, or Safari. If I.E. is your default browser this can be reset via your computer settings. If you do not have the security to change this setting, please ask your department I.T. support person to assist you. </a:t>
            </a:r>
            <a:endParaRPr lang="en-US" sz="1600" dirty="0">
              <a:latin typeface="Arial Narrow" panose="020B0606020202030204" pitchFamily="34" charset="0"/>
            </a:endParaRPr>
          </a:p>
        </p:txBody>
      </p:sp>
      <p:pic>
        <p:nvPicPr>
          <p:cNvPr id="10" name="Picture 9"/>
          <p:cNvPicPr>
            <a:picLocks noChangeAspect="1"/>
          </p:cNvPicPr>
          <p:nvPr/>
        </p:nvPicPr>
        <p:blipFill>
          <a:blip r:embed="rId4"/>
          <a:stretch>
            <a:fillRect/>
          </a:stretch>
        </p:blipFill>
        <p:spPr>
          <a:xfrm>
            <a:off x="474194" y="2929582"/>
            <a:ext cx="7993013" cy="2287025"/>
          </a:xfrm>
          <a:prstGeom prst="rect">
            <a:avLst/>
          </a:prstGeom>
        </p:spPr>
      </p:pic>
    </p:spTree>
    <p:extLst>
      <p:ext uri="{BB962C8B-B14F-4D97-AF65-F5344CB8AC3E}">
        <p14:creationId xmlns:p14="http://schemas.microsoft.com/office/powerpoint/2010/main" val="395762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600" dirty="0" smtClean="0">
                <a:solidFill>
                  <a:srgbClr val="2C5D98"/>
                </a:solidFill>
                <a:latin typeface="Arial Narrow" panose="020B0606020202030204" pitchFamily="34" charset="0"/>
              </a:rPr>
              <a:t>What Do You Think?</a:t>
            </a:r>
            <a:endParaRPr lang="en-US" sz="3600"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46753" y="963246"/>
            <a:ext cx="8295375" cy="5181599"/>
          </a:xfrm>
        </p:spPr>
        <p:txBody>
          <a:bodyPr>
            <a:noAutofit/>
          </a:bodyPr>
          <a:lstStyle/>
          <a:p>
            <a:pPr algn="r">
              <a:defRPr/>
            </a:pPr>
            <a:r>
              <a:rPr lang="en-US" sz="2000" dirty="0" smtClean="0">
                <a:solidFill>
                  <a:schemeClr val="bg1"/>
                </a:solidFill>
              </a:rPr>
              <a:t>Change OrdersXh13</a:t>
            </a:r>
            <a:endParaRPr lang="en-US" sz="2000" dirty="0">
              <a:solidFill>
                <a:schemeClr val="bg1"/>
              </a:solidFill>
            </a:endParaRP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9</a:t>
            </a:r>
            <a:endParaRPr lang="en-US" sz="1400" dirty="0">
              <a:solidFill>
                <a:schemeClr val="bg1"/>
              </a:solidFill>
            </a:endParaRPr>
          </a:p>
        </p:txBody>
      </p:sp>
      <p:sp>
        <p:nvSpPr>
          <p:cNvPr id="9" name="AutoShape 2" descr="Advanced Process Control Training - PiControl Solution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3"/>
          <a:stretch>
            <a:fillRect/>
          </a:stretch>
        </p:blipFill>
        <p:spPr>
          <a:xfrm>
            <a:off x="6417685" y="310704"/>
            <a:ext cx="2224443" cy="1240127"/>
          </a:xfrm>
          <a:prstGeom prst="rect">
            <a:avLst/>
          </a:prstGeom>
        </p:spPr>
      </p:pic>
      <p:sp>
        <p:nvSpPr>
          <p:cNvPr id="6" name="TextBox 5"/>
          <p:cNvSpPr txBox="1"/>
          <p:nvPr/>
        </p:nvSpPr>
        <p:spPr>
          <a:xfrm>
            <a:off x="269631" y="1322555"/>
            <a:ext cx="6702425" cy="338554"/>
          </a:xfrm>
          <a:prstGeom prst="rect">
            <a:avLst/>
          </a:prstGeom>
          <a:noFill/>
        </p:spPr>
        <p:txBody>
          <a:bodyPr wrap="square" rtlCol="0">
            <a:spAutoFit/>
          </a:bodyPr>
          <a:lstStyle/>
          <a:p>
            <a:r>
              <a:rPr lang="en-US" sz="1600" dirty="0" smtClean="0">
                <a:solidFill>
                  <a:srgbClr val="FFC000"/>
                </a:solidFill>
                <a:latin typeface="Arial Narrow" panose="020B0606020202030204" pitchFamily="34" charset="0"/>
              </a:rPr>
              <a:t>Would the following commodity listing be helpful in the Buying and Paying Guide?</a:t>
            </a:r>
            <a:endParaRPr lang="en-US" sz="1600" dirty="0">
              <a:solidFill>
                <a:srgbClr val="FFC000"/>
              </a:solidFill>
              <a:latin typeface="Arial Narrow" panose="020B0606020202030204" pitchFamily="34" charset="0"/>
            </a:endParaRPr>
          </a:p>
        </p:txBody>
      </p:sp>
      <p:pic>
        <p:nvPicPr>
          <p:cNvPr id="7" name="Picture 6"/>
          <p:cNvPicPr>
            <a:picLocks noChangeAspect="1"/>
          </p:cNvPicPr>
          <p:nvPr/>
        </p:nvPicPr>
        <p:blipFill>
          <a:blip r:embed="rId4"/>
          <a:stretch>
            <a:fillRect/>
          </a:stretch>
        </p:blipFill>
        <p:spPr>
          <a:xfrm>
            <a:off x="310152" y="2114087"/>
            <a:ext cx="8197726" cy="2892658"/>
          </a:xfrm>
          <a:prstGeom prst="rect">
            <a:avLst/>
          </a:prstGeom>
        </p:spPr>
      </p:pic>
    </p:spTree>
    <p:extLst>
      <p:ext uri="{BB962C8B-B14F-4D97-AF65-F5344CB8AC3E}">
        <p14:creationId xmlns:p14="http://schemas.microsoft.com/office/powerpoint/2010/main" val="186125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atus xmlns="445c0127-97e6-4ecf-8763-62a3d9444353">In Build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Props1.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2.xml><?xml version="1.0" encoding="utf-8"?>
<ds:datastoreItem xmlns:ds="http://schemas.openxmlformats.org/officeDocument/2006/customXml" ds:itemID="{57650506-E0D1-4842-AE4E-075A8982DE02}">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445c0127-97e6-4ecf-8763-62a3d9444353"/>
    <ds:schemaRef ds:uri="http://www.w3.org/XML/1998/namespace"/>
    <ds:schemaRef ds:uri="http://purl.org/dc/dcmitype/"/>
  </ds:schemaRefs>
</ds:datastoreItem>
</file>

<file path=customXml/itemProps3.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590AE3C2-51D7-4772-85EF-99B26ACECB1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emplate/>
  <TotalTime>64190</TotalTime>
  <Words>904</Words>
  <Application>Microsoft Office PowerPoint</Application>
  <PresentationFormat>On-screen Show (4:3)</PresentationFormat>
  <Paragraphs>159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MS Pゴシック</vt:lpstr>
      <vt:lpstr>Times New Roman</vt:lpstr>
      <vt:lpstr>Wingdings</vt:lpstr>
      <vt:lpstr>1_Office Theme</vt:lpstr>
      <vt:lpstr>PowerPoint Presentation</vt:lpstr>
      <vt:lpstr>Topics</vt:lpstr>
      <vt:lpstr>PowerPoint Presentation</vt:lpstr>
      <vt:lpstr>P2P Updates</vt:lpstr>
      <vt:lpstr>P2P Updates</vt:lpstr>
      <vt:lpstr>P2P Tips</vt:lpstr>
      <vt:lpstr>P2P Tips</vt:lpstr>
      <vt:lpstr>P2P Tips</vt:lpstr>
      <vt:lpstr>What Do You Think?</vt:lpstr>
      <vt:lpstr>P2P Reminders</vt:lpstr>
      <vt:lpstr>Marketplace Status</vt:lpstr>
      <vt:lpstr>Monthly P2P Workshops</vt:lpstr>
      <vt:lpstr>UR Procurement Website</vt:lpstr>
      <vt:lpstr>Super User Meeting</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3344</cp:revision>
  <cp:lastPrinted>2019-10-29T16:55:14Z</cp:lastPrinted>
  <dcterms:created xsi:type="dcterms:W3CDTF">2007-09-21T12:15:26Z</dcterms:created>
  <dcterms:modified xsi:type="dcterms:W3CDTF">2021-07-06T13:12:45Z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