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79" r:id="rId5"/>
  </p:sldMasterIdLst>
  <p:notesMasterIdLst>
    <p:notesMasterId r:id="rId24"/>
  </p:notesMasterIdLst>
  <p:handoutMasterIdLst>
    <p:handoutMasterId r:id="rId25"/>
  </p:handoutMasterIdLst>
  <p:sldIdLst>
    <p:sldId id="942" r:id="rId6"/>
    <p:sldId id="941" r:id="rId7"/>
    <p:sldId id="1074" r:id="rId8"/>
    <p:sldId id="1180" r:id="rId9"/>
    <p:sldId id="1204" r:id="rId10"/>
    <p:sldId id="1205" r:id="rId11"/>
    <p:sldId id="1206" r:id="rId12"/>
    <p:sldId id="1201" r:id="rId13"/>
    <p:sldId id="1149" r:id="rId14"/>
    <p:sldId id="1207" r:id="rId15"/>
    <p:sldId id="1200" r:id="rId16"/>
    <p:sldId id="1208" r:id="rId17"/>
    <p:sldId id="1166" r:id="rId18"/>
    <p:sldId id="1209" r:id="rId19"/>
    <p:sldId id="1183" r:id="rId20"/>
    <p:sldId id="1161" r:id="rId21"/>
    <p:sldId id="1169" r:id="rId22"/>
    <p:sldId id="1162" r:id="rId2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146DB659-C2AE-48CF-A5A7-486866EF6773}">
          <p14:sldIdLst>
            <p14:sldId id="942"/>
            <p14:sldId id="941"/>
            <p14:sldId id="1074"/>
            <p14:sldId id="1180"/>
            <p14:sldId id="1204"/>
            <p14:sldId id="1205"/>
            <p14:sldId id="1206"/>
            <p14:sldId id="1201"/>
            <p14:sldId id="1149"/>
            <p14:sldId id="1207"/>
            <p14:sldId id="1200"/>
            <p14:sldId id="1208"/>
            <p14:sldId id="1166"/>
            <p14:sldId id="1209"/>
            <p14:sldId id="1183"/>
            <p14:sldId id="1161"/>
            <p14:sldId id="1169"/>
            <p14:sldId id="11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5" userDrawn="1">
          <p15:clr>
            <a:srgbClr val="A4A3A4"/>
          </p15:clr>
        </p15:guide>
        <p15:guide id="2" pos="2217" userDrawn="1">
          <p15:clr>
            <a:srgbClr val="A4A3A4"/>
          </p15:clr>
        </p15:guide>
        <p15:guide id="3" orient="horz" pos="2951" userDrawn="1">
          <p15:clr>
            <a:srgbClr val="A4A3A4"/>
          </p15:clr>
        </p15:guide>
        <p15:guide id="4" pos="2213" userDrawn="1">
          <p15:clr>
            <a:srgbClr val="A4A3A4"/>
          </p15:clr>
        </p15:guide>
        <p15:guide id="5" orient="horz" pos="2936" userDrawn="1">
          <p15:clr>
            <a:srgbClr val="A4A3A4"/>
          </p15:clr>
        </p15:guide>
        <p15:guide id="6" orient="horz"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s_local" initials="i" lastIdx="1" clrIdx="0"/>
  <p:cmAuthor id="1" name="Sophill Butler" initials="SB" lastIdx="18" clrIdx="1">
    <p:extLst>
      <p:ext uri="{19B8F6BF-5375-455C-9EA6-DF929625EA0E}">
        <p15:presenceInfo xmlns:p15="http://schemas.microsoft.com/office/powerpoint/2012/main" userId="S::sbutler@huronconsultinggroup.com::9e89bf94-b0cf-4d8a-b954-aa40e8f08202" providerId="AD"/>
      </p:ext>
    </p:extLst>
  </p:cmAuthor>
  <p:cmAuthor id="2" name="Flotteron, Debbie" initials="FD" lastIdx="1" clrIdx="2">
    <p:extLst>
      <p:ext uri="{19B8F6BF-5375-455C-9EA6-DF929625EA0E}">
        <p15:presenceInfo xmlns:p15="http://schemas.microsoft.com/office/powerpoint/2012/main" userId="S-1-5-21-329068152-583907252-725345543-36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68F"/>
    <a:srgbClr val="B9B9B9"/>
    <a:srgbClr val="5C95E8"/>
    <a:srgbClr val="FFEB89"/>
    <a:srgbClr val="FFCC00"/>
    <a:srgbClr val="2C5D98"/>
    <a:srgbClr val="003E74"/>
    <a:srgbClr val="FFFFCC"/>
    <a:srgbClr val="E26A5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50" autoAdjust="0"/>
    <p:restoredTop sz="84034" autoAdjust="0"/>
  </p:normalViewPr>
  <p:slideViewPr>
    <p:cSldViewPr>
      <p:cViewPr varScale="1">
        <p:scale>
          <a:sx n="64" d="100"/>
          <a:sy n="64" d="100"/>
        </p:scale>
        <p:origin x="14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86" d="100"/>
          <a:sy n="86" d="100"/>
        </p:scale>
        <p:origin x="3822" y="96"/>
      </p:cViewPr>
      <p:guideLst>
        <p:guide orient="horz" pos="2955"/>
        <p:guide pos="2217"/>
        <p:guide orient="horz" pos="2951"/>
        <p:guide pos="2213"/>
        <p:guide orient="horz" pos="2936"/>
        <p:guide orient="horz"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3"/>
            <a:ext cx="3043131" cy="465455"/>
          </a:xfrm>
          <a:prstGeom prst="rect">
            <a:avLst/>
          </a:prstGeom>
        </p:spPr>
        <p:txBody>
          <a:bodyPr vert="horz" lIns="91939" tIns="45970" rIns="91939" bIns="45970" rtlCol="0"/>
          <a:lstStyle>
            <a:lvl1pPr algn="l">
              <a:defRPr sz="1200"/>
            </a:lvl1pPr>
          </a:lstStyle>
          <a:p>
            <a:endParaRPr lang="en-US" dirty="0"/>
          </a:p>
        </p:txBody>
      </p:sp>
      <p:sp>
        <p:nvSpPr>
          <p:cNvPr id="3" name="Date Placeholder 2"/>
          <p:cNvSpPr>
            <a:spLocks noGrp="1"/>
          </p:cNvSpPr>
          <p:nvPr>
            <p:ph type="dt" sz="quarter" idx="1"/>
          </p:nvPr>
        </p:nvSpPr>
        <p:spPr>
          <a:xfrm>
            <a:off x="3978385" y="3"/>
            <a:ext cx="3043131" cy="465455"/>
          </a:xfrm>
          <a:prstGeom prst="rect">
            <a:avLst/>
          </a:prstGeom>
        </p:spPr>
        <p:txBody>
          <a:bodyPr vert="horz" lIns="91939" tIns="45970" rIns="91939" bIns="45970" rtlCol="0"/>
          <a:lstStyle>
            <a:lvl1pPr algn="r">
              <a:defRPr sz="1200"/>
            </a:lvl1pPr>
          </a:lstStyle>
          <a:p>
            <a:fld id="{C5665B36-4B68-4038-B04C-4259637837E9}" type="datetimeFigureOut">
              <a:rPr lang="en-US" smtClean="0"/>
              <a:pPr/>
              <a:t>8/1/2021</a:t>
            </a:fld>
            <a:endParaRPr lang="en-US" dirty="0"/>
          </a:p>
        </p:txBody>
      </p:sp>
      <p:sp>
        <p:nvSpPr>
          <p:cNvPr id="4" name="Footer Placeholder 3"/>
          <p:cNvSpPr>
            <a:spLocks noGrp="1"/>
          </p:cNvSpPr>
          <p:nvPr>
            <p:ph type="ftr" sz="quarter" idx="2"/>
          </p:nvPr>
        </p:nvSpPr>
        <p:spPr>
          <a:xfrm>
            <a:off x="12" y="8842061"/>
            <a:ext cx="3043131" cy="465455"/>
          </a:xfrm>
          <a:prstGeom prst="rect">
            <a:avLst/>
          </a:prstGeom>
        </p:spPr>
        <p:txBody>
          <a:bodyPr vert="horz" lIns="91939" tIns="45970" rIns="91939" bIns="459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85" y="8842061"/>
            <a:ext cx="3043131" cy="465455"/>
          </a:xfrm>
          <a:prstGeom prst="rect">
            <a:avLst/>
          </a:prstGeom>
        </p:spPr>
        <p:txBody>
          <a:bodyPr vert="horz" lIns="91939" tIns="45970" rIns="91939" bIns="45970" rtlCol="0" anchor="b"/>
          <a:lstStyle>
            <a:lvl1pPr algn="r">
              <a:defRPr sz="1200"/>
            </a:lvl1pPr>
          </a:lstStyle>
          <a:p>
            <a:fld id="{D13542EC-0850-4146-A731-B7F0AE82D523}" type="slidenum">
              <a:rPr lang="en-US" smtClean="0"/>
              <a:pPr/>
              <a:t>‹#›</a:t>
            </a:fld>
            <a:endParaRPr lang="en-US" dirty="0"/>
          </a:p>
        </p:txBody>
      </p:sp>
    </p:spTree>
    <p:extLst>
      <p:ext uri="{BB962C8B-B14F-4D97-AF65-F5344CB8AC3E}">
        <p14:creationId xmlns:p14="http://schemas.microsoft.com/office/powerpoint/2010/main" val="341861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3"/>
            <a:ext cx="3043131" cy="465455"/>
          </a:xfrm>
          <a:prstGeom prst="rect">
            <a:avLst/>
          </a:prstGeom>
        </p:spPr>
        <p:txBody>
          <a:bodyPr vert="horz" lIns="93466" tIns="46732" rIns="93466" bIns="46732" rtlCol="0"/>
          <a:lstStyle>
            <a:lvl1pPr algn="l">
              <a:defRPr sz="1200"/>
            </a:lvl1pPr>
          </a:lstStyle>
          <a:p>
            <a:pPr>
              <a:defRPr/>
            </a:pPr>
            <a:endParaRPr lang="en-US" dirty="0"/>
          </a:p>
        </p:txBody>
      </p:sp>
      <p:sp>
        <p:nvSpPr>
          <p:cNvPr id="3" name="Date Placeholder 2"/>
          <p:cNvSpPr>
            <a:spLocks noGrp="1"/>
          </p:cNvSpPr>
          <p:nvPr>
            <p:ph type="dt" idx="1"/>
          </p:nvPr>
        </p:nvSpPr>
        <p:spPr>
          <a:xfrm>
            <a:off x="3978385" y="3"/>
            <a:ext cx="3043131" cy="465455"/>
          </a:xfrm>
          <a:prstGeom prst="rect">
            <a:avLst/>
          </a:prstGeom>
        </p:spPr>
        <p:txBody>
          <a:bodyPr vert="horz" lIns="93466" tIns="46732" rIns="93466" bIns="46732" rtlCol="0"/>
          <a:lstStyle>
            <a:lvl1pPr algn="r">
              <a:defRPr sz="1200"/>
            </a:lvl1pPr>
          </a:lstStyle>
          <a:p>
            <a:pPr>
              <a:defRPr/>
            </a:pPr>
            <a:fld id="{B899B9D9-9514-4BB5-BD1B-84C8C666A399}" type="datetimeFigureOut">
              <a:rPr lang="en-US"/>
              <a:pPr>
                <a:defRPr/>
              </a:pPr>
              <a:t>8/1/2021</a:t>
            </a:fld>
            <a:endParaRPr lang="en-US" dirty="0"/>
          </a:p>
        </p:txBody>
      </p:sp>
      <p:sp>
        <p:nvSpPr>
          <p:cNvPr id="4" name="Slide Image Placeholder 3"/>
          <p:cNvSpPr>
            <a:spLocks noGrp="1" noRot="1" noChangeAspect="1"/>
          </p:cNvSpPr>
          <p:nvPr>
            <p:ph type="sldImg" idx="2"/>
          </p:nvPr>
        </p:nvSpPr>
        <p:spPr>
          <a:xfrm>
            <a:off x="1184275" y="700088"/>
            <a:ext cx="4656138" cy="3490912"/>
          </a:xfrm>
          <a:prstGeom prst="rect">
            <a:avLst/>
          </a:prstGeom>
          <a:noFill/>
          <a:ln w="12700">
            <a:solidFill>
              <a:prstClr val="black"/>
            </a:solidFill>
          </a:ln>
        </p:spPr>
        <p:txBody>
          <a:bodyPr vert="horz" lIns="93466" tIns="46732" rIns="93466" bIns="46732" rtlCol="0" anchor="ctr"/>
          <a:lstStyle/>
          <a:p>
            <a:pPr lvl="0"/>
            <a:endParaRPr lang="en-US" noProof="0" dirty="0"/>
          </a:p>
        </p:txBody>
      </p:sp>
      <p:sp>
        <p:nvSpPr>
          <p:cNvPr id="5" name="Notes Placeholder 4"/>
          <p:cNvSpPr>
            <a:spLocks noGrp="1"/>
          </p:cNvSpPr>
          <p:nvPr>
            <p:ph type="body" sz="quarter" idx="3"/>
          </p:nvPr>
        </p:nvSpPr>
        <p:spPr>
          <a:xfrm>
            <a:off x="702632" y="4421830"/>
            <a:ext cx="5617843" cy="4189095"/>
          </a:xfrm>
          <a:prstGeom prst="rect">
            <a:avLst/>
          </a:prstGeom>
        </p:spPr>
        <p:txBody>
          <a:bodyPr vert="horz" lIns="93466" tIns="46732" rIns="93466" bIns="4673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2" y="8842061"/>
            <a:ext cx="3043131" cy="465455"/>
          </a:xfrm>
          <a:prstGeom prst="rect">
            <a:avLst/>
          </a:prstGeom>
        </p:spPr>
        <p:txBody>
          <a:bodyPr vert="horz" lIns="93466" tIns="46732" rIns="93466" bIns="46732"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8385" y="8842061"/>
            <a:ext cx="3043131" cy="465455"/>
          </a:xfrm>
          <a:prstGeom prst="rect">
            <a:avLst/>
          </a:prstGeom>
        </p:spPr>
        <p:txBody>
          <a:bodyPr vert="horz" lIns="93466" tIns="46732" rIns="93466" bIns="46732" rtlCol="0" anchor="b"/>
          <a:lstStyle>
            <a:lvl1pPr algn="r">
              <a:defRPr sz="1200"/>
            </a:lvl1pPr>
          </a:lstStyle>
          <a:p>
            <a:pPr>
              <a:defRPr/>
            </a:pPr>
            <a:fld id="{6DD86180-870F-4C4E-80A9-4C1C75E40D3B}" type="slidenum">
              <a:rPr lang="en-US"/>
              <a:pPr>
                <a:defRPr/>
              </a:pPr>
              <a:t>‹#›</a:t>
            </a:fld>
            <a:endParaRPr lang="en-US" dirty="0"/>
          </a:p>
        </p:txBody>
      </p:sp>
    </p:spTree>
    <p:extLst>
      <p:ext uri="{BB962C8B-B14F-4D97-AF65-F5344CB8AC3E}">
        <p14:creationId xmlns:p14="http://schemas.microsoft.com/office/powerpoint/2010/main" val="202247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Dobbertin</a:t>
            </a:r>
            <a:r>
              <a:rPr lang="en-US" baseline="0" dirty="0"/>
              <a:t> – Introduction and Kick Off</a:t>
            </a:r>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a:t>
            </a:fld>
            <a:endParaRPr lang="en-US" dirty="0"/>
          </a:p>
        </p:txBody>
      </p:sp>
    </p:spTree>
    <p:extLst>
      <p:ext uri="{BB962C8B-B14F-4D97-AF65-F5344CB8AC3E}">
        <p14:creationId xmlns:p14="http://schemas.microsoft.com/office/powerpoint/2010/main" val="101906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10</a:t>
            </a:fld>
            <a:endParaRPr lang="en-US" dirty="0"/>
          </a:p>
        </p:txBody>
      </p:sp>
    </p:spTree>
    <p:extLst>
      <p:ext uri="{BB962C8B-B14F-4D97-AF65-F5344CB8AC3E}">
        <p14:creationId xmlns:p14="http://schemas.microsoft.com/office/powerpoint/2010/main" val="263486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11</a:t>
            </a:fld>
            <a:endParaRPr lang="en-US" dirty="0"/>
          </a:p>
        </p:txBody>
      </p:sp>
    </p:spTree>
    <p:extLst>
      <p:ext uri="{BB962C8B-B14F-4D97-AF65-F5344CB8AC3E}">
        <p14:creationId xmlns:p14="http://schemas.microsoft.com/office/powerpoint/2010/main" val="2496252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12</a:t>
            </a:fld>
            <a:endParaRPr lang="en-US" dirty="0"/>
          </a:p>
        </p:txBody>
      </p:sp>
    </p:spTree>
    <p:extLst>
      <p:ext uri="{BB962C8B-B14F-4D97-AF65-F5344CB8AC3E}">
        <p14:creationId xmlns:p14="http://schemas.microsoft.com/office/powerpoint/2010/main" val="1667079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13</a:t>
            </a:fld>
            <a:endParaRPr lang="en-US" dirty="0"/>
          </a:p>
        </p:txBody>
      </p:sp>
    </p:spTree>
    <p:extLst>
      <p:ext uri="{BB962C8B-B14F-4D97-AF65-F5344CB8AC3E}">
        <p14:creationId xmlns:p14="http://schemas.microsoft.com/office/powerpoint/2010/main" val="2796730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14</a:t>
            </a:fld>
            <a:endParaRPr lang="en-US" dirty="0"/>
          </a:p>
        </p:txBody>
      </p:sp>
    </p:spTree>
    <p:extLst>
      <p:ext uri="{BB962C8B-B14F-4D97-AF65-F5344CB8AC3E}">
        <p14:creationId xmlns:p14="http://schemas.microsoft.com/office/powerpoint/2010/main" val="678062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15</a:t>
            </a:fld>
            <a:endParaRPr lang="en-US" dirty="0"/>
          </a:p>
        </p:txBody>
      </p:sp>
    </p:spTree>
    <p:extLst>
      <p:ext uri="{BB962C8B-B14F-4D97-AF65-F5344CB8AC3E}">
        <p14:creationId xmlns:p14="http://schemas.microsoft.com/office/powerpoint/2010/main" val="3788066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16</a:t>
            </a:fld>
            <a:endParaRPr lang="en-US" dirty="0"/>
          </a:p>
        </p:txBody>
      </p:sp>
    </p:spTree>
    <p:extLst>
      <p:ext uri="{BB962C8B-B14F-4D97-AF65-F5344CB8AC3E}">
        <p14:creationId xmlns:p14="http://schemas.microsoft.com/office/powerpoint/2010/main" val="543225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17</a:t>
            </a:fld>
            <a:endParaRPr lang="en-US" dirty="0"/>
          </a:p>
        </p:txBody>
      </p:sp>
    </p:spTree>
    <p:extLst>
      <p:ext uri="{BB962C8B-B14F-4D97-AF65-F5344CB8AC3E}">
        <p14:creationId xmlns:p14="http://schemas.microsoft.com/office/powerpoint/2010/main" val="1293933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18</a:t>
            </a:fld>
            <a:endParaRPr lang="en-US" dirty="0"/>
          </a:p>
        </p:txBody>
      </p:sp>
    </p:spTree>
    <p:extLst>
      <p:ext uri="{BB962C8B-B14F-4D97-AF65-F5344CB8AC3E}">
        <p14:creationId xmlns:p14="http://schemas.microsoft.com/office/powerpoint/2010/main" val="396310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 Tietjen and Liz Milavec</a:t>
            </a:r>
          </a:p>
          <a:p>
            <a:endParaRPr lang="en-US" dirty="0"/>
          </a:p>
          <a:p>
            <a:endParaRPr lang="en-US" dirty="0"/>
          </a:p>
        </p:txBody>
      </p:sp>
      <p:sp>
        <p:nvSpPr>
          <p:cNvPr id="4" name="Slide Number Placeholder 3"/>
          <p:cNvSpPr>
            <a:spLocks noGrp="1"/>
          </p:cNvSpPr>
          <p:nvPr>
            <p:ph type="sldNum" sz="quarter" idx="10"/>
          </p:nvPr>
        </p:nvSpPr>
        <p:spPr/>
        <p:txBody>
          <a:bodyPr/>
          <a:lstStyle/>
          <a:p>
            <a:pPr defTabSz="932940">
              <a:defRPr/>
            </a:pPr>
            <a:fld id="{6DD86180-870F-4C4E-80A9-4C1C75E40D3B}" type="slidenum">
              <a:rPr lang="en-US">
                <a:solidFill>
                  <a:prstClr val="black"/>
                </a:solidFill>
              </a:rPr>
              <a:pPr defTabSz="932940">
                <a:defRPr/>
              </a:pPr>
              <a:t>2</a:t>
            </a:fld>
            <a:endParaRPr lang="en-US" dirty="0">
              <a:solidFill>
                <a:prstClr val="black"/>
              </a:solidFill>
            </a:endParaRPr>
          </a:p>
        </p:txBody>
      </p:sp>
    </p:spTree>
    <p:extLst>
      <p:ext uri="{BB962C8B-B14F-4D97-AF65-F5344CB8AC3E}">
        <p14:creationId xmlns:p14="http://schemas.microsoft.com/office/powerpoint/2010/main" val="256882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Debbie Flotteron</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3</a:t>
            </a:fld>
            <a:endParaRPr lang="en-US" dirty="0">
              <a:solidFill>
                <a:prstClr val="black"/>
              </a:solidFill>
            </a:endParaRPr>
          </a:p>
        </p:txBody>
      </p:sp>
    </p:spTree>
    <p:extLst>
      <p:ext uri="{BB962C8B-B14F-4D97-AF65-F5344CB8AC3E}">
        <p14:creationId xmlns:p14="http://schemas.microsoft.com/office/powerpoint/2010/main" val="319493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4</a:t>
            </a:fld>
            <a:endParaRPr lang="en-US" dirty="0"/>
          </a:p>
        </p:txBody>
      </p:sp>
    </p:spTree>
    <p:extLst>
      <p:ext uri="{BB962C8B-B14F-4D97-AF65-F5344CB8AC3E}">
        <p14:creationId xmlns:p14="http://schemas.microsoft.com/office/powerpoint/2010/main" val="223962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5</a:t>
            </a:fld>
            <a:endParaRPr lang="en-US" dirty="0"/>
          </a:p>
        </p:txBody>
      </p:sp>
    </p:spTree>
    <p:extLst>
      <p:ext uri="{BB962C8B-B14F-4D97-AF65-F5344CB8AC3E}">
        <p14:creationId xmlns:p14="http://schemas.microsoft.com/office/powerpoint/2010/main" val="372374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6</a:t>
            </a:fld>
            <a:endParaRPr lang="en-US" dirty="0"/>
          </a:p>
        </p:txBody>
      </p:sp>
    </p:spTree>
    <p:extLst>
      <p:ext uri="{BB962C8B-B14F-4D97-AF65-F5344CB8AC3E}">
        <p14:creationId xmlns:p14="http://schemas.microsoft.com/office/powerpoint/2010/main" val="3059576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7</a:t>
            </a:fld>
            <a:endParaRPr lang="en-US" dirty="0"/>
          </a:p>
        </p:txBody>
      </p:sp>
    </p:spTree>
    <p:extLst>
      <p:ext uri="{BB962C8B-B14F-4D97-AF65-F5344CB8AC3E}">
        <p14:creationId xmlns:p14="http://schemas.microsoft.com/office/powerpoint/2010/main" val="95865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8</a:t>
            </a:fld>
            <a:endParaRPr lang="en-US" dirty="0"/>
          </a:p>
        </p:txBody>
      </p:sp>
    </p:spTree>
    <p:extLst>
      <p:ext uri="{BB962C8B-B14F-4D97-AF65-F5344CB8AC3E}">
        <p14:creationId xmlns:p14="http://schemas.microsoft.com/office/powerpoint/2010/main" val="221522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9</a:t>
            </a:fld>
            <a:endParaRPr lang="en-US" dirty="0"/>
          </a:p>
        </p:txBody>
      </p:sp>
    </p:spTree>
    <p:extLst>
      <p:ext uri="{BB962C8B-B14F-4D97-AF65-F5344CB8AC3E}">
        <p14:creationId xmlns:p14="http://schemas.microsoft.com/office/powerpoint/2010/main" val="743930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0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15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14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9" descr="Hor2color"/>
          <p:cNvPicPr>
            <a:picLocks noChangeAspect="1" noChangeArrowheads="1"/>
          </p:cNvPicPr>
          <p:nvPr userDrawn="1"/>
        </p:nvPicPr>
        <p:blipFill>
          <a:blip r:embed="rId2" cstate="print"/>
          <a:srcRect/>
          <a:stretch>
            <a:fillRect/>
          </a:stretch>
        </p:blipFill>
        <p:spPr bwMode="auto">
          <a:xfrm>
            <a:off x="685800" y="4572000"/>
            <a:ext cx="2286000" cy="1798967"/>
          </a:xfrm>
          <a:prstGeom prst="rect">
            <a:avLst/>
          </a:prstGeom>
          <a:noFill/>
          <a:ln w="9525">
            <a:noFill/>
            <a:miter lim="800000"/>
            <a:headEnd/>
            <a:tailEnd/>
          </a:ln>
        </p:spPr>
      </p:pic>
      <p:sp>
        <p:nvSpPr>
          <p:cNvPr id="5" name="Line 9"/>
          <p:cNvSpPr>
            <a:spLocks noChangeShapeType="1"/>
          </p:cNvSpPr>
          <p:nvPr userDrawn="1"/>
        </p:nvSpPr>
        <p:spPr bwMode="auto">
          <a:xfrm>
            <a:off x="3200400" y="5257800"/>
            <a:ext cx="59436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11" name="Text Placeholder 10"/>
          <p:cNvSpPr>
            <a:spLocks noGrp="1"/>
          </p:cNvSpPr>
          <p:nvPr>
            <p:ph type="body" sz="quarter" idx="10" hasCustomPrompt="1"/>
          </p:nvPr>
        </p:nvSpPr>
        <p:spPr>
          <a:xfrm>
            <a:off x="685800" y="1676400"/>
            <a:ext cx="7772400" cy="731520"/>
          </a:xfrm>
        </p:spPr>
        <p:txBody>
          <a:bodyPr/>
          <a:lstStyle>
            <a:lvl1pPr marL="0" indent="0">
              <a:buNone/>
              <a:defRPr sz="4400"/>
            </a:lvl1pPr>
            <a:lvl2pPr marL="457200" indent="0">
              <a:buNone/>
              <a:defRPr/>
            </a:lvl2pPr>
          </a:lstStyle>
          <a:p>
            <a:pPr lvl="0"/>
            <a:r>
              <a:rPr lang="en-US" dirty="0"/>
              <a:t>Title</a:t>
            </a:r>
          </a:p>
        </p:txBody>
      </p:sp>
      <p:sp>
        <p:nvSpPr>
          <p:cNvPr id="13" name="Text Placeholder 12"/>
          <p:cNvSpPr>
            <a:spLocks noGrp="1"/>
          </p:cNvSpPr>
          <p:nvPr>
            <p:ph type="body" sz="quarter" idx="11" hasCustomPrompt="1"/>
          </p:nvPr>
        </p:nvSpPr>
        <p:spPr>
          <a:xfrm>
            <a:off x="685800" y="2514600"/>
            <a:ext cx="7772400" cy="584775"/>
          </a:xfrm>
        </p:spPr>
        <p:txBody>
          <a:bodyPr>
            <a:spAutoFit/>
          </a:bodyPr>
          <a:lstStyle>
            <a:lvl1pPr marL="0" indent="0">
              <a:buNone/>
              <a:defRPr sz="3200"/>
            </a:lvl1pPr>
          </a:lstStyle>
          <a:p>
            <a:pPr lvl="0"/>
            <a:r>
              <a:rPr lang="en-US" dirty="0"/>
              <a:t>Subtitle</a:t>
            </a:r>
          </a:p>
        </p:txBody>
      </p:sp>
      <p:sp>
        <p:nvSpPr>
          <p:cNvPr id="16" name="Text Placeholder 12"/>
          <p:cNvSpPr>
            <a:spLocks noGrp="1"/>
          </p:cNvSpPr>
          <p:nvPr>
            <p:ph type="body" sz="quarter" idx="12" hasCustomPrompt="1"/>
          </p:nvPr>
        </p:nvSpPr>
        <p:spPr>
          <a:xfrm>
            <a:off x="685800" y="3581400"/>
            <a:ext cx="1828800" cy="381000"/>
          </a:xfrm>
        </p:spPr>
        <p:txBody>
          <a:bodyPr/>
          <a:lstStyle>
            <a:lvl1pPr marL="0" indent="0" algn="l">
              <a:buNone/>
              <a:defRPr sz="2000"/>
            </a:lvl1pPr>
          </a:lstStyle>
          <a:p>
            <a:pPr lvl="0"/>
            <a:r>
              <a:rPr lang="en-US" dirty="0"/>
              <a:t>Date</a:t>
            </a:r>
          </a:p>
        </p:txBody>
      </p:sp>
    </p:spTree>
    <p:extLst>
      <p:ext uri="{BB962C8B-B14F-4D97-AF65-F5344CB8AC3E}">
        <p14:creationId xmlns:p14="http://schemas.microsoft.com/office/powerpoint/2010/main" val="33653277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63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658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12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727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2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431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6" name="Picture 12" descr="footerdar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7647635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youtu.be/t5uJGsanOr4" TargetMode="External"/><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rochester.edu/adminfinance/urprocurement/wp-content/uploads/2019/07/Adding-Favorite-Suppliers-Spend-Categories-and-Worktags-FAOs.ppt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rochester.edu/adminfinance/urprocurement/p2p-login/" TargetMode="External"/><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rochester.zoom.us/j/9172640110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rochester.edu/adminfinance/urprocurement/wp-content/uploads/2021/07/P2P-Marketplace-Reference-Guide-072021.docx"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www.rochester.edu/adminfinance/urprocurement/wp-content/uploads/2021/07/Tips-Tricks-Creating-a-Marketplace-Order-072021.ppt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rochester.edu/adminfinance/urprocurement/p2p-resourc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rochester.edu/adminfinance/urprocurement/wp-content/uploads/2020/06/P2P-Progress-Payments-Blanket-PO-QRG.docx"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rochester.edu/adminfinance/urprocurement/wp-content/uploads/2021/07/Buying-and-Paying-Guide-Version-16-06242021-2.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1221601"/>
            <a:ext cx="7772400" cy="731520"/>
          </a:xfrm>
        </p:spPr>
        <p:txBody>
          <a:bodyPr/>
          <a:lstStyle/>
          <a:p>
            <a:r>
              <a:rPr lang="en-US" dirty="0">
                <a:latin typeface="Arial Narrow" panose="020B0606020202030204" pitchFamily="34" charset="0"/>
              </a:rPr>
              <a:t>P2P </a:t>
            </a:r>
            <a:r>
              <a:rPr lang="en-US" dirty="0" smtClean="0">
                <a:latin typeface="Arial Narrow" panose="020B0606020202030204" pitchFamily="34" charset="0"/>
              </a:rPr>
              <a:t>User Group</a:t>
            </a:r>
          </a:p>
        </p:txBody>
      </p:sp>
      <p:sp>
        <p:nvSpPr>
          <p:cNvPr id="3" name="Text Placeholder 2"/>
          <p:cNvSpPr>
            <a:spLocks noGrp="1"/>
          </p:cNvSpPr>
          <p:nvPr>
            <p:ph type="body" sz="quarter" idx="11"/>
          </p:nvPr>
        </p:nvSpPr>
        <p:spPr>
          <a:xfrm>
            <a:off x="838200" y="2057400"/>
            <a:ext cx="7772400" cy="400110"/>
          </a:xfrm>
        </p:spPr>
        <p:txBody>
          <a:bodyPr/>
          <a:lstStyle/>
          <a:p>
            <a:r>
              <a:rPr lang="en-US" sz="2000" dirty="0" smtClean="0">
                <a:latin typeface="Arial Narrow" panose="020B0606020202030204" pitchFamily="34" charset="0"/>
              </a:rPr>
              <a:t>August 3, 2021</a:t>
            </a:r>
            <a:endParaRPr lang="en-US" sz="2000" dirty="0">
              <a:latin typeface="Arial Narrow" panose="020B0606020202030204" pitchFamily="34" charset="0"/>
            </a:endParaRPr>
          </a:p>
        </p:txBody>
      </p:sp>
      <p:pic>
        <p:nvPicPr>
          <p:cNvPr id="4" name="Content Placeholder 3"/>
          <p:cNvPicPr>
            <a:picLocks noChangeAspect="1"/>
          </p:cNvPicPr>
          <p:nvPr/>
        </p:nvPicPr>
        <p:blipFill>
          <a:blip r:embed="rId3"/>
          <a:stretch>
            <a:fillRect/>
          </a:stretch>
        </p:blipFill>
        <p:spPr>
          <a:xfrm>
            <a:off x="3505200" y="3276600"/>
            <a:ext cx="4771607" cy="1676400"/>
          </a:xfrm>
          <a:prstGeom prst="rect">
            <a:avLst/>
          </a:prstGeom>
        </p:spPr>
      </p:pic>
    </p:spTree>
    <p:extLst>
      <p:ext uri="{BB962C8B-B14F-4D97-AF65-F5344CB8AC3E}">
        <p14:creationId xmlns:p14="http://schemas.microsoft.com/office/powerpoint/2010/main" val="6364114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631" y="201245"/>
            <a:ext cx="7948863" cy="762001"/>
          </a:xfrm>
        </p:spPr>
        <p:txBody>
          <a:bodyPr>
            <a:noAutofit/>
          </a:bodyPr>
          <a:lstStyle/>
          <a:p>
            <a:pPr algn="l"/>
            <a:r>
              <a:rPr lang="en-US" sz="3600" dirty="0" smtClean="0">
                <a:solidFill>
                  <a:srgbClr val="2C5D98"/>
                </a:solidFill>
                <a:latin typeface="Arial Narrow" panose="020B0606020202030204" pitchFamily="34" charset="0"/>
              </a:rPr>
              <a:t>P2P Tips</a:t>
            </a:r>
            <a:endParaRPr lang="en-US" sz="3600" dirty="0">
              <a:solidFill>
                <a:srgbClr val="2C5D98"/>
              </a:solidFill>
              <a:latin typeface="Arial Narrow" panose="020B0606020202030204" pitchFamily="34" charset="0"/>
            </a:endParaRPr>
          </a:p>
        </p:txBody>
      </p:sp>
      <p:sp>
        <p:nvSpPr>
          <p:cNvPr id="3" name="Content Placeholder 2"/>
          <p:cNvSpPr>
            <a:spLocks noGrp="1"/>
          </p:cNvSpPr>
          <p:nvPr>
            <p:ph idx="4294967295"/>
          </p:nvPr>
        </p:nvSpPr>
        <p:spPr>
          <a:xfrm>
            <a:off x="346753" y="963246"/>
            <a:ext cx="8532724" cy="5513754"/>
          </a:xfrm>
        </p:spPr>
        <p:txBody>
          <a:bodyPr>
            <a:noAutofit/>
          </a:bodyPr>
          <a:lstStyle/>
          <a:p>
            <a:pPr marL="0" indent="0">
              <a:buNone/>
            </a:pPr>
            <a:r>
              <a:rPr lang="en-US" sz="2000" b="1" dirty="0" smtClean="0">
                <a:solidFill>
                  <a:srgbClr val="FFC000"/>
                </a:solidFill>
                <a:latin typeface="Arial Narrow" panose="020B0606020202030204" pitchFamily="34" charset="0"/>
              </a:rPr>
              <a:t>Shortcuts</a:t>
            </a:r>
          </a:p>
          <a:p>
            <a:pPr marL="0" indent="0">
              <a:buNone/>
            </a:pPr>
            <a:r>
              <a:rPr lang="en-US" sz="1600" dirty="0" smtClean="0">
                <a:latin typeface="Arial Narrow" panose="020B0606020202030204" pitchFamily="34" charset="0"/>
              </a:rPr>
              <a:t>Did </a:t>
            </a:r>
            <a:r>
              <a:rPr lang="en-US" sz="1600" dirty="0">
                <a:latin typeface="Arial Narrow" panose="020B0606020202030204" pitchFamily="34" charset="0"/>
              </a:rPr>
              <a:t>you know that you can </a:t>
            </a:r>
            <a:r>
              <a:rPr lang="en-US" sz="1600" dirty="0" smtClean="0">
                <a:latin typeface="Arial Narrow" panose="020B0606020202030204" pitchFamily="34" charset="0"/>
              </a:rPr>
              <a:t>setup up to 10 shortcuts to frequently used tasks, reports or URL’s in P2P?  You an access it on your home screen by selecting the 4 squares and then select “edit” to get to the configuration screen</a:t>
            </a:r>
            <a:endParaRPr lang="en-US" sz="1600" dirty="0">
              <a:latin typeface="Arial Narrow" panose="020B0606020202030204" pitchFamily="34" charset="0"/>
            </a:endParaRPr>
          </a:p>
          <a:p>
            <a:pPr marL="0" indent="0">
              <a:buNone/>
            </a:pPr>
            <a:r>
              <a:rPr lang="en-US" sz="2000" b="1" dirty="0" smtClean="0">
                <a:solidFill>
                  <a:srgbClr val="FFC000"/>
                </a:solidFill>
                <a:latin typeface="Arial Narrow" panose="020B0606020202030204" pitchFamily="34" charset="0"/>
              </a:rPr>
              <a:t>                                                                               </a:t>
            </a:r>
            <a:r>
              <a:rPr lang="en-US" sz="1600" dirty="0">
                <a:latin typeface="Arial Narrow" panose="020B0606020202030204" pitchFamily="34" charset="0"/>
              </a:rPr>
              <a:t>Go to </a:t>
            </a:r>
            <a:r>
              <a:rPr lang="en-US" sz="1600" dirty="0">
                <a:latin typeface="Arial Narrow" panose="020B0606020202030204" pitchFamily="34" charset="0"/>
              </a:rPr>
              <a:t>the </a:t>
            </a:r>
            <a:r>
              <a:rPr lang="en-US" sz="1600" dirty="0">
                <a:latin typeface="Arial Narrow" panose="020B0606020202030204" pitchFamily="34" charset="0"/>
                <a:hlinkClick r:id="rId3"/>
              </a:rPr>
              <a:t>Adding and Using Shortcuts </a:t>
            </a:r>
            <a:r>
              <a:rPr lang="en-US" sz="1600" dirty="0" smtClean="0">
                <a:latin typeface="Arial Narrow" panose="020B0606020202030204" pitchFamily="34" charset="0"/>
                <a:hlinkClick r:id="rId3"/>
              </a:rPr>
              <a:t>Video</a:t>
            </a:r>
            <a:r>
              <a:rPr lang="en-US" sz="1600" dirty="0" smtClean="0">
                <a:latin typeface="Arial Narrow" panose="020B0606020202030204" pitchFamily="34" charset="0"/>
              </a:rPr>
              <a:t> on the 				                   UR Procurement Website to assist with utilizing this                                  				                  feature.</a:t>
            </a:r>
            <a:endParaRPr lang="en-US" sz="1600" dirty="0">
              <a:latin typeface="Arial Narrow" panose="020B0606020202030204" pitchFamily="34" charset="0"/>
            </a:endParaRPr>
          </a:p>
          <a:p>
            <a:pPr marL="0" indent="0">
              <a:buNone/>
            </a:pPr>
            <a:endParaRPr lang="en-US" sz="1800" dirty="0" smtClean="0">
              <a:latin typeface="Arial Narrow" panose="020B0606020202030204" pitchFamily="34" charset="0"/>
            </a:endParaRPr>
          </a:p>
          <a:p>
            <a:pPr marL="0" indent="0">
              <a:buNone/>
            </a:pPr>
            <a:endParaRPr lang="en-US" sz="1600" b="1" dirty="0">
              <a:solidFill>
                <a:srgbClr val="FFC000"/>
              </a:solidFill>
              <a:latin typeface="Arial Narrow" panose="020B0606020202030204" pitchFamily="34" charset="0"/>
            </a:endParaRPr>
          </a:p>
          <a:p>
            <a:pPr marL="0" indent="0">
              <a:buNone/>
            </a:pPr>
            <a:endParaRPr lang="en-US" sz="1600" b="1" dirty="0" smtClean="0">
              <a:solidFill>
                <a:srgbClr val="FFC000"/>
              </a:solidFill>
              <a:latin typeface="Arial Narrow" panose="020B0606020202030204" pitchFamily="34" charset="0"/>
            </a:endParaRPr>
          </a:p>
          <a:p>
            <a:pPr marL="0" indent="0">
              <a:buNone/>
            </a:pPr>
            <a:endParaRPr lang="en-US" sz="1600" b="1" dirty="0" smtClean="0">
              <a:solidFill>
                <a:srgbClr val="FFC000"/>
              </a:solidFill>
              <a:latin typeface="Arial Narrow" panose="020B0606020202030204" pitchFamily="34" charset="0"/>
            </a:endParaRPr>
          </a:p>
          <a:p>
            <a:pPr marL="0" indent="0">
              <a:buNone/>
            </a:pPr>
            <a:endParaRPr lang="en-US" sz="1600" b="1" dirty="0">
              <a:solidFill>
                <a:srgbClr val="FFC000"/>
              </a:solidFill>
              <a:latin typeface="Arial Narrow" panose="020B0606020202030204" pitchFamily="34" charset="0"/>
            </a:endParaRPr>
          </a:p>
          <a:p>
            <a:pPr marL="0" indent="0">
              <a:buNone/>
            </a:pPr>
            <a:r>
              <a:rPr lang="en-US" sz="2000" b="1" dirty="0" smtClean="0">
                <a:solidFill>
                  <a:srgbClr val="FFC000"/>
                </a:solidFill>
                <a:latin typeface="Arial Narrow" panose="020B0606020202030204" pitchFamily="34" charset="0"/>
              </a:rPr>
              <a:t>Favorites</a:t>
            </a:r>
            <a:endParaRPr lang="en-US" sz="2000" b="1" dirty="0">
              <a:solidFill>
                <a:srgbClr val="FFC000"/>
              </a:solidFill>
              <a:latin typeface="Arial Narrow" panose="020B0606020202030204" pitchFamily="34" charset="0"/>
            </a:endParaRPr>
          </a:p>
          <a:p>
            <a:pPr marL="0" indent="0">
              <a:buNone/>
            </a:pPr>
            <a:r>
              <a:rPr lang="en-US" sz="1600" dirty="0" smtClean="0">
                <a:latin typeface="Arial Narrow" panose="020B0606020202030204" pitchFamily="34" charset="0"/>
              </a:rPr>
              <a:t>Did </a:t>
            </a:r>
            <a:r>
              <a:rPr lang="en-US" sz="1600" dirty="0">
                <a:latin typeface="Arial Narrow" panose="020B0606020202030204" pitchFamily="34" charset="0"/>
              </a:rPr>
              <a:t>you know that you can </a:t>
            </a:r>
            <a:r>
              <a:rPr lang="en-US" sz="1600" dirty="0" smtClean="0">
                <a:latin typeface="Arial Narrow" panose="020B0606020202030204" pitchFamily="34" charset="0"/>
              </a:rPr>
              <a:t>set FAO’s, Spend Categories, Vendors and Reports as favorites? In most instances you can select the ‘related actions button” after the FAO, Spend Category or Vendor and select “Favorite” and then “</a:t>
            </a:r>
            <a:r>
              <a:rPr lang="en-US" sz="1600" dirty="0">
                <a:latin typeface="Arial Narrow" panose="020B0606020202030204" pitchFamily="34" charset="0"/>
              </a:rPr>
              <a:t>A</a:t>
            </a:r>
            <a:r>
              <a:rPr lang="en-US" sz="1600" dirty="0" smtClean="0">
                <a:latin typeface="Arial Narrow" panose="020B0606020202030204" pitchFamily="34" charset="0"/>
              </a:rPr>
              <a:t>dd</a:t>
            </a:r>
            <a:r>
              <a:rPr lang="en-US" sz="1600" dirty="0" smtClean="0">
                <a:latin typeface="Arial Narrow" panose="020B0606020202030204" pitchFamily="34" charset="0"/>
              </a:rPr>
              <a:t>”                                                     </a:t>
            </a:r>
          </a:p>
          <a:p>
            <a:pPr marL="0" indent="0">
              <a:buNone/>
            </a:pPr>
            <a:r>
              <a:rPr lang="en-US" sz="1600" dirty="0">
                <a:latin typeface="Arial Narrow" panose="020B0606020202030204" pitchFamily="34" charset="0"/>
              </a:rPr>
              <a:t>	</a:t>
            </a:r>
            <a:r>
              <a:rPr lang="en-US" sz="1600" dirty="0" smtClean="0">
                <a:latin typeface="Arial Narrow" panose="020B0606020202030204" pitchFamily="34" charset="0"/>
              </a:rPr>
              <a:t>		           </a:t>
            </a:r>
            <a:r>
              <a:rPr lang="en-US" sz="1600" dirty="0" smtClean="0">
                <a:latin typeface="Arial Narrow" panose="020B0606020202030204" pitchFamily="34" charset="0"/>
              </a:rPr>
              <a:t>Visit the </a:t>
            </a:r>
            <a:r>
              <a:rPr lang="en-US" sz="1600" dirty="0" smtClean="0">
                <a:latin typeface="Arial Narrow" panose="020B0606020202030204" pitchFamily="34" charset="0"/>
                <a:hlinkClick r:id="rId4"/>
              </a:rPr>
              <a:t>Tip and Trick on Setting Favorites </a:t>
            </a:r>
            <a:r>
              <a:rPr lang="en-US" sz="1600" dirty="0" smtClean="0">
                <a:latin typeface="Arial Narrow" panose="020B0606020202030204" pitchFamily="34" charset="0"/>
              </a:rPr>
              <a:t>on the UR Procurement                     	                                                  Website.</a:t>
            </a:r>
            <a:endParaRPr lang="en-US" sz="1600" dirty="0">
              <a:latin typeface="Arial Narrow" panose="020B0606020202030204" pitchFamily="34" charset="0"/>
            </a:endParaRPr>
          </a:p>
          <a:p>
            <a:pPr marL="0" indent="0">
              <a:buNone/>
            </a:pPr>
            <a:endParaRPr lang="en-US" sz="1600" b="1" dirty="0">
              <a:solidFill>
                <a:srgbClr val="FFC000"/>
              </a:solidFill>
              <a:latin typeface="Arial Narrow" panose="020B0606020202030204" pitchFamily="34" charset="0"/>
            </a:endParaRPr>
          </a:p>
        </p:txBody>
      </p:sp>
      <p:sp>
        <p:nvSpPr>
          <p:cNvPr id="4" name="Line 9"/>
          <p:cNvSpPr>
            <a:spLocks noChangeShapeType="1"/>
          </p:cNvSpPr>
          <p:nvPr/>
        </p:nvSpPr>
        <p:spPr bwMode="auto">
          <a:xfrm>
            <a:off x="381000"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Rectangle 1"/>
          <p:cNvSpPr>
            <a:spLocks noChangeArrowheads="1"/>
          </p:cNvSpPr>
          <p:nvPr/>
        </p:nvSpPr>
        <p:spPr bwMode="auto">
          <a:xfrm>
            <a:off x="204400" y="3623846"/>
            <a:ext cx="867507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ctr"/>
            <a:endParaRPr lang="en-US" sz="2000" dirty="0">
              <a:solidFill>
                <a:schemeClr val="tx2"/>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Slide Number Placeholder 3"/>
          <p:cNvSpPr txBox="1">
            <a:spLocks/>
          </p:cNvSpPr>
          <p:nvPr/>
        </p:nvSpPr>
        <p:spPr>
          <a:xfrm>
            <a:off x="6858000" y="6353951"/>
            <a:ext cx="2133600" cy="365125"/>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400" dirty="0" smtClean="0">
                <a:solidFill>
                  <a:schemeClr val="bg1"/>
                </a:solidFill>
              </a:rPr>
              <a:t>10</a:t>
            </a:r>
            <a:endParaRPr lang="en-US" sz="1400" dirty="0">
              <a:solidFill>
                <a:schemeClr val="bg1"/>
              </a:solidFill>
            </a:endParaRPr>
          </a:p>
        </p:txBody>
      </p:sp>
      <p:pic>
        <p:nvPicPr>
          <p:cNvPr id="6" name="Picture 5"/>
          <p:cNvPicPr>
            <a:picLocks noChangeAspect="1"/>
          </p:cNvPicPr>
          <p:nvPr/>
        </p:nvPicPr>
        <p:blipFill>
          <a:blip r:embed="rId5"/>
          <a:stretch>
            <a:fillRect/>
          </a:stretch>
        </p:blipFill>
        <p:spPr>
          <a:xfrm>
            <a:off x="7898196" y="330200"/>
            <a:ext cx="1219200" cy="1016000"/>
          </a:xfrm>
          <a:prstGeom prst="rect">
            <a:avLst/>
          </a:prstGeom>
        </p:spPr>
      </p:pic>
      <p:sp>
        <p:nvSpPr>
          <p:cNvPr id="5" name="Rectangle 2"/>
          <p:cNvSpPr>
            <a:spLocks noChangeArrowheads="1"/>
          </p:cNvSpPr>
          <p:nvPr/>
        </p:nvSpPr>
        <p:spPr bwMode="auto">
          <a:xfrm>
            <a:off x="333501" y="4006102"/>
            <a:ext cx="8658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t> </a:t>
            </a:r>
            <a:endParaRPr kumimoji="0" lang="en-US" altLang="en-US" sz="1400" b="0" i="0" u="none" strike="noStrike" cap="none" normalizeH="0" baseline="0" dirty="0" smtClean="0">
              <a:ln>
                <a:noFill/>
              </a:ln>
              <a:solidFill>
                <a:schemeClr val="tx1"/>
              </a:solidFill>
              <a:effectLst/>
              <a:latin typeface="Arial Narrow" panose="020B0606020202030204" pitchFamily="34" charset="0"/>
            </a:endParaRPr>
          </a:p>
          <a:p>
            <a:r>
              <a:rPr lang="en-US" dirty="0"/>
              <a:t> </a:t>
            </a:r>
            <a:endParaRPr kumimoji="0" lang="en-US" altLang="en-US" sz="1400" b="0" i="0" u="none" strike="noStrike" cap="none" normalizeH="0" baseline="0" dirty="0" smtClean="0">
              <a:ln>
                <a:noFill/>
              </a:ln>
              <a:solidFill>
                <a:schemeClr val="tx1"/>
              </a:solidFill>
              <a:effectLst/>
              <a:latin typeface="Arial Narrow" panose="020B0606020202030204" pitchFamily="34" charset="0"/>
            </a:endParaRPr>
          </a:p>
        </p:txBody>
      </p:sp>
      <p:pic>
        <p:nvPicPr>
          <p:cNvPr id="10" name="Picture 9"/>
          <p:cNvPicPr>
            <a:picLocks noChangeAspect="1"/>
          </p:cNvPicPr>
          <p:nvPr/>
        </p:nvPicPr>
        <p:blipFill>
          <a:blip r:embed="rId6"/>
          <a:stretch>
            <a:fillRect/>
          </a:stretch>
        </p:blipFill>
        <p:spPr>
          <a:xfrm>
            <a:off x="788321" y="2102299"/>
            <a:ext cx="1503559" cy="1682683"/>
          </a:xfrm>
          <a:prstGeom prst="rect">
            <a:avLst/>
          </a:prstGeom>
        </p:spPr>
      </p:pic>
      <p:pic>
        <p:nvPicPr>
          <p:cNvPr id="11" name="Picture 10"/>
          <p:cNvPicPr>
            <a:picLocks noChangeAspect="1"/>
          </p:cNvPicPr>
          <p:nvPr/>
        </p:nvPicPr>
        <p:blipFill>
          <a:blip r:embed="rId7"/>
          <a:stretch>
            <a:fillRect/>
          </a:stretch>
        </p:blipFill>
        <p:spPr>
          <a:xfrm>
            <a:off x="2780570" y="2181535"/>
            <a:ext cx="1562830" cy="1559127"/>
          </a:xfrm>
          <a:prstGeom prst="rect">
            <a:avLst/>
          </a:prstGeom>
        </p:spPr>
      </p:pic>
      <p:pic>
        <p:nvPicPr>
          <p:cNvPr id="12" name="Picture 11"/>
          <p:cNvPicPr>
            <a:picLocks noChangeAspect="1"/>
          </p:cNvPicPr>
          <p:nvPr/>
        </p:nvPicPr>
        <p:blipFill>
          <a:blip r:embed="rId8"/>
          <a:stretch>
            <a:fillRect/>
          </a:stretch>
        </p:blipFill>
        <p:spPr>
          <a:xfrm>
            <a:off x="1447800" y="5538523"/>
            <a:ext cx="1933324" cy="751339"/>
          </a:xfrm>
          <a:prstGeom prst="rect">
            <a:avLst/>
          </a:prstGeom>
        </p:spPr>
      </p:pic>
    </p:spTree>
    <p:extLst>
      <p:ext uri="{BB962C8B-B14F-4D97-AF65-F5344CB8AC3E}">
        <p14:creationId xmlns:p14="http://schemas.microsoft.com/office/powerpoint/2010/main" val="844150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631" y="201245"/>
            <a:ext cx="7948863" cy="762001"/>
          </a:xfrm>
        </p:spPr>
        <p:txBody>
          <a:bodyPr>
            <a:noAutofit/>
          </a:bodyPr>
          <a:lstStyle/>
          <a:p>
            <a:pPr algn="l"/>
            <a:r>
              <a:rPr lang="en-US" sz="3600" dirty="0" smtClean="0">
                <a:solidFill>
                  <a:srgbClr val="2C5D98"/>
                </a:solidFill>
                <a:latin typeface="Arial Narrow" panose="020B0606020202030204" pitchFamily="34" charset="0"/>
              </a:rPr>
              <a:t>What Do You Think?</a:t>
            </a:r>
            <a:endParaRPr lang="en-US" sz="3600" dirty="0">
              <a:solidFill>
                <a:srgbClr val="2C5D98"/>
              </a:solidFill>
              <a:latin typeface="Arial Narrow" panose="020B0606020202030204" pitchFamily="34" charset="0"/>
            </a:endParaRPr>
          </a:p>
        </p:txBody>
      </p:sp>
      <p:sp>
        <p:nvSpPr>
          <p:cNvPr id="4" name="Line 9"/>
          <p:cNvSpPr>
            <a:spLocks noChangeShapeType="1"/>
          </p:cNvSpPr>
          <p:nvPr/>
        </p:nvSpPr>
        <p:spPr bwMode="auto">
          <a:xfrm>
            <a:off x="381000"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8" name="Slide Number Placeholder 3"/>
          <p:cNvSpPr txBox="1">
            <a:spLocks/>
          </p:cNvSpPr>
          <p:nvPr/>
        </p:nvSpPr>
        <p:spPr>
          <a:xfrm>
            <a:off x="6858000" y="6353951"/>
            <a:ext cx="2133600" cy="365125"/>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400" dirty="0" smtClean="0">
                <a:solidFill>
                  <a:schemeClr val="bg1"/>
                </a:solidFill>
              </a:rPr>
              <a:t>11</a:t>
            </a:r>
            <a:endParaRPr lang="en-US" sz="1400" dirty="0">
              <a:solidFill>
                <a:schemeClr val="bg1"/>
              </a:solidFill>
            </a:endParaRPr>
          </a:p>
        </p:txBody>
      </p:sp>
      <p:sp>
        <p:nvSpPr>
          <p:cNvPr id="9" name="AutoShape 2" descr="Advanced Process Control Training - PiControl Solutions Trai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3"/>
          <a:stretch>
            <a:fillRect/>
          </a:stretch>
        </p:blipFill>
        <p:spPr>
          <a:xfrm>
            <a:off x="6417685" y="310704"/>
            <a:ext cx="2224443" cy="1240127"/>
          </a:xfrm>
          <a:prstGeom prst="rect">
            <a:avLst/>
          </a:prstGeom>
        </p:spPr>
      </p:pic>
      <p:sp>
        <p:nvSpPr>
          <p:cNvPr id="5" name="Rectangle 4"/>
          <p:cNvSpPr/>
          <p:nvPr/>
        </p:nvSpPr>
        <p:spPr>
          <a:xfrm>
            <a:off x="294723" y="1600200"/>
            <a:ext cx="8458200" cy="2031325"/>
          </a:xfrm>
          <a:prstGeom prst="rect">
            <a:avLst/>
          </a:prstGeom>
        </p:spPr>
        <p:txBody>
          <a:bodyPr wrap="square">
            <a:spAutoFit/>
          </a:bodyPr>
          <a:lstStyle/>
          <a:p>
            <a:pPr marL="0" marR="0">
              <a:spcBef>
                <a:spcPts val="0"/>
              </a:spcBef>
              <a:spcAft>
                <a:spcPts val="0"/>
              </a:spcAft>
            </a:pPr>
            <a:r>
              <a:rPr lang="en-US" dirty="0" smtClean="0">
                <a:latin typeface="Arial Narrow" panose="020B0606020202030204" pitchFamily="34" charset="0"/>
              </a:rPr>
              <a:t>We are looking to implement a process to </a:t>
            </a:r>
            <a:r>
              <a:rPr lang="en-US" b="1" i="1" dirty="0" smtClean="0">
                <a:latin typeface="Arial Narrow" panose="020B0606020202030204" pitchFamily="34" charset="0"/>
              </a:rPr>
              <a:t>mass cancel </a:t>
            </a:r>
            <a:r>
              <a:rPr lang="en-US" b="1" i="1" dirty="0">
                <a:latin typeface="Arial Narrow" panose="020B0606020202030204" pitchFamily="34" charset="0"/>
              </a:rPr>
              <a:t>draft requisitions </a:t>
            </a:r>
            <a:r>
              <a:rPr lang="en-US" dirty="0">
                <a:latin typeface="Arial Narrow" panose="020B0606020202030204" pitchFamily="34" charset="0"/>
              </a:rPr>
              <a:t>on a monthly </a:t>
            </a:r>
            <a:r>
              <a:rPr lang="en-US" dirty="0" smtClean="0">
                <a:latin typeface="Arial Narrow" panose="020B0606020202030204" pitchFamily="34" charset="0"/>
              </a:rPr>
              <a:t>basis that meet either of the following criteria:</a:t>
            </a:r>
          </a:p>
          <a:p>
            <a:pPr marL="0" marR="0">
              <a:spcBef>
                <a:spcPts val="0"/>
              </a:spcBef>
              <a:spcAft>
                <a:spcPts val="0"/>
              </a:spcAft>
            </a:pPr>
            <a:endParaRPr lang="en-US" dirty="0">
              <a:latin typeface="Arial Narrow" panose="020B0606020202030204" pitchFamily="34" charset="0"/>
            </a:endParaRPr>
          </a:p>
          <a:p>
            <a:pPr marL="742950" lvl="1" indent="-285750">
              <a:spcBef>
                <a:spcPts val="0"/>
              </a:spcBef>
              <a:spcAft>
                <a:spcPts val="0"/>
              </a:spcAft>
              <a:buFont typeface="Arial" panose="020B0604020202020204" pitchFamily="34" charset="0"/>
              <a:buChar char="•"/>
            </a:pPr>
            <a:r>
              <a:rPr lang="en-US" dirty="0" smtClean="0">
                <a:latin typeface="Arial Narrow" panose="020B0606020202030204" pitchFamily="34" charset="0"/>
              </a:rPr>
              <a:t>&gt;30 days old </a:t>
            </a:r>
          </a:p>
          <a:p>
            <a:pPr marL="742950" lvl="1" indent="-285750">
              <a:spcBef>
                <a:spcPts val="0"/>
              </a:spcBef>
              <a:spcAft>
                <a:spcPts val="0"/>
              </a:spcAft>
              <a:buFont typeface="Arial" panose="020B0604020202020204" pitchFamily="34" charset="0"/>
              <a:buChar char="•"/>
            </a:pPr>
            <a:r>
              <a:rPr lang="en-US" dirty="0" smtClean="0">
                <a:latin typeface="Arial Narrow" panose="020B0606020202030204" pitchFamily="34" charset="0"/>
              </a:rPr>
              <a:t>In progress requisitions for requisitioners with a “Terminated Worker” status</a:t>
            </a:r>
            <a:endParaRPr lang="en-US" dirty="0">
              <a:latin typeface="Arial Narrow" panose="020B0606020202030204" pitchFamily="34" charset="0"/>
            </a:endParaRPr>
          </a:p>
          <a:p>
            <a:pPr marL="0" marR="0">
              <a:spcBef>
                <a:spcPts val="0"/>
              </a:spcBef>
              <a:spcAft>
                <a:spcPts val="0"/>
              </a:spcAft>
            </a:pPr>
            <a:r>
              <a:rPr lang="en-US" dirty="0">
                <a:latin typeface="Arial Narrow" panose="020B0606020202030204" pitchFamily="34" charset="0"/>
              </a:rPr>
              <a:t> </a:t>
            </a:r>
            <a:endParaRPr lang="en-US" dirty="0" smtClean="0">
              <a:latin typeface="Arial Narrow" panose="020B0606020202030204" pitchFamily="34" charset="0"/>
            </a:endParaRPr>
          </a:p>
          <a:p>
            <a:pPr marL="0" marR="0">
              <a:spcBef>
                <a:spcPts val="0"/>
              </a:spcBef>
              <a:spcAft>
                <a:spcPts val="0"/>
              </a:spcAft>
            </a:pPr>
            <a:endParaRPr lang="en-US" dirty="0">
              <a:latin typeface="Calibri" panose="020F0502020204030204" pitchFamily="34" charset="0"/>
            </a:endParaRPr>
          </a:p>
        </p:txBody>
      </p:sp>
    </p:spTree>
    <p:extLst>
      <p:ext uri="{BB962C8B-B14F-4D97-AF65-F5344CB8AC3E}">
        <p14:creationId xmlns:p14="http://schemas.microsoft.com/office/powerpoint/2010/main" val="1861257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631" y="201245"/>
            <a:ext cx="7948863" cy="762001"/>
          </a:xfrm>
        </p:spPr>
        <p:txBody>
          <a:bodyPr>
            <a:noAutofit/>
          </a:bodyPr>
          <a:lstStyle/>
          <a:p>
            <a:pPr algn="l"/>
            <a:r>
              <a:rPr lang="en-US" sz="3600" dirty="0" smtClean="0">
                <a:solidFill>
                  <a:srgbClr val="2C5D98"/>
                </a:solidFill>
                <a:latin typeface="Arial Narrow" panose="020B0606020202030204" pitchFamily="34" charset="0"/>
              </a:rPr>
              <a:t>What Do You Think?</a:t>
            </a:r>
            <a:endParaRPr lang="en-US" sz="3600" dirty="0">
              <a:solidFill>
                <a:srgbClr val="2C5D98"/>
              </a:solidFill>
              <a:latin typeface="Arial Narrow" panose="020B0606020202030204" pitchFamily="34" charset="0"/>
            </a:endParaRPr>
          </a:p>
        </p:txBody>
      </p:sp>
      <p:sp>
        <p:nvSpPr>
          <p:cNvPr id="4" name="Line 9"/>
          <p:cNvSpPr>
            <a:spLocks noChangeShapeType="1"/>
          </p:cNvSpPr>
          <p:nvPr/>
        </p:nvSpPr>
        <p:spPr bwMode="auto">
          <a:xfrm>
            <a:off x="381000"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8" name="Slide Number Placeholder 3"/>
          <p:cNvSpPr txBox="1">
            <a:spLocks/>
          </p:cNvSpPr>
          <p:nvPr/>
        </p:nvSpPr>
        <p:spPr>
          <a:xfrm>
            <a:off x="6858000" y="6353951"/>
            <a:ext cx="2133600" cy="365125"/>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400" dirty="0" smtClean="0">
                <a:solidFill>
                  <a:schemeClr val="bg1"/>
                </a:solidFill>
              </a:rPr>
              <a:t>12</a:t>
            </a:r>
            <a:endParaRPr lang="en-US" sz="1400" dirty="0">
              <a:solidFill>
                <a:schemeClr val="bg1"/>
              </a:solidFill>
            </a:endParaRPr>
          </a:p>
        </p:txBody>
      </p:sp>
      <p:sp>
        <p:nvSpPr>
          <p:cNvPr id="9" name="AutoShape 2" descr="Advanced Process Control Training - PiControl Solutions Trai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3"/>
          <a:stretch>
            <a:fillRect/>
          </a:stretch>
        </p:blipFill>
        <p:spPr>
          <a:xfrm>
            <a:off x="7036211" y="367584"/>
            <a:ext cx="1688307" cy="941231"/>
          </a:xfrm>
          <a:prstGeom prst="rect">
            <a:avLst/>
          </a:prstGeom>
        </p:spPr>
      </p:pic>
      <p:sp>
        <p:nvSpPr>
          <p:cNvPr id="5" name="Rectangle 4"/>
          <p:cNvSpPr/>
          <p:nvPr/>
        </p:nvSpPr>
        <p:spPr>
          <a:xfrm>
            <a:off x="256379" y="1049514"/>
            <a:ext cx="8458200" cy="5047536"/>
          </a:xfrm>
          <a:prstGeom prst="rect">
            <a:avLst/>
          </a:prstGeom>
        </p:spPr>
        <p:txBody>
          <a:bodyPr wrap="square">
            <a:spAutoFit/>
          </a:bodyPr>
          <a:lstStyle/>
          <a:p>
            <a:pPr marL="0" marR="0">
              <a:spcBef>
                <a:spcPts val="0"/>
              </a:spcBef>
              <a:spcAft>
                <a:spcPts val="0"/>
              </a:spcAft>
            </a:pPr>
            <a:r>
              <a:rPr lang="en-US" sz="1400" dirty="0" smtClean="0">
                <a:latin typeface="Calibri" panose="020F0502020204030204" pitchFamily="34" charset="0"/>
              </a:rPr>
              <a:t>We are looking for your feedback to enable a new email notification available for </a:t>
            </a:r>
            <a:r>
              <a:rPr lang="en-US" sz="1400" b="1" i="1" dirty="0" smtClean="0">
                <a:latin typeface="Calibri" panose="020F0502020204030204" pitchFamily="34" charset="0"/>
              </a:rPr>
              <a:t>PO confirmation/Acknowledgement</a:t>
            </a:r>
            <a:r>
              <a:rPr lang="en-US" sz="1400" b="1" dirty="0" smtClean="0">
                <a:latin typeface="Calibri" panose="020F0502020204030204" pitchFamily="34" charset="0"/>
              </a:rPr>
              <a:t>.</a:t>
            </a:r>
          </a:p>
          <a:p>
            <a:pPr marL="0" marR="0">
              <a:spcBef>
                <a:spcPts val="0"/>
              </a:spcBef>
              <a:spcAft>
                <a:spcPts val="0"/>
              </a:spcAft>
            </a:pPr>
            <a:endParaRPr lang="en-US" sz="1400" b="1" dirty="0" smtClean="0">
              <a:latin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400" dirty="0" smtClean="0">
                <a:latin typeface="Calibri" panose="020F0502020204030204" pitchFamily="34" charset="0"/>
              </a:rPr>
              <a:t>Email notice that </a:t>
            </a:r>
            <a:r>
              <a:rPr lang="en-US" sz="1400" dirty="0">
                <a:latin typeface="Calibri" panose="020F0502020204030204" pitchFamily="34" charset="0"/>
              </a:rPr>
              <a:t>a </a:t>
            </a:r>
            <a:r>
              <a:rPr lang="en-US" sz="1400" dirty="0" smtClean="0">
                <a:latin typeface="Calibri" panose="020F0502020204030204" pitchFamily="34" charset="0"/>
              </a:rPr>
              <a:t>Marketplace supplier </a:t>
            </a:r>
            <a:r>
              <a:rPr lang="en-US" sz="1400" dirty="0">
                <a:latin typeface="Calibri" panose="020F0502020204030204" pitchFamily="34" charset="0"/>
              </a:rPr>
              <a:t>has submitted an order acknowledgment. It provides the status of items on the order, indicating whether an item has been accepted, rejected or backordered</a:t>
            </a:r>
            <a:r>
              <a:rPr lang="en-US" sz="1400" dirty="0" smtClean="0">
                <a:latin typeface="Calibri" panose="020F0502020204030204" pitchFamily="34" charset="0"/>
              </a:rPr>
              <a:t>.</a:t>
            </a:r>
            <a:endParaRPr lang="en-US" sz="1400" dirty="0">
              <a:latin typeface="Calibri" panose="020F0502020204030204" pitchFamily="34" charset="0"/>
            </a:endParaRPr>
          </a:p>
          <a:p>
            <a:pPr marR="0">
              <a:spcBef>
                <a:spcPts val="0"/>
              </a:spcBef>
              <a:spcAft>
                <a:spcPts val="0"/>
              </a:spcAft>
            </a:pPr>
            <a:endParaRPr lang="en-US" sz="1400" dirty="0" smtClean="0">
              <a:latin typeface="Calibri" panose="020F0502020204030204" pitchFamily="34" charset="0"/>
            </a:endParaRPr>
          </a:p>
          <a:p>
            <a:pPr marR="0">
              <a:spcBef>
                <a:spcPts val="0"/>
              </a:spcBef>
              <a:spcAft>
                <a:spcPts val="0"/>
              </a:spcAft>
            </a:pPr>
            <a:r>
              <a:rPr lang="en-US" sz="1400" dirty="0" smtClean="0">
                <a:latin typeface="Calibri" panose="020F0502020204030204" pitchFamily="34" charset="0"/>
              </a:rPr>
              <a:t>Marketplace Supplier email notifications currently in place</a:t>
            </a:r>
            <a:r>
              <a:rPr lang="en-US" sz="1400" dirty="0" smtClean="0">
                <a:latin typeface="Calibri" panose="020F0502020204030204" pitchFamily="34" charset="0"/>
              </a:rPr>
              <a:t>:</a:t>
            </a:r>
          </a:p>
          <a:p>
            <a:pPr marR="0">
              <a:spcBef>
                <a:spcPts val="0"/>
              </a:spcBef>
              <a:spcAft>
                <a:spcPts val="0"/>
              </a:spcAft>
            </a:pPr>
            <a:endParaRPr lang="en-US" sz="1400" dirty="0" smtClean="0">
              <a:latin typeface="Calibri" panose="020F0502020204030204" pitchFamily="34" charset="0"/>
            </a:endParaRPr>
          </a:p>
          <a:p>
            <a:pPr marL="285750" indent="-285750">
              <a:spcBef>
                <a:spcPts val="0"/>
              </a:spcBef>
              <a:spcAft>
                <a:spcPts val="0"/>
              </a:spcAft>
              <a:buFont typeface="Arial" panose="020B0604020202020204" pitchFamily="34" charset="0"/>
              <a:buChar char="•"/>
            </a:pPr>
            <a:r>
              <a:rPr lang="en-US" sz="1400" b="1" dirty="0" smtClean="0">
                <a:latin typeface="Calibri" panose="020F0502020204030204" pitchFamily="34" charset="0"/>
              </a:rPr>
              <a:t>PO line item Ship </a:t>
            </a:r>
            <a:r>
              <a:rPr lang="en-US" sz="1400" b="1" dirty="0" smtClean="0">
                <a:latin typeface="Calibri" panose="020F0502020204030204" pitchFamily="34" charset="0"/>
              </a:rPr>
              <a:t>Notice</a:t>
            </a:r>
          </a:p>
          <a:p>
            <a:pPr marL="285750" indent="-285750">
              <a:spcBef>
                <a:spcPts val="0"/>
              </a:spcBef>
              <a:spcAft>
                <a:spcPts val="0"/>
              </a:spcAft>
              <a:buFont typeface="Arial" panose="020B0604020202020204" pitchFamily="34" charset="0"/>
              <a:buChar char="•"/>
            </a:pPr>
            <a:endParaRPr lang="en-US" sz="1400" b="1" dirty="0" smtClean="0">
              <a:latin typeface="Calibri" panose="020F0502020204030204" pitchFamily="34" charset="0"/>
            </a:endParaRPr>
          </a:p>
          <a:p>
            <a:pPr marL="742950" lvl="1" indent="-285750">
              <a:spcBef>
                <a:spcPts val="0"/>
              </a:spcBef>
              <a:spcAft>
                <a:spcPts val="0"/>
              </a:spcAft>
              <a:buFont typeface="Arial" panose="020B0604020202020204" pitchFamily="34" charset="0"/>
              <a:buChar char="•"/>
            </a:pPr>
            <a:r>
              <a:rPr lang="en-US" sz="1400" i="1" dirty="0">
                <a:latin typeface="Calibri" panose="020F0502020204030204" pitchFamily="34" charset="0"/>
              </a:rPr>
              <a:t>Email notice that a </a:t>
            </a:r>
            <a:r>
              <a:rPr lang="en-US" sz="1400" i="1" dirty="0" smtClean="0">
                <a:latin typeface="Calibri" panose="020F0502020204030204" pitchFamily="34" charset="0"/>
              </a:rPr>
              <a:t>Marketplace supplier </a:t>
            </a:r>
            <a:r>
              <a:rPr lang="en-US" sz="1400" i="1" dirty="0">
                <a:latin typeface="Calibri" panose="020F0502020204030204" pitchFamily="34" charset="0"/>
              </a:rPr>
              <a:t>has shipped all or part of an order. The system will generate this email at the time the electronic shipment notification has been received.</a:t>
            </a:r>
            <a:endParaRPr lang="en-US" sz="1400" i="1" dirty="0" smtClean="0">
              <a:latin typeface="Calibri" panose="020F0502020204030204" pitchFamily="34" charset="0"/>
            </a:endParaRPr>
          </a:p>
          <a:p>
            <a:pPr marL="285750" indent="-285750">
              <a:spcBef>
                <a:spcPts val="0"/>
              </a:spcBef>
              <a:spcAft>
                <a:spcPts val="0"/>
              </a:spcAft>
              <a:buFont typeface="Arial" panose="020B0604020202020204" pitchFamily="34" charset="0"/>
              <a:buChar char="•"/>
            </a:pPr>
            <a:endParaRPr lang="en-US" sz="1400" b="1" dirty="0" smtClean="0">
              <a:latin typeface="Calibri" panose="020F0502020204030204" pitchFamily="34" charset="0"/>
            </a:endParaRPr>
          </a:p>
          <a:p>
            <a:pPr marL="285750" indent="-285750">
              <a:spcBef>
                <a:spcPts val="0"/>
              </a:spcBef>
              <a:spcAft>
                <a:spcPts val="0"/>
              </a:spcAft>
              <a:buFont typeface="Arial" panose="020B0604020202020204" pitchFamily="34" charset="0"/>
              <a:buChar char="•"/>
            </a:pPr>
            <a:r>
              <a:rPr lang="en-US" sz="1400" b="1" dirty="0" smtClean="0">
                <a:latin typeface="Calibri" panose="020F0502020204030204" pitchFamily="34" charset="0"/>
              </a:rPr>
              <a:t>PO </a:t>
            </a:r>
            <a:r>
              <a:rPr lang="en-US" sz="1400" b="1" dirty="0" smtClean="0">
                <a:latin typeface="Calibri" panose="020F0502020204030204" pitchFamily="34" charset="0"/>
              </a:rPr>
              <a:t>line item Backorder </a:t>
            </a:r>
            <a:r>
              <a:rPr lang="en-US" sz="1400" b="1" dirty="0" smtClean="0">
                <a:latin typeface="Calibri" panose="020F0502020204030204" pitchFamily="34" charset="0"/>
              </a:rPr>
              <a:t>notice</a:t>
            </a:r>
          </a:p>
          <a:p>
            <a:pPr marL="285750" indent="-285750">
              <a:spcBef>
                <a:spcPts val="0"/>
              </a:spcBef>
              <a:spcAft>
                <a:spcPts val="0"/>
              </a:spcAft>
              <a:buFont typeface="Arial" panose="020B0604020202020204" pitchFamily="34" charset="0"/>
              <a:buChar char="•"/>
            </a:pPr>
            <a:endParaRPr lang="en-US" sz="1400" b="1" dirty="0" smtClean="0">
              <a:latin typeface="Calibri" panose="020F0502020204030204" pitchFamily="34" charset="0"/>
            </a:endParaRPr>
          </a:p>
          <a:p>
            <a:pPr marL="742950" lvl="1" indent="-285750">
              <a:spcBef>
                <a:spcPts val="0"/>
              </a:spcBef>
              <a:spcAft>
                <a:spcPts val="0"/>
              </a:spcAft>
              <a:buFont typeface="Arial" panose="020B0604020202020204" pitchFamily="34" charset="0"/>
              <a:buChar char="•"/>
            </a:pPr>
            <a:r>
              <a:rPr lang="en-US" sz="1400" i="1" dirty="0">
                <a:latin typeface="Calibri" panose="020F0502020204030204" pitchFamily="34" charset="0"/>
              </a:rPr>
              <a:t>Email notice that a Marketplace </a:t>
            </a:r>
            <a:r>
              <a:rPr lang="en-US" sz="1400" i="1" dirty="0" smtClean="0">
                <a:latin typeface="Calibri" panose="020F0502020204030204" pitchFamily="34" charset="0"/>
              </a:rPr>
              <a:t>supplier </a:t>
            </a:r>
            <a:r>
              <a:rPr lang="en-US" sz="1400" i="1" dirty="0">
                <a:latin typeface="Calibri" panose="020F0502020204030204" pitchFamily="34" charset="0"/>
              </a:rPr>
              <a:t>has identified a specific line item as on backorder. The system will generate this email if the line is partially or fully backordered. In addition to the backorder notification, suppliers may also provide an Expected Ship Date.</a:t>
            </a:r>
            <a:endParaRPr lang="en-US" sz="1400" i="1" dirty="0" smtClean="0">
              <a:latin typeface="Calibri" panose="020F0502020204030204" pitchFamily="34" charset="0"/>
            </a:endParaRPr>
          </a:p>
          <a:p>
            <a:pPr marL="285750" indent="-285750">
              <a:spcBef>
                <a:spcPts val="0"/>
              </a:spcBef>
              <a:spcAft>
                <a:spcPts val="0"/>
              </a:spcAft>
              <a:buFont typeface="Arial" panose="020B0604020202020204" pitchFamily="34" charset="0"/>
              <a:buChar char="•"/>
            </a:pPr>
            <a:endParaRPr lang="en-US" sz="1400" b="1" dirty="0" smtClean="0">
              <a:latin typeface="Calibri" panose="020F0502020204030204" pitchFamily="34" charset="0"/>
            </a:endParaRPr>
          </a:p>
          <a:p>
            <a:pPr marL="285750" indent="-285750">
              <a:spcBef>
                <a:spcPts val="0"/>
              </a:spcBef>
              <a:spcAft>
                <a:spcPts val="0"/>
              </a:spcAft>
              <a:buFont typeface="Arial" panose="020B0604020202020204" pitchFamily="34" charset="0"/>
              <a:buChar char="•"/>
            </a:pPr>
            <a:r>
              <a:rPr lang="en-US" sz="1400" b="1" dirty="0" smtClean="0">
                <a:latin typeface="Calibri" panose="020F0502020204030204" pitchFamily="34" charset="0"/>
              </a:rPr>
              <a:t>PO </a:t>
            </a:r>
            <a:r>
              <a:rPr lang="en-US" sz="1400" b="1" dirty="0" smtClean="0">
                <a:latin typeface="Calibri" panose="020F0502020204030204" pitchFamily="34" charset="0"/>
              </a:rPr>
              <a:t>line item Cancellation </a:t>
            </a:r>
            <a:r>
              <a:rPr lang="en-US" sz="1400" b="1" dirty="0" smtClean="0">
                <a:latin typeface="Calibri" panose="020F0502020204030204" pitchFamily="34" charset="0"/>
              </a:rPr>
              <a:t>notice</a:t>
            </a:r>
          </a:p>
          <a:p>
            <a:pPr marL="742950" lvl="1" indent="-285750">
              <a:spcBef>
                <a:spcPts val="0"/>
              </a:spcBef>
              <a:spcAft>
                <a:spcPts val="0"/>
              </a:spcAft>
              <a:buFont typeface="Arial" panose="020B0604020202020204" pitchFamily="34" charset="0"/>
              <a:buChar char="•"/>
            </a:pPr>
            <a:endParaRPr lang="en-US" sz="1400" b="1" i="1" dirty="0">
              <a:latin typeface="Calibri" panose="020F0502020204030204" pitchFamily="34" charset="0"/>
            </a:endParaRPr>
          </a:p>
          <a:p>
            <a:pPr marL="742950" lvl="1" indent="-285750">
              <a:spcBef>
                <a:spcPts val="0"/>
              </a:spcBef>
              <a:spcAft>
                <a:spcPts val="0"/>
              </a:spcAft>
              <a:buFont typeface="Arial" panose="020B0604020202020204" pitchFamily="34" charset="0"/>
              <a:buChar char="•"/>
            </a:pPr>
            <a:r>
              <a:rPr lang="en-US" sz="1400" i="1" dirty="0" smtClean="0">
                <a:latin typeface="Calibri" panose="020F0502020204030204" pitchFamily="34" charset="0"/>
              </a:rPr>
              <a:t>Email </a:t>
            </a:r>
            <a:r>
              <a:rPr lang="en-US" sz="1400" i="1" dirty="0">
                <a:latin typeface="Calibri" panose="020F0502020204030204" pitchFamily="34" charset="0"/>
              </a:rPr>
              <a:t>notice that a Marketplace </a:t>
            </a:r>
            <a:r>
              <a:rPr lang="en-US" sz="1400" i="1" dirty="0" smtClean="0">
                <a:latin typeface="Calibri" panose="020F0502020204030204" pitchFamily="34" charset="0"/>
              </a:rPr>
              <a:t>supplier </a:t>
            </a:r>
            <a:r>
              <a:rPr lang="en-US" sz="1400" i="1" dirty="0">
                <a:latin typeface="Calibri" panose="020F0502020204030204" pitchFamily="34" charset="0"/>
              </a:rPr>
              <a:t>has identified a specific line item as cancelled. The system will generate this email if the line status is changed manually or automatically.</a:t>
            </a:r>
            <a:endParaRPr lang="en-US" sz="1400" i="1" dirty="0" smtClean="0">
              <a:latin typeface="Calibri" panose="020F0502020204030204" pitchFamily="34" charset="0"/>
            </a:endParaRPr>
          </a:p>
        </p:txBody>
      </p:sp>
    </p:spTree>
    <p:extLst>
      <p:ext uri="{BB962C8B-B14F-4D97-AF65-F5344CB8AC3E}">
        <p14:creationId xmlns:p14="http://schemas.microsoft.com/office/powerpoint/2010/main" val="225982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7954" y="122183"/>
            <a:ext cx="8178325" cy="495300"/>
          </a:xfrm>
        </p:spPr>
        <p:txBody>
          <a:bodyPr>
            <a:noAutofit/>
          </a:bodyPr>
          <a:lstStyle/>
          <a:p>
            <a:pPr algn="l"/>
            <a:r>
              <a:rPr lang="en-US" sz="3200" dirty="0" smtClean="0">
                <a:latin typeface="Arial Narrow" panose="020B0606020202030204" pitchFamily="34" charset="0"/>
                <a:cs typeface="Arial" panose="020B0604020202020204" pitchFamily="34" charset="0"/>
              </a:rPr>
              <a:t>P2P Reminders</a:t>
            </a:r>
            <a:endParaRPr lang="en-US" sz="32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685800" y="621965"/>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955213" y="6334780"/>
            <a:ext cx="1066800" cy="553998"/>
          </a:xfrm>
          <a:prstGeom prst="rect">
            <a:avLst/>
          </a:prstGeom>
          <a:noFill/>
        </p:spPr>
        <p:txBody>
          <a:bodyPr wrap="square" rtlCol="0">
            <a:spAutoFit/>
          </a:bodyPr>
          <a:lstStyle/>
          <a:p>
            <a:pPr algn="r"/>
            <a:r>
              <a:rPr lang="en-US" sz="1600" dirty="0" smtClean="0">
                <a:solidFill>
                  <a:schemeClr val="bg1"/>
                </a:solidFill>
              </a:rPr>
              <a:t>13</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p:nvPr/>
        </p:nvSpPr>
        <p:spPr>
          <a:xfrm>
            <a:off x="643188" y="896141"/>
            <a:ext cx="8378825" cy="5416868"/>
          </a:xfrm>
          <a:prstGeom prst="rect">
            <a:avLst/>
          </a:prstGeom>
        </p:spPr>
        <p:txBody>
          <a:bodyPr wrap="square">
            <a:spAutoFit/>
          </a:bodyPr>
          <a:lstStyle/>
          <a:p>
            <a:r>
              <a:rPr lang="en-US" sz="2000" b="1" dirty="0" smtClean="0">
                <a:solidFill>
                  <a:srgbClr val="FF0000"/>
                </a:solidFill>
                <a:latin typeface="Arial Narrow" panose="020B0606020202030204" pitchFamily="34" charset="0"/>
                <a:cs typeface="Arial" panose="020B0604020202020204" pitchFamily="34" charset="0"/>
              </a:rPr>
              <a:t>Reminders:</a:t>
            </a:r>
          </a:p>
          <a:p>
            <a:endParaRPr lang="en-US" sz="1600" b="1" dirty="0" smtClean="0">
              <a:solidFill>
                <a:srgbClr val="FF0000"/>
              </a:solidFill>
              <a:latin typeface="Arial" panose="020B0604020202020204" pitchFamily="34" charset="0"/>
              <a:cs typeface="Arial" panose="020B0604020202020204" pitchFamily="34" charset="0"/>
            </a:endParaRPr>
          </a:p>
          <a:p>
            <a:endParaRPr lang="en-US" sz="1600" b="1" dirty="0">
              <a:solidFill>
                <a:srgbClr val="FF0000"/>
              </a:solidFill>
              <a:latin typeface="Arial" panose="020B0604020202020204" pitchFamily="34" charset="0"/>
              <a:cs typeface="Arial" panose="020B0604020202020204" pitchFamily="34" charset="0"/>
            </a:endParaRPr>
          </a:p>
          <a:p>
            <a:pPr marL="628650" lvl="1" indent="-171450">
              <a:buFont typeface="Wingdings" panose="05000000000000000000" pitchFamily="2" charset="2"/>
              <a:buChar char="§"/>
            </a:pPr>
            <a:r>
              <a:rPr lang="en-US" sz="2000" b="1" dirty="0">
                <a:solidFill>
                  <a:srgbClr val="FF0000"/>
                </a:solidFill>
                <a:latin typeface="Arial Narrow" panose="020B0606020202030204" pitchFamily="34" charset="0"/>
              </a:rPr>
              <a:t>Patient-Care/Clinical Supply items </a:t>
            </a:r>
            <a:r>
              <a:rPr lang="en-US" sz="2000" b="1" dirty="0" smtClean="0">
                <a:solidFill>
                  <a:srgbClr val="FF0000"/>
                </a:solidFill>
                <a:latin typeface="Arial Narrow" panose="020B0606020202030204" pitchFamily="34" charset="0"/>
              </a:rPr>
              <a:t>(i.e. Medline) </a:t>
            </a:r>
            <a:r>
              <a:rPr lang="en-US" sz="2000" dirty="0" smtClean="0">
                <a:solidFill>
                  <a:srgbClr val="FF0000"/>
                </a:solidFill>
                <a:latin typeface="Arial Narrow" panose="020B0606020202030204" pitchFamily="34" charset="0"/>
              </a:rPr>
              <a:t>should </a:t>
            </a:r>
            <a:r>
              <a:rPr lang="en-US" sz="2000" dirty="0">
                <a:solidFill>
                  <a:srgbClr val="FF0000"/>
                </a:solidFill>
                <a:latin typeface="Arial Narrow" panose="020B0606020202030204" pitchFamily="34" charset="0"/>
              </a:rPr>
              <a:t>not be processed in P2P.  </a:t>
            </a:r>
            <a:r>
              <a:rPr lang="en-US" sz="2000" dirty="0">
                <a:latin typeface="Arial Narrow" panose="020B0606020202030204" pitchFamily="34" charset="0"/>
              </a:rPr>
              <a:t>You should continue your current ordering methods outside of P2P.</a:t>
            </a:r>
          </a:p>
          <a:p>
            <a:pPr marL="628650" lvl="1" indent="-171450">
              <a:buFont typeface="Wingdings" panose="05000000000000000000" pitchFamily="2" charset="2"/>
              <a:buChar char="§"/>
            </a:pPr>
            <a:endParaRPr lang="en-US" sz="2000" dirty="0" smtClean="0">
              <a:latin typeface="Arial Narrow" panose="020B0606020202030204" pitchFamily="34" charset="0"/>
            </a:endParaRPr>
          </a:p>
          <a:p>
            <a:pPr marL="628650" lvl="1" indent="-171450">
              <a:buFont typeface="Wingdings" panose="05000000000000000000" pitchFamily="2" charset="2"/>
              <a:buChar char="§"/>
            </a:pPr>
            <a:r>
              <a:rPr lang="en-US" sz="2000" dirty="0" smtClean="0">
                <a:latin typeface="Arial Narrow" panose="020B0606020202030204" pitchFamily="34" charset="0"/>
              </a:rPr>
              <a:t>The only </a:t>
            </a:r>
            <a:r>
              <a:rPr lang="en-US" sz="2000" b="1" dirty="0" smtClean="0">
                <a:latin typeface="Arial Narrow" panose="020B0606020202030204" pitchFamily="34" charset="0"/>
              </a:rPr>
              <a:t>312 requisitions </a:t>
            </a:r>
            <a:r>
              <a:rPr lang="en-US" sz="2000" dirty="0" smtClean="0">
                <a:latin typeface="Arial Narrow" panose="020B0606020202030204" pitchFamily="34" charset="0"/>
              </a:rPr>
              <a:t>you should be submitting to Purchasing are for 3</a:t>
            </a:r>
            <a:r>
              <a:rPr lang="en-US" sz="2000" baseline="30000" dirty="0" smtClean="0">
                <a:latin typeface="Arial Narrow" panose="020B0606020202030204" pitchFamily="34" charset="0"/>
              </a:rPr>
              <a:t>rd</a:t>
            </a:r>
            <a:r>
              <a:rPr lang="en-US" sz="2000" dirty="0" smtClean="0">
                <a:latin typeface="Arial Narrow" panose="020B0606020202030204" pitchFamily="34" charset="0"/>
              </a:rPr>
              <a:t> party </a:t>
            </a:r>
            <a:r>
              <a:rPr lang="en-US" sz="2000" dirty="0">
                <a:latin typeface="Arial Narrow" panose="020B0606020202030204" pitchFamily="34" charset="0"/>
              </a:rPr>
              <a:t>leases (i.e. Banc of America, </a:t>
            </a:r>
            <a:r>
              <a:rPr lang="en-US" sz="2000" dirty="0" smtClean="0">
                <a:latin typeface="Arial Narrow" panose="020B0606020202030204" pitchFamily="34" charset="0"/>
              </a:rPr>
              <a:t>Pantheon) or patient care/clinical supply items.  All other requisitions should be submitted via P2P.</a:t>
            </a:r>
          </a:p>
          <a:p>
            <a:pPr marL="628650" lvl="1" indent="-171450">
              <a:buFont typeface="Wingdings" panose="05000000000000000000" pitchFamily="2" charset="2"/>
              <a:buChar char="§"/>
            </a:pPr>
            <a:endParaRPr lang="en-US" sz="2000" dirty="0">
              <a:latin typeface="Arial Narrow" panose="020B0606020202030204" pitchFamily="34" charset="0"/>
            </a:endParaRPr>
          </a:p>
          <a:p>
            <a:pPr marL="628650" lvl="1" indent="-171450">
              <a:buFont typeface="Wingdings" panose="05000000000000000000" pitchFamily="2" charset="2"/>
              <a:buChar char="§"/>
            </a:pPr>
            <a:r>
              <a:rPr lang="en-US" sz="2000" dirty="0" smtClean="0">
                <a:latin typeface="Arial Narrow" panose="020B0606020202030204" pitchFamily="34" charset="0"/>
              </a:rPr>
              <a:t>The only </a:t>
            </a:r>
            <a:r>
              <a:rPr lang="en-US" sz="2000" b="1" dirty="0" smtClean="0">
                <a:latin typeface="Arial Narrow" panose="020B0606020202030204" pitchFamily="34" charset="0"/>
              </a:rPr>
              <a:t>SOLO orders </a:t>
            </a:r>
            <a:r>
              <a:rPr lang="en-US" sz="2000" dirty="0" smtClean="0">
                <a:latin typeface="Arial Narrow" panose="020B0606020202030204" pitchFamily="34" charset="0"/>
              </a:rPr>
              <a:t>should be for RR Donnelly and Medline.  All other SOLO supplier orders should be done in the </a:t>
            </a:r>
            <a:r>
              <a:rPr lang="en-US" sz="2000" b="1" dirty="0" smtClean="0">
                <a:latin typeface="Arial Narrow" panose="020B0606020202030204" pitchFamily="34" charset="0"/>
              </a:rPr>
              <a:t>P2P Marketplace</a:t>
            </a:r>
            <a:r>
              <a:rPr lang="en-US" sz="2000" dirty="0" smtClean="0">
                <a:latin typeface="Arial Narrow" panose="020B0606020202030204" pitchFamily="34" charset="0"/>
              </a:rPr>
              <a:t>.  </a:t>
            </a:r>
            <a:endParaRPr lang="en-US" sz="2000" dirty="0">
              <a:latin typeface="Arial Narrow" panose="020B0606020202030204" pitchFamily="34" charset="0"/>
            </a:endParaRPr>
          </a:p>
          <a:p>
            <a:pPr marL="628650" lvl="1" indent="-171450">
              <a:buFont typeface="Wingdings" panose="05000000000000000000" pitchFamily="2" charset="2"/>
              <a:buChar char="§"/>
            </a:pPr>
            <a:endParaRPr lang="en-US" sz="2000" dirty="0">
              <a:latin typeface="Arial Narrow" panose="020B0606020202030204" pitchFamily="34" charset="0"/>
            </a:endParaRPr>
          </a:p>
          <a:p>
            <a:pPr marL="628650" lvl="1" indent="-171450">
              <a:buFont typeface="Wingdings" panose="05000000000000000000" pitchFamily="2" charset="2"/>
              <a:buChar char="§"/>
            </a:pPr>
            <a:r>
              <a:rPr lang="en-US" sz="2000" b="1" dirty="0">
                <a:latin typeface="Arial Narrow" panose="020B0606020202030204" pitchFamily="34" charset="0"/>
              </a:rPr>
              <a:t>F4 Forms should no longer be submitted</a:t>
            </a:r>
            <a:r>
              <a:rPr lang="en-US" sz="2000" dirty="0">
                <a:latin typeface="Arial Narrow" panose="020B0606020202030204" pitchFamily="34" charset="0"/>
              </a:rPr>
              <a:t> to Accounts Payable except for Human Subject Payments and multi-company requests.  Departments should </a:t>
            </a:r>
            <a:r>
              <a:rPr lang="en-US" sz="2000" dirty="0" smtClean="0">
                <a:latin typeface="Arial Narrow" panose="020B0606020202030204" pitchFamily="34" charset="0"/>
              </a:rPr>
              <a:t>submit a SIR via P2P instead.</a:t>
            </a:r>
          </a:p>
          <a:p>
            <a:pPr marL="628650" lvl="1" indent="-171450">
              <a:buFont typeface="Wingdings" panose="05000000000000000000" pitchFamily="2" charset="2"/>
              <a:buChar char="§"/>
            </a:pPr>
            <a:endParaRPr lang="en-US" sz="2000" dirty="0">
              <a:latin typeface="Arial Narrow" panose="020B0606020202030204" pitchFamily="34" charset="0"/>
            </a:endParaRPr>
          </a:p>
          <a:p>
            <a:pPr marL="1085850" lvl="2" indent="-171450">
              <a:buFont typeface="Wingdings" panose="05000000000000000000" pitchFamily="2" charset="2"/>
              <a:buChar char="§"/>
            </a:pPr>
            <a:endParaRPr lang="en-US" sz="1400" dirty="0"/>
          </a:p>
        </p:txBody>
      </p:sp>
      <p:pic>
        <p:nvPicPr>
          <p:cNvPr id="6" name="Picture 5"/>
          <p:cNvPicPr>
            <a:picLocks noChangeAspect="1"/>
          </p:cNvPicPr>
          <p:nvPr/>
        </p:nvPicPr>
        <p:blipFill>
          <a:blip r:embed="rId3"/>
          <a:stretch>
            <a:fillRect/>
          </a:stretch>
        </p:blipFill>
        <p:spPr>
          <a:xfrm>
            <a:off x="7426230" y="160338"/>
            <a:ext cx="1232210" cy="1311707"/>
          </a:xfrm>
          <a:prstGeom prst="rect">
            <a:avLst/>
          </a:prstGeom>
        </p:spPr>
      </p:pic>
    </p:spTree>
    <p:extLst>
      <p:ext uri="{BB962C8B-B14F-4D97-AF65-F5344CB8AC3E}">
        <p14:creationId xmlns:p14="http://schemas.microsoft.com/office/powerpoint/2010/main" val="447223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7954" y="122183"/>
            <a:ext cx="8178325" cy="495300"/>
          </a:xfrm>
        </p:spPr>
        <p:txBody>
          <a:bodyPr>
            <a:noAutofit/>
          </a:bodyPr>
          <a:lstStyle/>
          <a:p>
            <a:pPr algn="l"/>
            <a:r>
              <a:rPr lang="en-US" sz="3200" dirty="0" smtClean="0">
                <a:latin typeface="Arial Narrow" panose="020B0606020202030204" pitchFamily="34" charset="0"/>
                <a:cs typeface="Arial" panose="020B0604020202020204" pitchFamily="34" charset="0"/>
              </a:rPr>
              <a:t>P2P Reminders</a:t>
            </a:r>
            <a:endParaRPr lang="en-US" sz="32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685800" y="621965"/>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955213" y="6334780"/>
            <a:ext cx="1066800" cy="553998"/>
          </a:xfrm>
          <a:prstGeom prst="rect">
            <a:avLst/>
          </a:prstGeom>
          <a:noFill/>
        </p:spPr>
        <p:txBody>
          <a:bodyPr wrap="square" rtlCol="0">
            <a:spAutoFit/>
          </a:bodyPr>
          <a:lstStyle/>
          <a:p>
            <a:pPr algn="r"/>
            <a:r>
              <a:rPr lang="en-US" sz="1600" dirty="0" smtClean="0">
                <a:solidFill>
                  <a:schemeClr val="bg1"/>
                </a:solidFill>
              </a:rPr>
              <a:t>14</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p:nvPr/>
        </p:nvSpPr>
        <p:spPr>
          <a:xfrm>
            <a:off x="643188" y="896141"/>
            <a:ext cx="8378825" cy="3693319"/>
          </a:xfrm>
          <a:prstGeom prst="rect">
            <a:avLst/>
          </a:prstGeom>
        </p:spPr>
        <p:txBody>
          <a:bodyPr wrap="square">
            <a:spAutoFit/>
          </a:bodyPr>
          <a:lstStyle/>
          <a:p>
            <a:r>
              <a:rPr lang="en-US" sz="2000" b="1" dirty="0" smtClean="0">
                <a:solidFill>
                  <a:srgbClr val="FF0000"/>
                </a:solidFill>
                <a:latin typeface="Arial Narrow" panose="020B0606020202030204" pitchFamily="34" charset="0"/>
                <a:cs typeface="Arial" panose="020B0604020202020204" pitchFamily="34" charset="0"/>
              </a:rPr>
              <a:t>Reminders:</a:t>
            </a:r>
          </a:p>
          <a:p>
            <a:endParaRPr lang="en-US" sz="1600" b="1" dirty="0">
              <a:solidFill>
                <a:srgbClr val="FF0000"/>
              </a:solidFill>
              <a:latin typeface="Arial" panose="020B0604020202020204" pitchFamily="34" charset="0"/>
              <a:cs typeface="Arial" panose="020B0604020202020204" pitchFamily="34" charset="0"/>
            </a:endParaRPr>
          </a:p>
          <a:p>
            <a:pPr marL="628650" lvl="1" indent="-171450">
              <a:buFont typeface="Wingdings" panose="05000000000000000000" pitchFamily="2" charset="2"/>
              <a:buChar char="§"/>
            </a:pPr>
            <a:r>
              <a:rPr lang="en-US" b="1" dirty="0" smtClean="0">
                <a:latin typeface="Arial Narrow" panose="020B0606020202030204" pitchFamily="34" charset="0"/>
              </a:rPr>
              <a:t>Be careful of using saved bookmarks to access P2P! </a:t>
            </a:r>
            <a:r>
              <a:rPr lang="en-US" dirty="0" smtClean="0">
                <a:latin typeface="Arial Narrow" panose="020B0606020202030204" pitchFamily="34" charset="0"/>
              </a:rPr>
              <a:t>We have found some P2P requisitions and SIRs being done in test environments.</a:t>
            </a:r>
          </a:p>
          <a:p>
            <a:pPr marL="628650" lvl="1" indent="-171450">
              <a:buFont typeface="Wingdings" panose="05000000000000000000" pitchFamily="2" charset="2"/>
              <a:buChar char="§"/>
            </a:pPr>
            <a:r>
              <a:rPr lang="en-US" dirty="0" smtClean="0">
                <a:latin typeface="Arial Narrow" panose="020B0606020202030204" pitchFamily="34" charset="0"/>
              </a:rPr>
              <a:t>Best login link to use is on the </a:t>
            </a:r>
            <a:r>
              <a:rPr lang="en-US" dirty="0" smtClean="0">
                <a:latin typeface="Arial Narrow" panose="020B0606020202030204" pitchFamily="34" charset="0"/>
                <a:hlinkClick r:id="rId3"/>
              </a:rPr>
              <a:t>P2P Login tab </a:t>
            </a:r>
            <a:r>
              <a:rPr lang="en-US" dirty="0" smtClean="0">
                <a:latin typeface="Arial Narrow" panose="020B0606020202030204" pitchFamily="34" charset="0"/>
              </a:rPr>
              <a:t>on the </a:t>
            </a:r>
            <a:r>
              <a:rPr lang="en-US" i="1" dirty="0" smtClean="0">
                <a:latin typeface="Arial Narrow" panose="020B0606020202030204" pitchFamily="34" charset="0"/>
              </a:rPr>
              <a:t>UR Procurement </a:t>
            </a:r>
            <a:r>
              <a:rPr lang="en-US" dirty="0" smtClean="0">
                <a:latin typeface="Arial Narrow" panose="020B0606020202030204" pitchFamily="34" charset="0"/>
              </a:rPr>
              <a:t>website. </a:t>
            </a:r>
          </a:p>
          <a:p>
            <a:pPr marL="628650" lvl="1" indent="-171450">
              <a:buFont typeface="Wingdings" panose="05000000000000000000" pitchFamily="2" charset="2"/>
              <a:buChar char="§"/>
            </a:pPr>
            <a:endParaRPr lang="en-US" dirty="0" smtClean="0">
              <a:latin typeface="Arial Narrow" panose="020B0606020202030204" pitchFamily="34" charset="0"/>
            </a:endParaRPr>
          </a:p>
          <a:p>
            <a:pPr marL="628650" lvl="1" indent="-171450">
              <a:buFont typeface="Wingdings" panose="05000000000000000000" pitchFamily="2" charset="2"/>
              <a:buChar char="§"/>
            </a:pPr>
            <a:endParaRPr lang="en-US" dirty="0" smtClean="0">
              <a:latin typeface="Arial Narrow" panose="020B0606020202030204" pitchFamily="34" charset="0"/>
            </a:endParaRPr>
          </a:p>
          <a:p>
            <a:pPr marL="628650" lvl="1" indent="-171450">
              <a:buFont typeface="Wingdings" panose="05000000000000000000" pitchFamily="2" charset="2"/>
              <a:buChar char="§"/>
            </a:pPr>
            <a:endParaRPr lang="en-US" dirty="0" smtClean="0">
              <a:latin typeface="Arial Narrow" panose="020B0606020202030204" pitchFamily="34" charset="0"/>
            </a:endParaRPr>
          </a:p>
          <a:p>
            <a:pPr marL="628650" lvl="1" indent="-171450">
              <a:buFont typeface="Wingdings" panose="05000000000000000000" pitchFamily="2" charset="2"/>
              <a:buChar char="§"/>
            </a:pPr>
            <a:endParaRPr lang="en-US" b="1" dirty="0" smtClean="0">
              <a:latin typeface="Arial Narrow" panose="020B0606020202030204" pitchFamily="34" charset="0"/>
            </a:endParaRPr>
          </a:p>
          <a:p>
            <a:pPr marL="628650" lvl="1" indent="-171450">
              <a:buFont typeface="Wingdings" panose="05000000000000000000" pitchFamily="2" charset="2"/>
              <a:buChar char="§"/>
            </a:pPr>
            <a:endParaRPr lang="en-US" b="1" dirty="0" smtClean="0">
              <a:latin typeface="Arial Narrow" panose="020B0606020202030204" pitchFamily="34" charset="0"/>
            </a:endParaRPr>
          </a:p>
          <a:p>
            <a:pPr marL="628650" lvl="1" indent="-171450">
              <a:buFont typeface="Wingdings" panose="05000000000000000000" pitchFamily="2" charset="2"/>
              <a:buChar char="§"/>
            </a:pPr>
            <a:r>
              <a:rPr lang="en-US" b="1" dirty="0" smtClean="0">
                <a:latin typeface="Arial Narrow" panose="020B0606020202030204" pitchFamily="34" charset="0"/>
              </a:rPr>
              <a:t>Check </a:t>
            </a:r>
            <a:r>
              <a:rPr lang="en-US" b="1" dirty="0">
                <a:latin typeface="Arial Narrow" panose="020B0606020202030204" pitchFamily="34" charset="0"/>
              </a:rPr>
              <a:t>the banner color! </a:t>
            </a:r>
            <a:r>
              <a:rPr lang="en-US" dirty="0" smtClean="0">
                <a:latin typeface="Arial Narrow" panose="020B0606020202030204" pitchFamily="34" charset="0"/>
              </a:rPr>
              <a:t>Test sites have </a:t>
            </a:r>
            <a:r>
              <a:rPr lang="en-US" dirty="0">
                <a:latin typeface="Arial Narrow" panose="020B0606020202030204" pitchFamily="34" charset="0"/>
              </a:rPr>
              <a:t>orange or green colored </a:t>
            </a:r>
            <a:r>
              <a:rPr lang="en-US" dirty="0" smtClean="0">
                <a:latin typeface="Arial Narrow" panose="020B0606020202030204" pitchFamily="34" charset="0"/>
              </a:rPr>
              <a:t>banners </a:t>
            </a:r>
            <a:r>
              <a:rPr lang="en-US" dirty="0">
                <a:latin typeface="Arial Narrow" panose="020B0606020202030204" pitchFamily="34" charset="0"/>
              </a:rPr>
              <a:t>on the main home </a:t>
            </a:r>
            <a:r>
              <a:rPr lang="en-US" dirty="0" smtClean="0">
                <a:latin typeface="Arial Narrow" panose="020B0606020202030204" pitchFamily="34" charset="0"/>
              </a:rPr>
              <a:t>screen. If you see a colored banner above the UR Logo, you are in a test site. </a:t>
            </a:r>
            <a:r>
              <a:rPr lang="en-US" i="1" dirty="0" smtClean="0">
                <a:latin typeface="Arial Narrow" panose="020B0606020202030204" pitchFamily="34" charset="0"/>
              </a:rPr>
              <a:t>Test site </a:t>
            </a:r>
            <a:r>
              <a:rPr lang="en-US" dirty="0" smtClean="0">
                <a:latin typeface="Arial Narrow" panose="020B0606020202030204" pitchFamily="34" charset="0"/>
              </a:rPr>
              <a:t>banners looks like this:</a:t>
            </a:r>
            <a:endParaRPr lang="en-US" dirty="0">
              <a:latin typeface="Arial Narrow" panose="020B0606020202030204" pitchFamily="34" charset="0"/>
            </a:endParaRPr>
          </a:p>
        </p:txBody>
      </p:sp>
      <p:pic>
        <p:nvPicPr>
          <p:cNvPr id="6" name="Picture 5"/>
          <p:cNvPicPr>
            <a:picLocks noChangeAspect="1"/>
          </p:cNvPicPr>
          <p:nvPr/>
        </p:nvPicPr>
        <p:blipFill>
          <a:blip r:embed="rId4"/>
          <a:stretch>
            <a:fillRect/>
          </a:stretch>
        </p:blipFill>
        <p:spPr>
          <a:xfrm>
            <a:off x="7426230" y="160338"/>
            <a:ext cx="1232210" cy="1311707"/>
          </a:xfrm>
          <a:prstGeom prst="rect">
            <a:avLst/>
          </a:prstGeom>
        </p:spPr>
      </p:pic>
      <p:pic>
        <p:nvPicPr>
          <p:cNvPr id="9" name="Picture 8"/>
          <p:cNvPicPr>
            <a:picLocks noChangeAspect="1"/>
          </p:cNvPicPr>
          <p:nvPr/>
        </p:nvPicPr>
        <p:blipFill>
          <a:blip r:embed="rId5"/>
          <a:stretch>
            <a:fillRect/>
          </a:stretch>
        </p:blipFill>
        <p:spPr>
          <a:xfrm>
            <a:off x="1831930" y="4638260"/>
            <a:ext cx="2629035" cy="1117657"/>
          </a:xfrm>
          <a:prstGeom prst="rect">
            <a:avLst/>
          </a:prstGeom>
        </p:spPr>
      </p:pic>
      <p:pic>
        <p:nvPicPr>
          <p:cNvPr id="10" name="Picture 9"/>
          <p:cNvPicPr>
            <a:picLocks noChangeAspect="1"/>
          </p:cNvPicPr>
          <p:nvPr/>
        </p:nvPicPr>
        <p:blipFill>
          <a:blip r:embed="rId6"/>
          <a:stretch>
            <a:fillRect/>
          </a:stretch>
        </p:blipFill>
        <p:spPr>
          <a:xfrm>
            <a:off x="3378372" y="4973145"/>
            <a:ext cx="2171812" cy="977950"/>
          </a:xfrm>
          <a:prstGeom prst="rect">
            <a:avLst/>
          </a:prstGeom>
        </p:spPr>
      </p:pic>
      <p:pic>
        <p:nvPicPr>
          <p:cNvPr id="11" name="Picture 10"/>
          <p:cNvPicPr>
            <a:picLocks noChangeAspect="1"/>
          </p:cNvPicPr>
          <p:nvPr/>
        </p:nvPicPr>
        <p:blipFill>
          <a:blip r:embed="rId7"/>
          <a:stretch>
            <a:fillRect/>
          </a:stretch>
        </p:blipFill>
        <p:spPr>
          <a:xfrm>
            <a:off x="5181600" y="5261499"/>
            <a:ext cx="2470277" cy="977950"/>
          </a:xfrm>
          <a:prstGeom prst="rect">
            <a:avLst/>
          </a:prstGeom>
        </p:spPr>
      </p:pic>
      <p:pic>
        <p:nvPicPr>
          <p:cNvPr id="12" name="Picture 11"/>
          <p:cNvPicPr>
            <a:picLocks noChangeAspect="1"/>
          </p:cNvPicPr>
          <p:nvPr/>
        </p:nvPicPr>
        <p:blipFill>
          <a:blip r:embed="rId8"/>
          <a:stretch>
            <a:fillRect/>
          </a:stretch>
        </p:blipFill>
        <p:spPr>
          <a:xfrm>
            <a:off x="3590722" y="2546130"/>
            <a:ext cx="2356002" cy="882870"/>
          </a:xfrm>
          <a:prstGeom prst="rect">
            <a:avLst/>
          </a:prstGeom>
        </p:spPr>
      </p:pic>
    </p:spTree>
    <p:extLst>
      <p:ext uri="{BB962C8B-B14F-4D97-AF65-F5344CB8AC3E}">
        <p14:creationId xmlns:p14="http://schemas.microsoft.com/office/powerpoint/2010/main" val="1588498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0437" y="211491"/>
            <a:ext cx="8178325" cy="495300"/>
          </a:xfrm>
        </p:spPr>
        <p:txBody>
          <a:bodyPr>
            <a:noAutofit/>
          </a:bodyPr>
          <a:lstStyle/>
          <a:p>
            <a:pPr algn="l"/>
            <a:r>
              <a:rPr lang="en-US" sz="3600" dirty="0" smtClean="0">
                <a:latin typeface="Arial Narrow" panose="020B0606020202030204" pitchFamily="34" charset="0"/>
                <a:cs typeface="Arial" panose="020B0604020202020204" pitchFamily="34" charset="0"/>
              </a:rPr>
              <a:t>Marketplace Status</a:t>
            </a:r>
            <a:endParaRPr lang="en-US" sz="36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423332"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072846" y="6477000"/>
            <a:ext cx="1066800" cy="261610"/>
          </a:xfrm>
          <a:prstGeom prst="rect">
            <a:avLst/>
          </a:prstGeom>
          <a:noFill/>
        </p:spPr>
        <p:txBody>
          <a:bodyPr wrap="square" rtlCol="0">
            <a:spAutoFit/>
          </a:bodyPr>
          <a:lstStyle/>
          <a:p>
            <a:pPr algn="r"/>
            <a:r>
              <a:rPr lang="en-US" sz="1100" dirty="0" smtClean="0">
                <a:solidFill>
                  <a:schemeClr val="bg1"/>
                </a:solidFill>
              </a:rPr>
              <a:t>15</a:t>
            </a:r>
            <a:endParaRPr lang="en-US" sz="1100" dirty="0">
              <a:solidFill>
                <a:schemeClr val="bg1"/>
              </a:solidFill>
            </a:endParaRPr>
          </a:p>
        </p:txBody>
      </p:sp>
      <p:sp>
        <p:nvSpPr>
          <p:cNvPr id="13" name="Rectangle 12"/>
          <p:cNvSpPr/>
          <p:nvPr/>
        </p:nvSpPr>
        <p:spPr>
          <a:xfrm>
            <a:off x="423332" y="963466"/>
            <a:ext cx="3733800" cy="400110"/>
          </a:xfrm>
          <a:prstGeom prst="rect">
            <a:avLst/>
          </a:prstGeom>
        </p:spPr>
        <p:txBody>
          <a:bodyPr wrap="square">
            <a:spAutoFit/>
          </a:bodyPr>
          <a:lstStyle/>
          <a:p>
            <a:r>
              <a:rPr lang="en-US" sz="2000" b="1" dirty="0" smtClean="0">
                <a:solidFill>
                  <a:srgbClr val="FF0000"/>
                </a:solidFill>
                <a:latin typeface="Arial Narrow" panose="020B0606020202030204" pitchFamily="34" charset="0"/>
                <a:cs typeface="Arial" panose="020B0604020202020204" pitchFamily="34" charset="0"/>
              </a:rPr>
              <a:t>30 Live Catalogs in the Marketplace</a:t>
            </a:r>
            <a:endParaRPr lang="en-US" sz="2000" b="1" dirty="0">
              <a:solidFill>
                <a:srgbClr val="FF0000"/>
              </a:solidFill>
              <a:latin typeface="Arial Narrow" panose="020B0606020202030204" pitchFamily="34" charset="0"/>
              <a:cs typeface="Arial" panose="020B0604020202020204" pitchFamily="34" charset="0"/>
            </a:endParaRPr>
          </a:p>
        </p:txBody>
      </p:sp>
      <p:sp>
        <p:nvSpPr>
          <p:cNvPr id="9" name="Rectangle 8"/>
          <p:cNvSpPr/>
          <p:nvPr/>
        </p:nvSpPr>
        <p:spPr>
          <a:xfrm>
            <a:off x="423332" y="1363576"/>
            <a:ext cx="7924800" cy="5016758"/>
          </a:xfrm>
          <a:prstGeom prst="rect">
            <a:avLst/>
          </a:prstGeom>
        </p:spPr>
        <p:txBody>
          <a:bodyPr wrap="square">
            <a:spAutoFit/>
          </a:bodyPr>
          <a:lstStyle/>
          <a:p>
            <a:r>
              <a:rPr lang="en-US" sz="1600" b="1" dirty="0" smtClean="0">
                <a:solidFill>
                  <a:schemeClr val="accent5">
                    <a:lumMod val="60000"/>
                    <a:lumOff val="40000"/>
                  </a:schemeClr>
                </a:solidFill>
                <a:latin typeface="Arial Narrow" panose="020B0606020202030204" pitchFamily="34" charset="0"/>
                <a:cs typeface="Arial" panose="020B0604020202020204" pitchFamily="34" charset="0"/>
              </a:rPr>
              <a:t>A listing of all current supplier catalogs can be found in the Buying and Paying Guide</a:t>
            </a:r>
          </a:p>
          <a:p>
            <a:endParaRPr lang="en-US" sz="1600" b="1" dirty="0">
              <a:solidFill>
                <a:srgbClr val="C7E68F"/>
              </a:solidFill>
              <a:latin typeface="Arial Narrow" panose="020B0606020202030204" pitchFamily="34" charset="0"/>
              <a:cs typeface="Arial" panose="020B0604020202020204" pitchFamily="34" charset="0"/>
            </a:endParaRPr>
          </a:p>
          <a:p>
            <a:endParaRPr lang="en-US" sz="1600" b="1" dirty="0" smtClean="0">
              <a:solidFill>
                <a:srgbClr val="C7E68F"/>
              </a:solidFill>
              <a:latin typeface="Arial Narrow" panose="020B0606020202030204" pitchFamily="34" charset="0"/>
              <a:cs typeface="Arial" panose="020B0604020202020204" pitchFamily="34" charset="0"/>
            </a:endParaRPr>
          </a:p>
          <a:p>
            <a:endParaRPr lang="en-US" sz="1600" b="1" dirty="0" smtClean="0">
              <a:solidFill>
                <a:srgbClr val="C7E68F"/>
              </a:solidFill>
              <a:latin typeface="Arial Narrow" panose="020B0606020202030204" pitchFamily="34" charset="0"/>
              <a:cs typeface="Arial" panose="020B0604020202020204" pitchFamily="34" charset="0"/>
            </a:endParaRPr>
          </a:p>
          <a:p>
            <a:endParaRPr lang="en-US" sz="1600" b="1" dirty="0">
              <a:solidFill>
                <a:srgbClr val="C7E68F"/>
              </a:solidFill>
              <a:latin typeface="Arial Narrow" panose="020B0606020202030204" pitchFamily="34" charset="0"/>
              <a:cs typeface="Arial" panose="020B0604020202020204" pitchFamily="34" charset="0"/>
            </a:endParaRPr>
          </a:p>
          <a:p>
            <a:endParaRPr lang="en-US" sz="1600" b="1" dirty="0" smtClean="0">
              <a:solidFill>
                <a:srgbClr val="C7E68F"/>
              </a:solidFill>
              <a:latin typeface="Arial Narrow" panose="020B0606020202030204" pitchFamily="34" charset="0"/>
              <a:cs typeface="Arial" panose="020B0604020202020204" pitchFamily="34" charset="0"/>
            </a:endParaRPr>
          </a:p>
          <a:p>
            <a:endParaRPr lang="en-US" sz="1600" b="1" dirty="0">
              <a:solidFill>
                <a:srgbClr val="C7E68F"/>
              </a:solidFill>
              <a:latin typeface="Arial Narrow" panose="020B0606020202030204" pitchFamily="34" charset="0"/>
              <a:cs typeface="Arial" panose="020B0604020202020204" pitchFamily="34" charset="0"/>
            </a:endParaRPr>
          </a:p>
          <a:p>
            <a:endParaRPr lang="en-US" sz="1600" b="1" dirty="0" smtClean="0">
              <a:solidFill>
                <a:srgbClr val="C7E68F"/>
              </a:solidFill>
              <a:latin typeface="Arial Narrow" panose="020B0606020202030204" pitchFamily="34" charset="0"/>
              <a:cs typeface="Arial" panose="020B0604020202020204" pitchFamily="34" charset="0"/>
            </a:endParaRPr>
          </a:p>
          <a:p>
            <a:endParaRPr lang="en-US" sz="1200" b="1" dirty="0">
              <a:solidFill>
                <a:srgbClr val="FFC000"/>
              </a:solidFill>
              <a:latin typeface="Arial Narrow" panose="020B0606020202030204" pitchFamily="34" charset="0"/>
              <a:cs typeface="Arial" panose="020B0604020202020204" pitchFamily="34" charset="0"/>
            </a:endParaRPr>
          </a:p>
          <a:p>
            <a:endParaRPr lang="en-US" sz="1200" b="1" dirty="0" smtClean="0">
              <a:solidFill>
                <a:srgbClr val="FFC000"/>
              </a:solidFill>
              <a:latin typeface="Arial Narrow" panose="020B0606020202030204" pitchFamily="34" charset="0"/>
              <a:cs typeface="Arial" panose="020B0604020202020204" pitchFamily="34" charset="0"/>
            </a:endParaRPr>
          </a:p>
          <a:p>
            <a:r>
              <a:rPr lang="en-US" sz="1200" b="1" dirty="0" smtClean="0">
                <a:solidFill>
                  <a:srgbClr val="FFC000"/>
                </a:solidFill>
                <a:latin typeface="Arial Narrow" panose="020B0606020202030204" pitchFamily="34" charset="0"/>
                <a:cs typeface="Arial" panose="020B0604020202020204" pitchFamily="34" charset="0"/>
              </a:rPr>
              <a:t>Supplier Catalog in Progress</a:t>
            </a:r>
          </a:p>
          <a:p>
            <a:endParaRPr lang="en-US" sz="1200" b="1" dirty="0">
              <a:solidFill>
                <a:srgbClr val="FFC000"/>
              </a:solidFill>
              <a:latin typeface="Arial Narrow" panose="020B0606020202030204" pitchFamily="34" charset="0"/>
              <a:cs typeface="Arial" panose="020B0604020202020204" pitchFamily="34" charset="0"/>
            </a:endParaRPr>
          </a:p>
          <a:p>
            <a:pPr marL="285750" indent="-285750">
              <a:buFont typeface="Wingdings" panose="05000000000000000000" pitchFamily="2" charset="2"/>
              <a:buChar char="§"/>
            </a:pPr>
            <a:r>
              <a:rPr lang="en-US" sz="1200" dirty="0">
                <a:latin typeface="Arial Narrow" panose="020B0606020202030204" pitchFamily="34" charset="0"/>
              </a:rPr>
              <a:t>Audio Video </a:t>
            </a:r>
            <a:r>
              <a:rPr lang="en-US" sz="1200" dirty="0" smtClean="0">
                <a:latin typeface="Arial Narrow" panose="020B0606020202030204" pitchFamily="34" charset="0"/>
              </a:rPr>
              <a:t>Corp</a:t>
            </a:r>
          </a:p>
          <a:p>
            <a:pPr marL="285750" indent="-285750">
              <a:buFont typeface="Wingdings" panose="05000000000000000000" pitchFamily="2" charset="2"/>
              <a:buChar char="§"/>
            </a:pPr>
            <a:r>
              <a:rPr lang="en-US" sz="1200" dirty="0" err="1" smtClean="0">
                <a:latin typeface="Arial Narrow" panose="020B0606020202030204" pitchFamily="34" charset="0"/>
                <a:cs typeface="Arial" panose="020B0604020202020204" pitchFamily="34" charset="0"/>
              </a:rPr>
              <a:t>Thorlabs</a:t>
            </a:r>
            <a:endParaRPr lang="en-US" sz="1200" dirty="0" smtClean="0">
              <a:latin typeface="Arial Narrow" panose="020B0606020202030204" pitchFamily="34" charset="0"/>
              <a:cs typeface="Arial" panose="020B0604020202020204" pitchFamily="34" charset="0"/>
            </a:endParaRPr>
          </a:p>
          <a:p>
            <a:pPr marL="285750" indent="-285750">
              <a:buFont typeface="Wingdings" panose="05000000000000000000" pitchFamily="2" charset="2"/>
              <a:buChar char="§"/>
            </a:pPr>
            <a:r>
              <a:rPr lang="en-US" sz="1200" dirty="0" err="1" smtClean="0">
                <a:latin typeface="Arial Narrow" panose="020B0606020202030204" pitchFamily="34" charset="0"/>
                <a:cs typeface="Arial" panose="020B0604020202020204" pitchFamily="34" charset="0"/>
              </a:rPr>
              <a:t>Dupli</a:t>
            </a:r>
            <a:r>
              <a:rPr lang="en-US" sz="1200" dirty="0" smtClean="0">
                <a:latin typeface="Arial Narrow" panose="020B0606020202030204" pitchFamily="34" charset="0"/>
                <a:cs typeface="Arial" panose="020B0604020202020204" pitchFamily="34" charset="0"/>
              </a:rPr>
              <a:t> - </a:t>
            </a:r>
            <a:r>
              <a:rPr lang="en-US" sz="1200" dirty="0">
                <a:latin typeface="Arial Narrow" panose="020B0606020202030204" pitchFamily="34" charset="0"/>
              </a:rPr>
              <a:t>Ability to request a quote and then find and add </a:t>
            </a:r>
            <a:r>
              <a:rPr lang="en-US" sz="1200" dirty="0" smtClean="0">
                <a:latin typeface="Arial Narrow" panose="020B0606020202030204" pitchFamily="34" charset="0"/>
              </a:rPr>
              <a:t>quote to your cart</a:t>
            </a:r>
          </a:p>
          <a:p>
            <a:pPr marL="285750" lvl="0" indent="-285750">
              <a:buFont typeface="Wingdings" panose="05000000000000000000" pitchFamily="2" charset="2"/>
              <a:buChar char="§"/>
            </a:pPr>
            <a:endParaRPr lang="en-US" sz="1200" dirty="0" smtClean="0">
              <a:latin typeface="Arial Narrow" panose="020B0606020202030204" pitchFamily="34" charset="0"/>
            </a:endParaRPr>
          </a:p>
          <a:p>
            <a:r>
              <a:rPr lang="en-US" sz="1200" b="1" dirty="0">
                <a:solidFill>
                  <a:srgbClr val="FFC000"/>
                </a:solidFill>
                <a:latin typeface="Arial Narrow" panose="020B0606020202030204" pitchFamily="34" charset="0"/>
                <a:cs typeface="Arial" panose="020B0604020202020204" pitchFamily="34" charset="0"/>
              </a:rPr>
              <a:t>Supplier </a:t>
            </a:r>
            <a:r>
              <a:rPr lang="en-US" sz="1200" b="1" dirty="0" smtClean="0">
                <a:solidFill>
                  <a:srgbClr val="FFC000"/>
                </a:solidFill>
                <a:latin typeface="Arial Narrow" panose="020B0606020202030204" pitchFamily="34" charset="0"/>
                <a:cs typeface="Arial" panose="020B0604020202020204" pitchFamily="34" charset="0"/>
              </a:rPr>
              <a:t>Catalogs On Deck</a:t>
            </a:r>
            <a:endParaRPr lang="en-US" sz="1200" b="1" dirty="0">
              <a:solidFill>
                <a:srgbClr val="FFC000"/>
              </a:solidFill>
              <a:latin typeface="Arial Narrow" panose="020B0606020202030204" pitchFamily="34" charset="0"/>
              <a:cs typeface="Arial" panose="020B0604020202020204" pitchFamily="34" charset="0"/>
            </a:endParaRPr>
          </a:p>
          <a:p>
            <a:pPr marL="285750" lvl="0" indent="-285750">
              <a:buFont typeface="Wingdings" panose="05000000000000000000" pitchFamily="2" charset="2"/>
              <a:buChar char="§"/>
            </a:pPr>
            <a:endParaRPr lang="en-US" sz="1200" dirty="0">
              <a:latin typeface="Arial Narrow" panose="020B0606020202030204" pitchFamily="34" charset="0"/>
            </a:endParaRPr>
          </a:p>
          <a:p>
            <a:pPr marL="285750" lvl="0" indent="-285750">
              <a:buFont typeface="Wingdings" panose="05000000000000000000" pitchFamily="2" charset="2"/>
              <a:buChar char="§"/>
            </a:pPr>
            <a:r>
              <a:rPr lang="en-US" sz="1200" dirty="0" smtClean="0">
                <a:latin typeface="Arial Narrow" panose="020B0606020202030204" pitchFamily="34" charset="0"/>
              </a:rPr>
              <a:t>Newport Corporation </a:t>
            </a:r>
          </a:p>
          <a:p>
            <a:pPr marL="285750" lvl="0" indent="-285750">
              <a:buFont typeface="Wingdings" panose="05000000000000000000" pitchFamily="2" charset="2"/>
              <a:buChar char="§"/>
            </a:pPr>
            <a:endParaRPr lang="en-US" sz="1200" dirty="0" smtClean="0">
              <a:latin typeface="Arial Narrow" panose="020B0606020202030204" pitchFamily="34" charset="0"/>
            </a:endParaRPr>
          </a:p>
          <a:p>
            <a:pPr marL="285750" lvl="0" indent="-285750">
              <a:buFont typeface="Wingdings" panose="05000000000000000000" pitchFamily="2" charset="2"/>
              <a:buChar char="§"/>
            </a:pPr>
            <a:r>
              <a:rPr lang="en-US" sz="1200" dirty="0" smtClean="0">
                <a:latin typeface="Arial Narrow" panose="020B0606020202030204" pitchFamily="34" charset="0"/>
              </a:rPr>
              <a:t>Edmund </a:t>
            </a:r>
            <a:r>
              <a:rPr lang="en-US" sz="1200" dirty="0">
                <a:latin typeface="Arial Narrow" panose="020B0606020202030204" pitchFamily="34" charset="0"/>
              </a:rPr>
              <a:t>Industrial Optics </a:t>
            </a:r>
            <a:endParaRPr lang="en-US" sz="1200" dirty="0" smtClean="0">
              <a:latin typeface="Arial Narrow" panose="020B0606020202030204" pitchFamily="34" charset="0"/>
            </a:endParaRPr>
          </a:p>
          <a:p>
            <a:pPr marL="285750" lvl="0" indent="-285750">
              <a:buFont typeface="Wingdings" panose="05000000000000000000" pitchFamily="2" charset="2"/>
              <a:buChar char="§"/>
            </a:pPr>
            <a:endParaRPr lang="en-US" sz="1200" dirty="0" smtClean="0">
              <a:latin typeface="Arial Narrow" panose="020B0606020202030204" pitchFamily="34" charset="0"/>
            </a:endParaRPr>
          </a:p>
          <a:p>
            <a:pPr marL="285750" indent="-285750">
              <a:buFont typeface="Wingdings" panose="05000000000000000000" pitchFamily="2" charset="2"/>
              <a:buChar char="§"/>
            </a:pPr>
            <a:r>
              <a:rPr lang="en-US" sz="1200" dirty="0">
                <a:latin typeface="Arial Narrow" panose="020B0606020202030204" pitchFamily="34" charset="0"/>
              </a:rPr>
              <a:t>Horizon Discovery Biosciences Limited (</a:t>
            </a:r>
            <a:r>
              <a:rPr lang="en-US" sz="1200" dirty="0" err="1">
                <a:latin typeface="Arial Narrow" panose="020B0606020202030204" pitchFamily="34" charset="0"/>
              </a:rPr>
              <a:t>Dharmacon</a:t>
            </a:r>
            <a:r>
              <a:rPr lang="en-US" sz="1200" dirty="0" smtClean="0">
                <a:latin typeface="Arial Narrow" panose="020B0606020202030204" pitchFamily="34" charset="0"/>
              </a:rPr>
              <a:t>)</a:t>
            </a:r>
          </a:p>
        </p:txBody>
      </p:sp>
      <p:pic>
        <p:nvPicPr>
          <p:cNvPr id="3" name="Picture 2"/>
          <p:cNvPicPr>
            <a:picLocks noChangeAspect="1"/>
          </p:cNvPicPr>
          <p:nvPr/>
        </p:nvPicPr>
        <p:blipFill>
          <a:blip r:embed="rId3"/>
          <a:stretch>
            <a:fillRect/>
          </a:stretch>
        </p:blipFill>
        <p:spPr>
          <a:xfrm>
            <a:off x="609600" y="1763686"/>
            <a:ext cx="6255762" cy="1872941"/>
          </a:xfrm>
          <a:prstGeom prst="rect">
            <a:avLst/>
          </a:prstGeom>
        </p:spPr>
      </p:pic>
    </p:spTree>
    <p:extLst>
      <p:ext uri="{BB962C8B-B14F-4D97-AF65-F5344CB8AC3E}">
        <p14:creationId xmlns:p14="http://schemas.microsoft.com/office/powerpoint/2010/main" val="4046327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8970" y="142864"/>
            <a:ext cx="8085430" cy="495300"/>
          </a:xfrm>
        </p:spPr>
        <p:txBody>
          <a:bodyPr>
            <a:noAutofit/>
          </a:bodyPr>
          <a:lstStyle/>
          <a:p>
            <a:pPr algn="l"/>
            <a:r>
              <a:rPr lang="en-US" sz="3600" dirty="0" smtClean="0">
                <a:latin typeface="Arial Narrow" panose="020B0606020202030204" pitchFamily="34" charset="0"/>
                <a:cs typeface="Arial" panose="020B0604020202020204" pitchFamily="34" charset="0"/>
              </a:rPr>
              <a:t>Monthly P2P Workshops</a:t>
            </a:r>
            <a:endParaRPr lang="en-US" sz="36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529285" y="688964"/>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924800" y="6400800"/>
            <a:ext cx="1066800" cy="261610"/>
          </a:xfrm>
          <a:prstGeom prst="rect">
            <a:avLst/>
          </a:prstGeom>
          <a:noFill/>
        </p:spPr>
        <p:txBody>
          <a:bodyPr wrap="square" rtlCol="0">
            <a:spAutoFit/>
          </a:bodyPr>
          <a:lstStyle/>
          <a:p>
            <a:pPr algn="r"/>
            <a:r>
              <a:rPr lang="en-US" sz="1100" dirty="0" smtClean="0">
                <a:solidFill>
                  <a:schemeClr val="bg1"/>
                </a:solidFill>
              </a:rPr>
              <a:t>16</a:t>
            </a:r>
            <a:endParaRPr lang="en-US" sz="1100" dirty="0">
              <a:solidFill>
                <a:schemeClr val="bg1"/>
              </a:solidFill>
            </a:endParaRPr>
          </a:p>
        </p:txBody>
      </p:sp>
      <p:sp>
        <p:nvSpPr>
          <p:cNvPr id="3" name="TextBox 2"/>
          <p:cNvSpPr txBox="1"/>
          <p:nvPr/>
        </p:nvSpPr>
        <p:spPr>
          <a:xfrm>
            <a:off x="447123" y="868690"/>
            <a:ext cx="8512832" cy="707886"/>
          </a:xfrm>
          <a:prstGeom prst="rect">
            <a:avLst/>
          </a:prstGeom>
          <a:noFill/>
        </p:spPr>
        <p:txBody>
          <a:bodyPr wrap="square" rtlCol="0">
            <a:spAutoFit/>
          </a:bodyPr>
          <a:lstStyle/>
          <a:p>
            <a:r>
              <a:rPr lang="en-US" sz="2000" b="1" dirty="0" smtClean="0">
                <a:solidFill>
                  <a:srgbClr val="FF0000"/>
                </a:solidFill>
                <a:latin typeface="Arial Narrow" panose="020B0606020202030204" pitchFamily="34" charset="0"/>
                <a:cs typeface="Arial" panose="020B0604020202020204" pitchFamily="34" charset="0"/>
              </a:rPr>
              <a:t>Next Monthly Workshop;  August 11  2 – 3pm</a:t>
            </a:r>
            <a:endParaRPr lang="en-US" sz="2000" dirty="0" smtClean="0">
              <a:latin typeface="Arial Narrow" panose="020B0606020202030204" pitchFamily="34" charset="0"/>
              <a:cs typeface="Arial" panose="020B0604020202020204" pitchFamily="34" charset="0"/>
            </a:endParaRPr>
          </a:p>
          <a:p>
            <a:endParaRPr lang="en-US" sz="2000" dirty="0">
              <a:latin typeface="Arial Narrow" panose="020B0606020202030204" pitchFamily="34" charset="0"/>
              <a:cs typeface="Arial" panose="020B0604020202020204" pitchFamily="34" charset="0"/>
            </a:endParaRPr>
          </a:p>
        </p:txBody>
      </p:sp>
      <p:sp>
        <p:nvSpPr>
          <p:cNvPr id="7" name="AutoShape 2" descr="new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3"/>
          <a:stretch>
            <a:fillRect/>
          </a:stretch>
        </p:blipFill>
        <p:spPr>
          <a:xfrm>
            <a:off x="6553200" y="1093902"/>
            <a:ext cx="1981200" cy="1644396"/>
          </a:xfrm>
          <a:prstGeom prst="rect">
            <a:avLst/>
          </a:prstGeom>
        </p:spPr>
      </p:pic>
      <p:sp>
        <p:nvSpPr>
          <p:cNvPr id="8" name="TextBox 7"/>
          <p:cNvSpPr txBox="1"/>
          <p:nvPr/>
        </p:nvSpPr>
        <p:spPr>
          <a:xfrm>
            <a:off x="360070" y="3154025"/>
            <a:ext cx="8263230" cy="2585323"/>
          </a:xfrm>
          <a:prstGeom prst="rect">
            <a:avLst/>
          </a:prstGeom>
          <a:noFill/>
        </p:spPr>
        <p:txBody>
          <a:bodyPr wrap="square" rtlCol="0">
            <a:spAutoFit/>
          </a:bodyPr>
          <a:lstStyle/>
          <a:p>
            <a:r>
              <a:rPr lang="en-US" sz="1600" b="1" dirty="0" smtClean="0">
                <a:latin typeface="Arial Narrow" panose="020B0606020202030204" pitchFamily="34" charset="0"/>
              </a:rPr>
              <a:t> </a:t>
            </a:r>
            <a:r>
              <a:rPr lang="en-US" b="1" dirty="0" smtClean="0">
                <a:solidFill>
                  <a:srgbClr val="FF0000"/>
                </a:solidFill>
                <a:latin typeface="Arial Narrow" panose="020B0606020202030204" pitchFamily="34" charset="0"/>
              </a:rPr>
              <a:t>August Workshop Topic:</a:t>
            </a:r>
          </a:p>
          <a:p>
            <a:endParaRPr lang="en-US" dirty="0" smtClean="0">
              <a:solidFill>
                <a:schemeClr val="tx2">
                  <a:lumMod val="75000"/>
                </a:schemeClr>
              </a:solidFill>
              <a:latin typeface="Arial Narrow" panose="020B0606020202030204" pitchFamily="34" charset="0"/>
            </a:endParaRPr>
          </a:p>
          <a:p>
            <a:r>
              <a:rPr lang="en-US" dirty="0" smtClean="0">
                <a:solidFill>
                  <a:schemeClr val="tx2">
                    <a:lumMod val="75000"/>
                  </a:schemeClr>
                </a:solidFill>
                <a:latin typeface="Arial Narrow" panose="020B0606020202030204" pitchFamily="34" charset="0"/>
              </a:rPr>
              <a:t>        Resolving Invoice Match Exceptions</a:t>
            </a:r>
            <a:endParaRPr lang="en-US" dirty="0">
              <a:solidFill>
                <a:schemeClr val="tx2">
                  <a:lumMod val="75000"/>
                </a:schemeClr>
              </a:solidFill>
              <a:latin typeface="Arial Narrow" panose="020B0606020202030204" pitchFamily="34" charset="0"/>
            </a:endParaRPr>
          </a:p>
          <a:p>
            <a:endParaRPr lang="en-US" b="1" dirty="0">
              <a:solidFill>
                <a:srgbClr val="FF0000"/>
              </a:solidFill>
              <a:latin typeface="Arial Narrow" panose="020B0606020202030204" pitchFamily="34" charset="0"/>
            </a:endParaRPr>
          </a:p>
          <a:p>
            <a:pPr lvl="1"/>
            <a:endParaRPr lang="en-US" dirty="0">
              <a:solidFill>
                <a:schemeClr val="tx2">
                  <a:lumMod val="75000"/>
                </a:schemeClr>
              </a:solidFill>
              <a:latin typeface="Arial Narrow" panose="020B0606020202030204" pitchFamily="34" charset="0"/>
            </a:endParaRPr>
          </a:p>
          <a:p>
            <a:r>
              <a:rPr lang="en-US" b="1" dirty="0" smtClean="0">
                <a:solidFill>
                  <a:srgbClr val="FF0000"/>
                </a:solidFill>
                <a:latin typeface="Arial Narrow" panose="020B0606020202030204" pitchFamily="34" charset="0"/>
              </a:rPr>
              <a:t>September Workshop </a:t>
            </a:r>
            <a:r>
              <a:rPr lang="en-US" b="1" dirty="0">
                <a:solidFill>
                  <a:srgbClr val="FF0000"/>
                </a:solidFill>
                <a:latin typeface="Arial Narrow" panose="020B0606020202030204" pitchFamily="34" charset="0"/>
              </a:rPr>
              <a:t>Topic</a:t>
            </a:r>
            <a:r>
              <a:rPr lang="en-US" b="1" dirty="0" smtClean="0">
                <a:solidFill>
                  <a:srgbClr val="FF0000"/>
                </a:solidFill>
                <a:latin typeface="Arial Narrow" panose="020B0606020202030204" pitchFamily="34" charset="0"/>
              </a:rPr>
              <a:t>:</a:t>
            </a:r>
          </a:p>
          <a:p>
            <a:endParaRPr lang="en-US" b="1" dirty="0">
              <a:solidFill>
                <a:srgbClr val="FF0000"/>
              </a:solidFill>
              <a:latin typeface="Arial Narrow" panose="020B0606020202030204" pitchFamily="34" charset="0"/>
            </a:endParaRPr>
          </a:p>
          <a:p>
            <a:pPr lvl="1"/>
            <a:r>
              <a:rPr lang="en-US" dirty="0" smtClean="0">
                <a:solidFill>
                  <a:schemeClr val="tx2">
                    <a:lumMod val="75000"/>
                  </a:schemeClr>
                </a:solidFill>
                <a:latin typeface="Arial Narrow" panose="020B0606020202030204" pitchFamily="34" charset="0"/>
              </a:rPr>
              <a:t>Managing Service Order Expirations and Available Funds</a:t>
            </a:r>
            <a:endParaRPr lang="en-US" dirty="0">
              <a:solidFill>
                <a:schemeClr val="tx2">
                  <a:lumMod val="75000"/>
                </a:schemeClr>
              </a:solidFill>
              <a:latin typeface="Arial Narrow" panose="020B0606020202030204" pitchFamily="34" charset="0"/>
            </a:endParaRPr>
          </a:p>
          <a:p>
            <a:pPr lvl="1"/>
            <a:endParaRPr lang="en-US" dirty="0">
              <a:solidFill>
                <a:schemeClr val="tx2">
                  <a:lumMod val="75000"/>
                </a:schemeClr>
              </a:solidFill>
              <a:latin typeface="Arial Narrow" panose="020B0606020202030204" pitchFamily="34" charset="0"/>
            </a:endParaRPr>
          </a:p>
        </p:txBody>
      </p:sp>
      <p:sp>
        <p:nvSpPr>
          <p:cNvPr id="9" name="Rectangle 8"/>
          <p:cNvSpPr/>
          <p:nvPr/>
        </p:nvSpPr>
        <p:spPr>
          <a:xfrm>
            <a:off x="417306" y="1262987"/>
            <a:ext cx="7235825" cy="1785104"/>
          </a:xfrm>
          <a:prstGeom prst="rect">
            <a:avLst/>
          </a:prstGeom>
        </p:spPr>
        <p:txBody>
          <a:bodyPr wrap="square">
            <a:spAutoFit/>
          </a:bodyPr>
          <a:lstStyle/>
          <a:p>
            <a:endParaRPr lang="en-US" sz="20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To access the workshop utilize the following link</a:t>
            </a:r>
            <a:r>
              <a:rPr lang="en-US" dirty="0" smtClean="0">
                <a:solidFill>
                  <a:srgbClr val="000000"/>
                </a:solidFill>
                <a:latin typeface="Calibri" panose="020F0502020204030204" pitchFamily="34" charset="0"/>
              </a:rPr>
              <a:t>:</a:t>
            </a:r>
          </a:p>
          <a:p>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hlinkClick r:id="rId4"/>
              </a:rPr>
              <a:t>https</a:t>
            </a:r>
            <a:r>
              <a:rPr lang="en-US" dirty="0">
                <a:solidFill>
                  <a:srgbClr val="000000"/>
                </a:solidFill>
                <a:latin typeface="Calibri" panose="020F0502020204030204" pitchFamily="34" charset="0"/>
                <a:hlinkClick r:id="rId4"/>
              </a:rPr>
              <a:t>://</a:t>
            </a:r>
            <a:r>
              <a:rPr lang="en-US" dirty="0" smtClean="0">
                <a:solidFill>
                  <a:srgbClr val="000000"/>
                </a:solidFill>
                <a:latin typeface="Calibri" panose="020F0502020204030204" pitchFamily="34" charset="0"/>
                <a:hlinkClick r:id="rId4"/>
              </a:rPr>
              <a:t>rochester.zoom.us/j/91726401106</a:t>
            </a:r>
            <a:endParaRPr lang="en-US" dirty="0" smtClean="0">
              <a:solidFill>
                <a:srgbClr val="000000"/>
              </a:solidFill>
              <a:latin typeface="Calibri" panose="020F0502020204030204" pitchFamily="34" charset="0"/>
            </a:endParaRPr>
          </a:p>
          <a:p>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Passcode</a:t>
            </a:r>
            <a:r>
              <a:rPr lang="en-US" dirty="0">
                <a:solidFill>
                  <a:srgbClr val="000000"/>
                </a:solidFill>
                <a:latin typeface="Calibri" panose="020F0502020204030204" pitchFamily="34" charset="0"/>
              </a:rPr>
              <a:t>: 609916 </a:t>
            </a:r>
            <a:endParaRPr lang="en-US" dirty="0"/>
          </a:p>
        </p:txBody>
      </p:sp>
    </p:spTree>
    <p:extLst>
      <p:ext uri="{BB962C8B-B14F-4D97-AF65-F5344CB8AC3E}">
        <p14:creationId xmlns:p14="http://schemas.microsoft.com/office/powerpoint/2010/main" val="4169147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8970" y="142864"/>
            <a:ext cx="8085430" cy="495300"/>
          </a:xfrm>
        </p:spPr>
        <p:txBody>
          <a:bodyPr>
            <a:noAutofit/>
          </a:bodyPr>
          <a:lstStyle/>
          <a:p>
            <a:pPr algn="l"/>
            <a:r>
              <a:rPr lang="en-US" sz="4000" dirty="0" smtClean="0">
                <a:latin typeface="Arial Narrow" panose="020B0606020202030204" pitchFamily="34" charset="0"/>
                <a:cs typeface="Arial" panose="020B0604020202020204" pitchFamily="34" charset="0"/>
              </a:rPr>
              <a:t>UR Procurement Website</a:t>
            </a:r>
            <a:endParaRPr lang="en-US" sz="40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482146" y="641328"/>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924800" y="6400800"/>
            <a:ext cx="1066800" cy="261610"/>
          </a:xfrm>
          <a:prstGeom prst="rect">
            <a:avLst/>
          </a:prstGeom>
          <a:noFill/>
        </p:spPr>
        <p:txBody>
          <a:bodyPr wrap="square" rtlCol="0">
            <a:spAutoFit/>
          </a:bodyPr>
          <a:lstStyle/>
          <a:p>
            <a:pPr algn="r"/>
            <a:r>
              <a:rPr lang="en-US" sz="1100" dirty="0" smtClean="0">
                <a:solidFill>
                  <a:schemeClr val="bg1"/>
                </a:solidFill>
              </a:rPr>
              <a:t>17</a:t>
            </a:r>
            <a:endParaRPr lang="en-US" sz="1100" dirty="0">
              <a:solidFill>
                <a:schemeClr val="bg1"/>
              </a:solidFill>
            </a:endParaRPr>
          </a:p>
        </p:txBody>
      </p:sp>
      <p:sp>
        <p:nvSpPr>
          <p:cNvPr id="7" name="AutoShape 2" descr="new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460375" y="838200"/>
            <a:ext cx="8268154" cy="2800767"/>
          </a:xfrm>
          <a:prstGeom prst="rect">
            <a:avLst/>
          </a:prstGeom>
          <a:noFill/>
        </p:spPr>
        <p:txBody>
          <a:bodyPr wrap="square" rtlCol="0">
            <a:spAutoFit/>
          </a:bodyPr>
          <a:lstStyle/>
          <a:p>
            <a:r>
              <a:rPr lang="en-US" b="1" dirty="0" smtClean="0">
                <a:solidFill>
                  <a:srgbClr val="00B050"/>
                </a:solidFill>
                <a:latin typeface="Arial Narrow" panose="020B0606020202030204" pitchFamily="34" charset="0"/>
              </a:rPr>
              <a:t>Recent updates to the UR Procurement Website:</a:t>
            </a:r>
          </a:p>
          <a:p>
            <a:endParaRPr lang="en-US" dirty="0"/>
          </a:p>
          <a:p>
            <a:r>
              <a:rPr lang="en-US" sz="1600" dirty="0" smtClean="0"/>
              <a:t>   </a:t>
            </a:r>
            <a:endParaRPr lang="en-US" sz="1600" dirty="0"/>
          </a:p>
          <a:p>
            <a:r>
              <a:rPr lang="en-US" b="1" dirty="0" smtClean="0">
                <a:hlinkClick r:id="rId3"/>
              </a:rPr>
              <a:t>Marketplace </a:t>
            </a:r>
            <a:r>
              <a:rPr lang="en-US" b="1" dirty="0">
                <a:hlinkClick r:id="rId3"/>
              </a:rPr>
              <a:t>Reference Guide </a:t>
            </a:r>
            <a:endParaRPr lang="en-US" b="1" dirty="0" smtClean="0"/>
          </a:p>
          <a:p>
            <a:endParaRPr lang="en-US" b="1" dirty="0"/>
          </a:p>
          <a:p>
            <a:r>
              <a:rPr lang="en-US" b="1" dirty="0" smtClean="0">
                <a:hlinkClick r:id="rId4"/>
              </a:rPr>
              <a:t>Creating a Marketplace Order Tips and Tricks</a:t>
            </a:r>
            <a:endParaRPr lang="en-US" i="1" dirty="0" smtClean="0">
              <a:solidFill>
                <a:schemeClr val="tx2">
                  <a:lumMod val="60000"/>
                  <a:lumOff val="40000"/>
                </a:schemeClr>
              </a:solidFill>
            </a:endParaRPr>
          </a:p>
          <a:p>
            <a:endParaRPr lang="en-US" i="1" dirty="0" smtClean="0">
              <a:solidFill>
                <a:schemeClr val="tx2">
                  <a:lumMod val="60000"/>
                  <a:lumOff val="40000"/>
                </a:schemeClr>
              </a:solidFill>
            </a:endParaRPr>
          </a:p>
          <a:p>
            <a:endParaRPr lang="en-US" i="1" dirty="0">
              <a:solidFill>
                <a:srgbClr val="5C95E8"/>
              </a:solidFill>
            </a:endParaRPr>
          </a:p>
          <a:p>
            <a:r>
              <a:rPr lang="en-US" sz="1600" b="1" i="1" dirty="0" smtClean="0"/>
              <a:t>We welcome feedback on how we can better support you and organize the content</a:t>
            </a:r>
            <a:endParaRPr lang="en-US" sz="1600" b="1" i="1" dirty="0"/>
          </a:p>
          <a:p>
            <a:endParaRPr lang="en-US" dirty="0"/>
          </a:p>
        </p:txBody>
      </p:sp>
      <p:sp>
        <p:nvSpPr>
          <p:cNvPr id="10" name="AutoShape 2" descr="Short TED Talk Video: “The secret to giving great feedback” | Larry  Ferlazzo's Websites of the 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10"/>
          <p:cNvPicPr>
            <a:picLocks noChangeAspect="1"/>
          </p:cNvPicPr>
          <p:nvPr/>
        </p:nvPicPr>
        <p:blipFill>
          <a:blip r:embed="rId5"/>
          <a:stretch>
            <a:fillRect/>
          </a:stretch>
        </p:blipFill>
        <p:spPr>
          <a:xfrm>
            <a:off x="3713502" y="4948905"/>
            <a:ext cx="1462087" cy="972952"/>
          </a:xfrm>
          <a:prstGeom prst="rect">
            <a:avLst/>
          </a:prstGeom>
        </p:spPr>
      </p:pic>
    </p:spTree>
    <p:extLst>
      <p:ext uri="{BB962C8B-B14F-4D97-AF65-F5344CB8AC3E}">
        <p14:creationId xmlns:p14="http://schemas.microsoft.com/office/powerpoint/2010/main" val="822429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38" y="187934"/>
            <a:ext cx="7721361" cy="613305"/>
          </a:xfrm>
        </p:spPr>
        <p:txBody>
          <a:bodyPr>
            <a:normAutofit fontScale="90000"/>
          </a:bodyPr>
          <a:lstStyle/>
          <a:p>
            <a:pPr algn="l"/>
            <a:r>
              <a:rPr lang="en-US" dirty="0" smtClean="0">
                <a:latin typeface="Arial Narrow" panose="020B0606020202030204" pitchFamily="34" charset="0"/>
                <a:cs typeface="Arial" panose="020B0604020202020204" pitchFamily="34" charset="0"/>
              </a:rPr>
              <a:t>Super User Meeting</a:t>
            </a:r>
            <a:endParaRPr lang="en-US"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521458" y="6400800"/>
            <a:ext cx="622541" cy="320675"/>
          </a:xfrm>
          <a:prstGeom prst="rect">
            <a:avLst/>
          </a:prstGeom>
        </p:spPr>
        <p:txBody>
          <a:bodyPr/>
          <a:lstStyle/>
          <a:p>
            <a:pPr algn="ctr"/>
            <a:fld id="{47A92A00-8AB7-48A9-9CA3-0FA8430D4830}" type="slidenum">
              <a:rPr lang="en-US" sz="1200">
                <a:solidFill>
                  <a:schemeClr val="bg1"/>
                </a:solidFill>
              </a:rPr>
              <a:pPr algn="ctr"/>
              <a:t>18</a:t>
            </a:fld>
            <a:endParaRPr lang="en-US" sz="1200" dirty="0">
              <a:solidFill>
                <a:schemeClr val="bg1"/>
              </a:solidFill>
            </a:endParaRPr>
          </a:p>
        </p:txBody>
      </p:sp>
      <p:cxnSp>
        <p:nvCxnSpPr>
          <p:cNvPr id="5" name="Straight Connector 4"/>
          <p:cNvCxnSpPr/>
          <p:nvPr/>
        </p:nvCxnSpPr>
        <p:spPr>
          <a:xfrm flipV="1">
            <a:off x="622538" y="8382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143000"/>
            <a:ext cx="7924799" cy="338554"/>
          </a:xfrm>
          <a:prstGeom prst="rect">
            <a:avLst/>
          </a:prstGeom>
          <a:noFill/>
        </p:spPr>
        <p:txBody>
          <a:bodyPr wrap="square" rtlCol="0">
            <a:spAutoFit/>
          </a:bodyPr>
          <a:lstStyle/>
          <a:p>
            <a:r>
              <a:rPr lang="en-US" sz="1600" b="1" dirty="0" smtClean="0">
                <a:latin typeface="Arial Narrow" panose="020B0606020202030204" pitchFamily="34" charset="0"/>
                <a:cs typeface="Arial" panose="020B0604020202020204" pitchFamily="34" charset="0"/>
              </a:rPr>
              <a:t>Next Meeting: September 7, 2021</a:t>
            </a:r>
            <a:endParaRPr lang="en-US" sz="1200" dirty="0">
              <a:latin typeface="Arial Narrow" panose="020B0606020202030204" pitchFamily="34" charset="0"/>
            </a:endParaRPr>
          </a:p>
        </p:txBody>
      </p:sp>
      <p:pic>
        <p:nvPicPr>
          <p:cNvPr id="6" name="Picture 5"/>
          <p:cNvPicPr>
            <a:picLocks noChangeAspect="1"/>
          </p:cNvPicPr>
          <p:nvPr/>
        </p:nvPicPr>
        <p:blipFill>
          <a:blip r:embed="rId3"/>
          <a:stretch>
            <a:fillRect/>
          </a:stretch>
        </p:blipFill>
        <p:spPr>
          <a:xfrm>
            <a:off x="2286000" y="2427595"/>
            <a:ext cx="4241800" cy="3181350"/>
          </a:xfrm>
          <a:prstGeom prst="rect">
            <a:avLst/>
          </a:prstGeom>
        </p:spPr>
      </p:pic>
    </p:spTree>
    <p:extLst>
      <p:ext uri="{BB962C8B-B14F-4D97-AF65-F5344CB8AC3E}">
        <p14:creationId xmlns:p14="http://schemas.microsoft.com/office/powerpoint/2010/main" val="1666596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99" y="237848"/>
            <a:ext cx="8229600" cy="609600"/>
          </a:xfrm>
        </p:spPr>
        <p:txBody>
          <a:bodyPr>
            <a:noAutofit/>
          </a:bodyPr>
          <a:lstStyle/>
          <a:p>
            <a:pPr algn="l"/>
            <a:r>
              <a:rPr lang="en-US" dirty="0">
                <a:latin typeface="Arial Narrow" panose="020B0606020202030204" pitchFamily="34" charset="0"/>
              </a:rPr>
              <a:t>Topics</a:t>
            </a:r>
          </a:p>
        </p:txBody>
      </p:sp>
      <p:sp>
        <p:nvSpPr>
          <p:cNvPr id="8" name="Content Placeholder 4"/>
          <p:cNvSpPr>
            <a:spLocks noGrp="1"/>
          </p:cNvSpPr>
          <p:nvPr>
            <p:ph idx="1"/>
          </p:nvPr>
        </p:nvSpPr>
        <p:spPr>
          <a:xfrm>
            <a:off x="791038" y="884999"/>
            <a:ext cx="8381084" cy="5349441"/>
          </a:xfrm>
        </p:spPr>
        <p:txBody>
          <a:bodyPr>
            <a:noAutofit/>
          </a:bodyPr>
          <a:lstStyle/>
          <a:p>
            <a:pPr>
              <a:lnSpc>
                <a:spcPct val="200000"/>
              </a:lnSpc>
            </a:pPr>
            <a:r>
              <a:rPr lang="en-US" sz="1800" dirty="0" smtClean="0">
                <a:latin typeface="Arial Narrow" panose="020B0606020202030204" pitchFamily="34" charset="0"/>
              </a:rPr>
              <a:t>User </a:t>
            </a:r>
            <a:r>
              <a:rPr lang="en-US" sz="1800" dirty="0">
                <a:latin typeface="Arial Narrow" panose="020B0606020202030204" pitchFamily="34" charset="0"/>
              </a:rPr>
              <a:t>Feedback</a:t>
            </a:r>
          </a:p>
          <a:p>
            <a:pPr>
              <a:lnSpc>
                <a:spcPct val="200000"/>
              </a:lnSpc>
            </a:pPr>
            <a:r>
              <a:rPr lang="en-US" sz="1800" dirty="0" smtClean="0">
                <a:latin typeface="Arial Narrow" panose="020B0606020202030204" pitchFamily="34" charset="0"/>
              </a:rPr>
              <a:t>P2P Updates</a:t>
            </a:r>
          </a:p>
          <a:p>
            <a:pPr>
              <a:lnSpc>
                <a:spcPct val="200000"/>
              </a:lnSpc>
            </a:pPr>
            <a:r>
              <a:rPr lang="en-US" sz="1800" dirty="0" err="1" smtClean="0">
                <a:latin typeface="Arial Narrow" panose="020B0606020202030204" pitchFamily="34" charset="0"/>
              </a:rPr>
              <a:t>Pcard</a:t>
            </a:r>
            <a:r>
              <a:rPr lang="en-US" sz="1800" dirty="0" smtClean="0">
                <a:latin typeface="Arial Narrow" panose="020B0606020202030204" pitchFamily="34" charset="0"/>
              </a:rPr>
              <a:t> Updates</a:t>
            </a:r>
          </a:p>
          <a:p>
            <a:pPr>
              <a:lnSpc>
                <a:spcPct val="200000"/>
              </a:lnSpc>
            </a:pPr>
            <a:r>
              <a:rPr lang="en-US" sz="1800" dirty="0" smtClean="0">
                <a:latin typeface="Arial Narrow" panose="020B0606020202030204" pitchFamily="34" charset="0"/>
              </a:rPr>
              <a:t>P2P Tips</a:t>
            </a:r>
          </a:p>
          <a:p>
            <a:pPr>
              <a:lnSpc>
                <a:spcPct val="200000"/>
              </a:lnSpc>
            </a:pPr>
            <a:r>
              <a:rPr lang="en-US" sz="1800" dirty="0" smtClean="0">
                <a:latin typeface="Arial Narrow" panose="020B0606020202030204" pitchFamily="34" charset="0"/>
              </a:rPr>
              <a:t>What Do You Think?</a:t>
            </a:r>
          </a:p>
          <a:p>
            <a:pPr>
              <a:lnSpc>
                <a:spcPct val="200000"/>
              </a:lnSpc>
            </a:pPr>
            <a:r>
              <a:rPr lang="en-US" sz="1800" dirty="0" smtClean="0">
                <a:latin typeface="Arial Narrow" panose="020B0606020202030204" pitchFamily="34" charset="0"/>
              </a:rPr>
              <a:t>P2P Reminders</a:t>
            </a:r>
          </a:p>
          <a:p>
            <a:pPr>
              <a:lnSpc>
                <a:spcPct val="200000"/>
              </a:lnSpc>
            </a:pPr>
            <a:r>
              <a:rPr lang="en-US" sz="1800" dirty="0" smtClean="0">
                <a:latin typeface="Arial Narrow" panose="020B0606020202030204" pitchFamily="34" charset="0"/>
              </a:rPr>
              <a:t>Marketplace Updates</a:t>
            </a:r>
          </a:p>
          <a:p>
            <a:pPr>
              <a:lnSpc>
                <a:spcPct val="200000"/>
              </a:lnSpc>
            </a:pPr>
            <a:r>
              <a:rPr lang="en-US" sz="1800" dirty="0" smtClean="0">
                <a:latin typeface="Arial Narrow" panose="020B0606020202030204" pitchFamily="34" charset="0"/>
              </a:rPr>
              <a:t>P2P </a:t>
            </a:r>
            <a:r>
              <a:rPr lang="en-US" sz="1800" dirty="0">
                <a:latin typeface="Arial Narrow" panose="020B0606020202030204" pitchFamily="34" charset="0"/>
              </a:rPr>
              <a:t>Monthly </a:t>
            </a:r>
            <a:r>
              <a:rPr lang="en-US" sz="1800" dirty="0" smtClean="0">
                <a:latin typeface="Arial Narrow" panose="020B0606020202030204" pitchFamily="34" charset="0"/>
              </a:rPr>
              <a:t>Workshops</a:t>
            </a:r>
          </a:p>
          <a:p>
            <a:pPr>
              <a:lnSpc>
                <a:spcPct val="200000"/>
              </a:lnSpc>
            </a:pPr>
            <a:r>
              <a:rPr lang="en-US" sz="1800" dirty="0" smtClean="0">
                <a:latin typeface="Arial Narrow" panose="020B0606020202030204" pitchFamily="34" charset="0"/>
              </a:rPr>
              <a:t>P2P Website Updates</a:t>
            </a:r>
            <a:endParaRPr lang="en-US" sz="1800" dirty="0">
              <a:latin typeface="Arial Narrow" panose="020B0606020202030204" pitchFamily="34" charset="0"/>
            </a:endParaRPr>
          </a:p>
          <a:p>
            <a:pPr>
              <a:lnSpc>
                <a:spcPct val="200000"/>
              </a:lnSpc>
            </a:pPr>
            <a:endParaRPr lang="en-US" sz="1400" dirty="0" smtClean="0">
              <a:latin typeface="Arial Narrow" panose="020B0606020202030204" pitchFamily="34" charset="0"/>
            </a:endParaRPr>
          </a:p>
        </p:txBody>
      </p:sp>
      <p:cxnSp>
        <p:nvCxnSpPr>
          <p:cNvPr id="5" name="Straight Connector 4"/>
          <p:cNvCxnSpPr/>
          <p:nvPr/>
        </p:nvCxnSpPr>
        <p:spPr>
          <a:xfrm flipV="1">
            <a:off x="791038" y="884999"/>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7027392" y="237848"/>
            <a:ext cx="1524000" cy="1524000"/>
          </a:xfrm>
          <a:prstGeom prst="rect">
            <a:avLst/>
          </a:prstGeom>
        </p:spPr>
      </p:pic>
      <p:sp>
        <p:nvSpPr>
          <p:cNvPr id="7" name="TextBox 6"/>
          <p:cNvSpPr txBox="1"/>
          <p:nvPr/>
        </p:nvSpPr>
        <p:spPr>
          <a:xfrm>
            <a:off x="8719867" y="6395722"/>
            <a:ext cx="312906" cy="369332"/>
          </a:xfrm>
          <a:prstGeom prst="rect">
            <a:avLst/>
          </a:prstGeom>
          <a:noFill/>
        </p:spPr>
        <p:txBody>
          <a:bodyPr wrap="none" rtlCol="0">
            <a:spAutoFit/>
          </a:bodyPr>
          <a:lstStyle/>
          <a:p>
            <a:r>
              <a:rPr lang="en-US" dirty="0">
                <a:solidFill>
                  <a:schemeClr val="bg1"/>
                </a:solidFill>
              </a:rPr>
              <a:t>2</a:t>
            </a:r>
          </a:p>
        </p:txBody>
      </p:sp>
      <p:sp>
        <p:nvSpPr>
          <p:cNvPr id="6" name="Rectangle 1"/>
          <p:cNvSpPr>
            <a:spLocks noChangeArrowheads="1"/>
          </p:cNvSpPr>
          <p:nvPr/>
        </p:nvSpPr>
        <p:spPr bwMode="auto">
          <a:xfrm>
            <a:off x="2667000" y="3792404"/>
            <a:ext cx="216726"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31761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CADC5E-A4DC-4428-AC5D-2BEE41724F4B}"/>
              </a:ext>
            </a:extLst>
          </p:cNvPr>
          <p:cNvSpPr txBox="1">
            <a:spLocks/>
          </p:cNvSpPr>
          <p:nvPr/>
        </p:nvSpPr>
        <p:spPr bwMode="auto">
          <a:xfrm>
            <a:off x="349088" y="153600"/>
            <a:ext cx="8610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kern="0" dirty="0" smtClean="0">
                <a:latin typeface="Arial Narrow" panose="020B0606020202030204" pitchFamily="34" charset="0"/>
              </a:rPr>
              <a:t>P2P Users	</a:t>
            </a:r>
            <a:endParaRPr lang="en-US" kern="0" dirty="0">
              <a:latin typeface="Arial Narrow" panose="020B0606020202030204" pitchFamily="34" charset="0"/>
            </a:endParaRPr>
          </a:p>
        </p:txBody>
      </p:sp>
      <p:cxnSp>
        <p:nvCxnSpPr>
          <p:cNvPr id="7" name="Straight Connector 6">
            <a:extLst>
              <a:ext uri="{FF2B5EF4-FFF2-40B4-BE49-F238E27FC236}">
                <a16:creationId xmlns:a16="http://schemas.microsoft.com/office/drawing/2014/main" id="{1EE62595-EA44-4019-AA11-137355828CF8}"/>
              </a:ext>
            </a:extLst>
          </p:cNvPr>
          <p:cNvCxnSpPr/>
          <p:nvPr/>
        </p:nvCxnSpPr>
        <p:spPr>
          <a:xfrm flipV="1">
            <a:off x="349088" y="841476"/>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646782" y="6400800"/>
            <a:ext cx="312906" cy="369332"/>
          </a:xfrm>
          <a:prstGeom prst="rect">
            <a:avLst/>
          </a:prstGeom>
          <a:noFill/>
        </p:spPr>
        <p:txBody>
          <a:bodyPr wrap="none" rtlCol="0">
            <a:spAutoFit/>
          </a:bodyPr>
          <a:lstStyle/>
          <a:p>
            <a:r>
              <a:rPr lang="en-US" dirty="0">
                <a:solidFill>
                  <a:schemeClr val="bg1"/>
                </a:solidFill>
              </a:rPr>
              <a:t>3</a:t>
            </a:r>
          </a:p>
        </p:txBody>
      </p:sp>
      <p:sp>
        <p:nvSpPr>
          <p:cNvPr id="2" name="TextBox 1"/>
          <p:cNvSpPr txBox="1"/>
          <p:nvPr/>
        </p:nvSpPr>
        <p:spPr>
          <a:xfrm>
            <a:off x="470094" y="1447800"/>
            <a:ext cx="5032958" cy="5755422"/>
          </a:xfrm>
          <a:prstGeom prst="rect">
            <a:avLst/>
          </a:prstGeom>
          <a:noFill/>
        </p:spPr>
        <p:txBody>
          <a:bodyPr wrap="square" rtlCol="0">
            <a:spAutoFit/>
          </a:bodyPr>
          <a:lstStyle/>
          <a:p>
            <a:endParaRPr lang="en-US" sz="2000" b="1" i="1" dirty="0" smtClean="0">
              <a:solidFill>
                <a:srgbClr val="00B050"/>
              </a:solidFill>
              <a:latin typeface="Arial Narrow" panose="020B0606020202030204" pitchFamily="34" charset="0"/>
            </a:endParaRPr>
          </a:p>
          <a:p>
            <a:endParaRPr lang="en-US" sz="2000" b="1" i="1" dirty="0">
              <a:solidFill>
                <a:srgbClr val="00B050"/>
              </a:solidFill>
              <a:latin typeface="Arial Narrow" panose="020B0606020202030204" pitchFamily="34" charset="0"/>
            </a:endParaRPr>
          </a:p>
          <a:p>
            <a:r>
              <a:rPr lang="en-US" sz="2000" b="1" i="1" dirty="0" smtClean="0">
                <a:solidFill>
                  <a:srgbClr val="00B050"/>
                </a:solidFill>
                <a:latin typeface="Arial Narrow" panose="020B0606020202030204" pitchFamily="34" charset="0"/>
              </a:rPr>
              <a:t>What is working well?</a:t>
            </a:r>
          </a:p>
          <a:p>
            <a:endParaRPr lang="en-US" sz="2000" dirty="0">
              <a:latin typeface="Arial Narrow" panose="020B0606020202030204" pitchFamily="34" charset="0"/>
            </a:endParaRPr>
          </a:p>
          <a:p>
            <a:endParaRPr lang="en-US" sz="2000" b="1" i="1" dirty="0" smtClean="0">
              <a:solidFill>
                <a:srgbClr val="00B050"/>
              </a:solidFill>
              <a:latin typeface="Arial Narrow" panose="020B0606020202030204" pitchFamily="34" charset="0"/>
            </a:endParaRPr>
          </a:p>
          <a:p>
            <a:endParaRPr lang="en-US" sz="2000" b="1" i="1" dirty="0">
              <a:solidFill>
                <a:srgbClr val="00B050"/>
              </a:solidFill>
              <a:latin typeface="Arial Narrow" panose="020B0606020202030204" pitchFamily="34" charset="0"/>
            </a:endParaRPr>
          </a:p>
          <a:p>
            <a:endParaRPr lang="en-US" sz="2000" b="1" i="1" dirty="0" smtClean="0">
              <a:solidFill>
                <a:srgbClr val="00B050"/>
              </a:solidFill>
              <a:latin typeface="Arial Narrow" panose="020B0606020202030204" pitchFamily="34" charset="0"/>
            </a:endParaRPr>
          </a:p>
          <a:p>
            <a:endParaRPr lang="en-US" sz="2000" b="1" i="1" dirty="0" smtClean="0">
              <a:solidFill>
                <a:srgbClr val="00B050"/>
              </a:solidFill>
              <a:latin typeface="Arial Narrow" panose="020B0606020202030204" pitchFamily="34" charset="0"/>
            </a:endParaRPr>
          </a:p>
          <a:p>
            <a:endParaRPr lang="en-US" sz="2000" b="1" i="1" dirty="0">
              <a:solidFill>
                <a:srgbClr val="00B050"/>
              </a:solidFill>
              <a:latin typeface="Arial Narrow" panose="020B0606020202030204" pitchFamily="34" charset="0"/>
            </a:endParaRPr>
          </a:p>
          <a:p>
            <a:endParaRPr lang="en-US" sz="2000" b="1" i="1" dirty="0" smtClean="0">
              <a:solidFill>
                <a:srgbClr val="00B050"/>
              </a:solidFill>
              <a:latin typeface="Arial Narrow" panose="020B0606020202030204" pitchFamily="34" charset="0"/>
            </a:endParaRPr>
          </a:p>
          <a:p>
            <a:endParaRPr lang="en-US" sz="2000" b="1" i="1" dirty="0">
              <a:solidFill>
                <a:srgbClr val="00B050"/>
              </a:solidFill>
              <a:latin typeface="Arial Narrow" panose="020B0606020202030204" pitchFamily="34" charset="0"/>
            </a:endParaRPr>
          </a:p>
          <a:p>
            <a:r>
              <a:rPr lang="en-US" sz="2000" b="1" i="1" dirty="0" smtClean="0">
                <a:solidFill>
                  <a:srgbClr val="00B050"/>
                </a:solidFill>
                <a:latin typeface="Arial Narrow" panose="020B0606020202030204" pitchFamily="34" charset="0"/>
              </a:rPr>
              <a:t>Suggestions for Improvement</a:t>
            </a:r>
          </a:p>
          <a:p>
            <a:endParaRPr lang="en-US" sz="2000" b="1" dirty="0">
              <a:latin typeface="Arial Narrow" panose="020B0606020202030204" pitchFamily="34" charset="0"/>
            </a:endParaRPr>
          </a:p>
          <a:p>
            <a:endParaRPr lang="en-US" b="1" dirty="0" smtClean="0">
              <a:latin typeface="Arial Narrow" panose="020B0606020202030204" pitchFamily="34" charset="0"/>
            </a:endParaRPr>
          </a:p>
          <a:p>
            <a:pPr marL="285750" indent="-285750">
              <a:buFont typeface="Arial" panose="020B0604020202020204" pitchFamily="34" charset="0"/>
              <a:buChar char="•"/>
            </a:pPr>
            <a:endParaRPr lang="en-US" dirty="0" smtClean="0">
              <a:latin typeface="Arial Narrow" panose="020B0606020202030204" pitchFamily="34" charset="0"/>
            </a:endParaRPr>
          </a:p>
          <a:p>
            <a:pPr marL="285750" indent="-285750">
              <a:buFont typeface="Arial" panose="020B0604020202020204" pitchFamily="34" charset="0"/>
              <a:buChar char="•"/>
            </a:pPr>
            <a:endParaRPr lang="en-US" dirty="0" smtClean="0">
              <a:latin typeface="Arial Narrow" panose="020B0606020202030204" pitchFamily="34" charset="0"/>
            </a:endParaRPr>
          </a:p>
          <a:p>
            <a:pPr marL="285750" indent="-285750">
              <a:buFont typeface="Arial" panose="020B0604020202020204" pitchFamily="34" charset="0"/>
              <a:buChar char="•"/>
            </a:pPr>
            <a:endParaRPr lang="en-US" dirty="0">
              <a:latin typeface="Arial Narrow" panose="020B0606020202030204" pitchFamily="34" charset="0"/>
            </a:endParaRPr>
          </a:p>
          <a:p>
            <a:pPr marL="285750" indent="-285750">
              <a:buFont typeface="Arial" panose="020B0604020202020204" pitchFamily="34" charset="0"/>
              <a:buChar char="•"/>
            </a:pPr>
            <a:endParaRPr lang="en-US" dirty="0" smtClean="0">
              <a:latin typeface="Arial Narrow" panose="020B0606020202030204" pitchFamily="34" charset="0"/>
            </a:endParaRPr>
          </a:p>
          <a:p>
            <a:endParaRPr lang="en-US" b="1" dirty="0">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5480799" y="386339"/>
            <a:ext cx="3343275" cy="1371600"/>
          </a:xfrm>
          <a:prstGeom prst="rect">
            <a:avLst/>
          </a:prstGeom>
        </p:spPr>
      </p:pic>
      <p:pic>
        <p:nvPicPr>
          <p:cNvPr id="6148" name="Picture 4" descr="Town of Erin on Twitter: &quot;We want to hear from you! Take ou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18" y="2666647"/>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710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6888" y="225155"/>
            <a:ext cx="8178325" cy="495300"/>
          </a:xfrm>
        </p:spPr>
        <p:txBody>
          <a:bodyPr>
            <a:noAutofit/>
          </a:bodyPr>
          <a:lstStyle/>
          <a:p>
            <a:pPr algn="l"/>
            <a:r>
              <a:rPr lang="en-US" sz="3600" dirty="0" smtClean="0">
                <a:latin typeface="Arial Narrow" panose="020B0606020202030204" pitchFamily="34" charset="0"/>
                <a:cs typeface="Arial" panose="020B0604020202020204" pitchFamily="34" charset="0"/>
              </a:rPr>
              <a:t>P2P Updates</a:t>
            </a:r>
            <a:endParaRPr lang="en-US" sz="36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504231"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001000" y="6404553"/>
            <a:ext cx="1066800" cy="553998"/>
          </a:xfrm>
          <a:prstGeom prst="rect">
            <a:avLst/>
          </a:prstGeom>
          <a:noFill/>
        </p:spPr>
        <p:txBody>
          <a:bodyPr wrap="square" rtlCol="0">
            <a:spAutoFit/>
          </a:bodyPr>
          <a:lstStyle/>
          <a:p>
            <a:pPr algn="r"/>
            <a:r>
              <a:rPr lang="en-US" sz="1600" dirty="0" smtClean="0">
                <a:solidFill>
                  <a:schemeClr val="bg1"/>
                </a:solidFill>
              </a:rPr>
              <a:t>4</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7421133" y="189173"/>
            <a:ext cx="1323583" cy="936919"/>
          </a:xfrm>
          <a:prstGeom prst="rect">
            <a:avLst/>
          </a:prstGeom>
        </p:spPr>
      </p:pic>
      <p:sp>
        <p:nvSpPr>
          <p:cNvPr id="6" name="TextBox 5"/>
          <p:cNvSpPr txBox="1"/>
          <p:nvPr/>
        </p:nvSpPr>
        <p:spPr>
          <a:xfrm>
            <a:off x="446314" y="1203596"/>
            <a:ext cx="8545285" cy="3416320"/>
          </a:xfrm>
          <a:prstGeom prst="rect">
            <a:avLst/>
          </a:prstGeom>
          <a:noFill/>
        </p:spPr>
        <p:txBody>
          <a:bodyPr wrap="square" rtlCol="0">
            <a:spAutoFit/>
          </a:bodyPr>
          <a:lstStyle/>
          <a:p>
            <a:r>
              <a:rPr lang="en-US" b="1" dirty="0" smtClean="0">
                <a:solidFill>
                  <a:srgbClr val="FFC000"/>
                </a:solidFill>
              </a:rPr>
              <a:t>Jaggaer Upgrade</a:t>
            </a:r>
          </a:p>
          <a:p>
            <a:r>
              <a:rPr lang="en-US" dirty="0" smtClean="0"/>
              <a:t> </a:t>
            </a:r>
            <a:endParaRPr lang="en-US" dirty="0"/>
          </a:p>
          <a:p>
            <a:r>
              <a:rPr lang="en-US" dirty="0"/>
              <a:t>On July 25, 2021 Jaggaer performed the 21.2 system upgrade. The Marketplace will look slightly different now. The stickers for the various supplier websites are larger, but are in the same order as prior to the upgrade. </a:t>
            </a:r>
            <a:endParaRPr lang="en-US" dirty="0" smtClean="0"/>
          </a:p>
          <a:p>
            <a:endParaRPr lang="en-US" dirty="0"/>
          </a:p>
          <a:p>
            <a:endParaRPr lang="en-US" dirty="0" smtClean="0"/>
          </a:p>
          <a:p>
            <a:endParaRPr lang="en-US" dirty="0"/>
          </a:p>
          <a:p>
            <a:endParaRPr lang="en-US" dirty="0" smtClean="0"/>
          </a:p>
          <a:p>
            <a:endParaRPr lang="en-US" dirty="0"/>
          </a:p>
          <a:p>
            <a:endParaRPr lang="en-US" dirty="0"/>
          </a:p>
          <a:p>
            <a:r>
              <a:rPr lang="en-US" dirty="0" smtClean="0"/>
              <a:t> </a:t>
            </a:r>
            <a:endParaRPr lang="en-US" dirty="0"/>
          </a:p>
        </p:txBody>
      </p:sp>
      <p:pic>
        <p:nvPicPr>
          <p:cNvPr id="9" name="Picture 8"/>
          <p:cNvPicPr>
            <a:picLocks noChangeAspect="1"/>
          </p:cNvPicPr>
          <p:nvPr/>
        </p:nvPicPr>
        <p:blipFill>
          <a:blip r:embed="rId4"/>
          <a:stretch>
            <a:fillRect/>
          </a:stretch>
        </p:blipFill>
        <p:spPr>
          <a:xfrm>
            <a:off x="609600" y="2911756"/>
            <a:ext cx="6632713" cy="3049626"/>
          </a:xfrm>
          <a:prstGeom prst="rect">
            <a:avLst/>
          </a:prstGeom>
        </p:spPr>
      </p:pic>
    </p:spTree>
    <p:extLst>
      <p:ext uri="{BB962C8B-B14F-4D97-AF65-F5344CB8AC3E}">
        <p14:creationId xmlns:p14="http://schemas.microsoft.com/office/powerpoint/2010/main" val="4003390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6888" y="225155"/>
            <a:ext cx="8178325" cy="495300"/>
          </a:xfrm>
        </p:spPr>
        <p:txBody>
          <a:bodyPr>
            <a:noAutofit/>
          </a:bodyPr>
          <a:lstStyle/>
          <a:p>
            <a:pPr algn="l"/>
            <a:r>
              <a:rPr lang="en-US" sz="3600" dirty="0" smtClean="0">
                <a:latin typeface="Arial Narrow" panose="020B0606020202030204" pitchFamily="34" charset="0"/>
                <a:cs typeface="Arial" panose="020B0604020202020204" pitchFamily="34" charset="0"/>
              </a:rPr>
              <a:t>P2P Updates</a:t>
            </a:r>
            <a:endParaRPr lang="en-US" sz="36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504231"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082924" y="6400800"/>
            <a:ext cx="1066800" cy="553998"/>
          </a:xfrm>
          <a:prstGeom prst="rect">
            <a:avLst/>
          </a:prstGeom>
          <a:noFill/>
        </p:spPr>
        <p:txBody>
          <a:bodyPr wrap="square" rtlCol="0">
            <a:spAutoFit/>
          </a:bodyPr>
          <a:lstStyle/>
          <a:p>
            <a:pPr algn="r"/>
            <a:r>
              <a:rPr lang="en-US" sz="1600" dirty="0" smtClean="0">
                <a:solidFill>
                  <a:schemeClr val="bg1"/>
                </a:solidFill>
              </a:rPr>
              <a:t>5</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7421133" y="189173"/>
            <a:ext cx="1323583" cy="936919"/>
          </a:xfrm>
          <a:prstGeom prst="rect">
            <a:avLst/>
          </a:prstGeom>
        </p:spPr>
      </p:pic>
      <p:sp>
        <p:nvSpPr>
          <p:cNvPr id="6" name="TextBox 5"/>
          <p:cNvSpPr txBox="1"/>
          <p:nvPr/>
        </p:nvSpPr>
        <p:spPr>
          <a:xfrm>
            <a:off x="446314" y="1203596"/>
            <a:ext cx="8545285" cy="3139321"/>
          </a:xfrm>
          <a:prstGeom prst="rect">
            <a:avLst/>
          </a:prstGeom>
          <a:noFill/>
        </p:spPr>
        <p:txBody>
          <a:bodyPr wrap="square" rtlCol="0">
            <a:spAutoFit/>
          </a:bodyPr>
          <a:lstStyle/>
          <a:p>
            <a:r>
              <a:rPr lang="en-US" b="1" dirty="0" smtClean="0">
                <a:solidFill>
                  <a:srgbClr val="FFC000"/>
                </a:solidFill>
              </a:rPr>
              <a:t>Jaggaer Upgrade</a:t>
            </a:r>
          </a:p>
          <a:p>
            <a:r>
              <a:rPr lang="en-US" dirty="0" smtClean="0"/>
              <a:t> </a:t>
            </a:r>
            <a:endParaRPr lang="en-US" dirty="0"/>
          </a:p>
          <a:p>
            <a:r>
              <a:rPr lang="en-US" dirty="0" smtClean="0"/>
              <a:t>There </a:t>
            </a:r>
            <a:r>
              <a:rPr lang="en-US" dirty="0"/>
              <a:t>are also difference in the view of shopping cart processing. While the same buttons exist (View Cart Details and Send to Workday) they are in a slightly different location. Instead of appearing to the right of the cart information, the buttons are now located above the cart information. </a:t>
            </a:r>
            <a:endParaRPr lang="en-US" dirty="0" smtClean="0"/>
          </a:p>
          <a:p>
            <a:endParaRPr lang="en-US" dirty="0"/>
          </a:p>
          <a:p>
            <a:endParaRPr lang="en-US" dirty="0" smtClean="0"/>
          </a:p>
          <a:p>
            <a:endParaRPr lang="en-US" dirty="0"/>
          </a:p>
          <a:p>
            <a:endParaRPr lang="en-US" dirty="0"/>
          </a:p>
          <a:p>
            <a:r>
              <a:rPr lang="en-US" dirty="0" smtClean="0"/>
              <a:t> </a:t>
            </a:r>
            <a:endParaRPr lang="en-US" dirty="0"/>
          </a:p>
        </p:txBody>
      </p:sp>
      <p:pic>
        <p:nvPicPr>
          <p:cNvPr id="8" name="Picture 7"/>
          <p:cNvPicPr>
            <a:picLocks noChangeAspect="1"/>
          </p:cNvPicPr>
          <p:nvPr/>
        </p:nvPicPr>
        <p:blipFill>
          <a:blip r:embed="rId4"/>
          <a:stretch>
            <a:fillRect/>
          </a:stretch>
        </p:blipFill>
        <p:spPr>
          <a:xfrm>
            <a:off x="536888" y="3143449"/>
            <a:ext cx="3429900" cy="2398933"/>
          </a:xfrm>
          <a:prstGeom prst="rect">
            <a:avLst/>
          </a:prstGeom>
        </p:spPr>
      </p:pic>
      <p:pic>
        <p:nvPicPr>
          <p:cNvPr id="10" name="Picture 9"/>
          <p:cNvPicPr>
            <a:picLocks noChangeAspect="1"/>
          </p:cNvPicPr>
          <p:nvPr/>
        </p:nvPicPr>
        <p:blipFill>
          <a:blip r:embed="rId5"/>
          <a:stretch>
            <a:fillRect/>
          </a:stretch>
        </p:blipFill>
        <p:spPr>
          <a:xfrm>
            <a:off x="4660011" y="3238254"/>
            <a:ext cx="2781000" cy="2364333"/>
          </a:xfrm>
          <a:prstGeom prst="rect">
            <a:avLst/>
          </a:prstGeom>
        </p:spPr>
      </p:pic>
    </p:spTree>
    <p:extLst>
      <p:ext uri="{BB962C8B-B14F-4D97-AF65-F5344CB8AC3E}">
        <p14:creationId xmlns:p14="http://schemas.microsoft.com/office/powerpoint/2010/main" val="1318610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6888" y="225155"/>
            <a:ext cx="8178325" cy="495300"/>
          </a:xfrm>
        </p:spPr>
        <p:txBody>
          <a:bodyPr>
            <a:noAutofit/>
          </a:bodyPr>
          <a:lstStyle/>
          <a:p>
            <a:pPr algn="l"/>
            <a:r>
              <a:rPr lang="en-US" sz="3600" dirty="0" smtClean="0">
                <a:latin typeface="Arial Narrow" panose="020B0606020202030204" pitchFamily="34" charset="0"/>
                <a:cs typeface="Arial" panose="020B0604020202020204" pitchFamily="34" charset="0"/>
              </a:rPr>
              <a:t>P2P Updates</a:t>
            </a:r>
            <a:endParaRPr lang="en-US" sz="36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504231"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001000" y="6404553"/>
            <a:ext cx="1066800" cy="553998"/>
          </a:xfrm>
          <a:prstGeom prst="rect">
            <a:avLst/>
          </a:prstGeom>
          <a:noFill/>
        </p:spPr>
        <p:txBody>
          <a:bodyPr wrap="square" rtlCol="0">
            <a:spAutoFit/>
          </a:bodyPr>
          <a:lstStyle/>
          <a:p>
            <a:pPr algn="r"/>
            <a:r>
              <a:rPr lang="en-US" sz="1600" dirty="0" smtClean="0">
                <a:solidFill>
                  <a:schemeClr val="bg1"/>
                </a:solidFill>
              </a:rPr>
              <a:t>6</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7421133" y="189173"/>
            <a:ext cx="1323583" cy="936919"/>
          </a:xfrm>
          <a:prstGeom prst="rect">
            <a:avLst/>
          </a:prstGeom>
        </p:spPr>
      </p:pic>
      <p:sp>
        <p:nvSpPr>
          <p:cNvPr id="6" name="TextBox 5"/>
          <p:cNvSpPr txBox="1"/>
          <p:nvPr/>
        </p:nvSpPr>
        <p:spPr>
          <a:xfrm>
            <a:off x="353407" y="1126092"/>
            <a:ext cx="8545285" cy="3139321"/>
          </a:xfrm>
          <a:prstGeom prst="rect">
            <a:avLst/>
          </a:prstGeom>
          <a:noFill/>
        </p:spPr>
        <p:txBody>
          <a:bodyPr wrap="square" rtlCol="0">
            <a:spAutoFit/>
          </a:bodyPr>
          <a:lstStyle/>
          <a:p>
            <a:r>
              <a:rPr lang="en-US" b="1" dirty="0" smtClean="0">
                <a:solidFill>
                  <a:srgbClr val="FFC000"/>
                </a:solidFill>
              </a:rPr>
              <a:t>Jaggaer Upgrade</a:t>
            </a:r>
          </a:p>
          <a:p>
            <a:r>
              <a:rPr lang="en-US" dirty="0" smtClean="0"/>
              <a:t> </a:t>
            </a:r>
            <a:endParaRPr lang="en-US" dirty="0"/>
          </a:p>
          <a:p>
            <a:endParaRPr lang="en-US" dirty="0"/>
          </a:p>
          <a:p>
            <a:r>
              <a:rPr lang="en-US" dirty="0" smtClean="0"/>
              <a:t>The </a:t>
            </a:r>
            <a:r>
              <a:rPr lang="en-US" b="1" dirty="0"/>
              <a:t>Marketplace Reference Guide </a:t>
            </a:r>
            <a:r>
              <a:rPr lang="en-US" dirty="0"/>
              <a:t>and </a:t>
            </a:r>
            <a:r>
              <a:rPr lang="en-US" b="1" dirty="0"/>
              <a:t>Creating a Marketplace Order Tips and Tricks</a:t>
            </a:r>
            <a:r>
              <a:rPr lang="en-US" dirty="0"/>
              <a:t> have been updated with new screenshots to reflect the updated look</a:t>
            </a:r>
            <a:r>
              <a:rPr lang="en-US" dirty="0" smtClean="0"/>
              <a:t>.</a:t>
            </a:r>
          </a:p>
          <a:p>
            <a:endParaRPr lang="en-US" dirty="0" smtClean="0"/>
          </a:p>
          <a:p>
            <a:r>
              <a:rPr lang="en-US" dirty="0" smtClean="0"/>
              <a:t>Both </a:t>
            </a:r>
            <a:r>
              <a:rPr lang="en-US" dirty="0"/>
              <a:t>of these guides are available under P2P Self Help/Requisition Support Tools. </a:t>
            </a:r>
            <a:endParaRPr lang="en-US" dirty="0" smtClean="0"/>
          </a:p>
          <a:p>
            <a:endParaRPr lang="en-US" dirty="0"/>
          </a:p>
          <a:p>
            <a:r>
              <a:rPr lang="en-US" dirty="0">
                <a:hlinkClick r:id="rId4"/>
              </a:rPr>
              <a:t>https://www.rochester.edu/adminfinance/urprocurement/p2p-resources</a:t>
            </a:r>
            <a:r>
              <a:rPr lang="en-US" dirty="0" smtClean="0">
                <a:hlinkClick r:id="rId4"/>
              </a:rPr>
              <a:t>/</a:t>
            </a:r>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2679150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6888" y="225155"/>
            <a:ext cx="8178325" cy="495300"/>
          </a:xfrm>
        </p:spPr>
        <p:txBody>
          <a:bodyPr>
            <a:noAutofit/>
          </a:bodyPr>
          <a:lstStyle/>
          <a:p>
            <a:pPr algn="l"/>
            <a:r>
              <a:rPr lang="en-US" sz="3600" dirty="0" smtClean="0">
                <a:latin typeface="Arial Narrow" panose="020B0606020202030204" pitchFamily="34" charset="0"/>
                <a:cs typeface="Arial" panose="020B0604020202020204" pitchFamily="34" charset="0"/>
              </a:rPr>
              <a:t>P2P Updates</a:t>
            </a:r>
            <a:endParaRPr lang="en-US" sz="36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504231"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001000" y="6404553"/>
            <a:ext cx="1066800" cy="553998"/>
          </a:xfrm>
          <a:prstGeom prst="rect">
            <a:avLst/>
          </a:prstGeom>
          <a:noFill/>
        </p:spPr>
        <p:txBody>
          <a:bodyPr wrap="square" rtlCol="0">
            <a:spAutoFit/>
          </a:bodyPr>
          <a:lstStyle/>
          <a:p>
            <a:pPr algn="r"/>
            <a:r>
              <a:rPr lang="en-US" sz="1600" dirty="0" smtClean="0">
                <a:solidFill>
                  <a:schemeClr val="bg1"/>
                </a:solidFill>
              </a:rPr>
              <a:t>7</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7421133" y="189173"/>
            <a:ext cx="1323583" cy="936919"/>
          </a:xfrm>
          <a:prstGeom prst="rect">
            <a:avLst/>
          </a:prstGeom>
        </p:spPr>
      </p:pic>
      <p:sp>
        <p:nvSpPr>
          <p:cNvPr id="6" name="TextBox 5"/>
          <p:cNvSpPr txBox="1"/>
          <p:nvPr/>
        </p:nvSpPr>
        <p:spPr>
          <a:xfrm>
            <a:off x="353407" y="1126092"/>
            <a:ext cx="8545285" cy="1723549"/>
          </a:xfrm>
          <a:prstGeom prst="rect">
            <a:avLst/>
          </a:prstGeom>
          <a:noFill/>
        </p:spPr>
        <p:txBody>
          <a:bodyPr wrap="square" rtlCol="0">
            <a:spAutoFit/>
          </a:bodyPr>
          <a:lstStyle/>
          <a:p>
            <a:r>
              <a:rPr lang="en-US" b="1" dirty="0" smtClean="0">
                <a:solidFill>
                  <a:srgbClr val="FFC000"/>
                </a:solidFill>
              </a:rPr>
              <a:t>Workday Supplier Discovery Functionality</a:t>
            </a:r>
          </a:p>
          <a:p>
            <a:r>
              <a:rPr lang="en-US" dirty="0" smtClean="0"/>
              <a:t> </a:t>
            </a:r>
          </a:p>
          <a:p>
            <a:r>
              <a:rPr lang="en-US" sz="1400" dirty="0" smtClean="0"/>
              <a:t>We are continuing to partner with Workday on the Supplier Discovery functionality that has the capability to suggest potential suppliers and/or spend categories when creating a requisition.  Additional testing and development is on going.  </a:t>
            </a:r>
          </a:p>
          <a:p>
            <a:endParaRPr lang="en-US" sz="1400" dirty="0"/>
          </a:p>
          <a:p>
            <a:r>
              <a:rPr lang="en-US" sz="1400" dirty="0" smtClean="0"/>
              <a:t>Your thoughts and feedback are welcomed!</a:t>
            </a:r>
            <a:endParaRPr lang="en-US" sz="1400" dirty="0"/>
          </a:p>
        </p:txBody>
      </p:sp>
      <p:pic>
        <p:nvPicPr>
          <p:cNvPr id="8" name="Picture 7"/>
          <p:cNvPicPr>
            <a:picLocks noChangeAspect="1"/>
          </p:cNvPicPr>
          <p:nvPr/>
        </p:nvPicPr>
        <p:blipFill>
          <a:blip r:embed="rId4"/>
          <a:stretch>
            <a:fillRect/>
          </a:stretch>
        </p:blipFill>
        <p:spPr>
          <a:xfrm>
            <a:off x="454731" y="2895600"/>
            <a:ext cx="4876800" cy="3238195"/>
          </a:xfrm>
          <a:prstGeom prst="rect">
            <a:avLst/>
          </a:prstGeom>
        </p:spPr>
      </p:pic>
    </p:spTree>
    <p:extLst>
      <p:ext uri="{BB962C8B-B14F-4D97-AF65-F5344CB8AC3E}">
        <p14:creationId xmlns:p14="http://schemas.microsoft.com/office/powerpoint/2010/main" val="1815134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1381" y="200432"/>
            <a:ext cx="8178325" cy="495300"/>
          </a:xfrm>
        </p:spPr>
        <p:txBody>
          <a:bodyPr>
            <a:noAutofit/>
          </a:bodyPr>
          <a:lstStyle/>
          <a:p>
            <a:pPr algn="l"/>
            <a:r>
              <a:rPr lang="en-US" sz="3600" dirty="0" smtClean="0">
                <a:latin typeface="Arial Narrow" panose="020B0606020202030204" pitchFamily="34" charset="0"/>
                <a:cs typeface="Arial" panose="020B0604020202020204" pitchFamily="34" charset="0"/>
              </a:rPr>
              <a:t>P2P </a:t>
            </a:r>
            <a:r>
              <a:rPr lang="en-US" sz="3600" dirty="0" err="1" smtClean="0">
                <a:latin typeface="Arial Narrow" panose="020B0606020202030204" pitchFamily="34" charset="0"/>
                <a:cs typeface="Arial" panose="020B0604020202020204" pitchFamily="34" charset="0"/>
              </a:rPr>
              <a:t>Pcard</a:t>
            </a:r>
            <a:r>
              <a:rPr lang="en-US" sz="3600" dirty="0" smtClean="0">
                <a:latin typeface="Arial Narrow" panose="020B0606020202030204" pitchFamily="34" charset="0"/>
                <a:cs typeface="Arial" panose="020B0604020202020204" pitchFamily="34" charset="0"/>
              </a:rPr>
              <a:t> Updates</a:t>
            </a:r>
            <a:endParaRPr lang="en-US" sz="36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654716"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001000" y="6404553"/>
            <a:ext cx="1066800" cy="553998"/>
          </a:xfrm>
          <a:prstGeom prst="rect">
            <a:avLst/>
          </a:prstGeom>
          <a:noFill/>
        </p:spPr>
        <p:txBody>
          <a:bodyPr wrap="square" rtlCol="0">
            <a:spAutoFit/>
          </a:bodyPr>
          <a:lstStyle/>
          <a:p>
            <a:pPr algn="r"/>
            <a:r>
              <a:rPr lang="en-US" sz="1600" dirty="0" smtClean="0">
                <a:solidFill>
                  <a:schemeClr val="bg1"/>
                </a:solidFill>
              </a:rPr>
              <a:t>8</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7421133" y="189173"/>
            <a:ext cx="1323583" cy="936919"/>
          </a:xfrm>
          <a:prstGeom prst="rect">
            <a:avLst/>
          </a:prstGeom>
        </p:spPr>
      </p:pic>
      <p:sp>
        <p:nvSpPr>
          <p:cNvPr id="8" name="Rectangle 7"/>
          <p:cNvSpPr/>
          <p:nvPr/>
        </p:nvSpPr>
        <p:spPr>
          <a:xfrm>
            <a:off x="762000" y="1041298"/>
            <a:ext cx="7620000" cy="1446550"/>
          </a:xfrm>
          <a:prstGeom prst="rect">
            <a:avLst/>
          </a:prstGeom>
        </p:spPr>
        <p:txBody>
          <a:bodyPr wrap="square">
            <a:spAutoFit/>
          </a:bodyPr>
          <a:lstStyle/>
          <a:p>
            <a:pPr marL="0" marR="0">
              <a:spcBef>
                <a:spcPts val="0"/>
              </a:spcBef>
              <a:spcAft>
                <a:spcPts val="0"/>
              </a:spcAft>
            </a:pPr>
            <a:r>
              <a:rPr lang="en-US" sz="1400" dirty="0" smtClean="0">
                <a:latin typeface="Arial" panose="020B0604020202020204" pitchFamily="34" charset="0"/>
                <a:cs typeface="Arial" panose="020B0604020202020204" pitchFamily="34" charset="0"/>
              </a:rPr>
              <a:t>A new </a:t>
            </a:r>
            <a:r>
              <a:rPr lang="en-US" sz="1400" dirty="0" err="1" smtClean="0">
                <a:latin typeface="Arial" panose="020B0604020202020204" pitchFamily="34" charset="0"/>
                <a:cs typeface="Arial" panose="020B0604020202020204" pitchFamily="34" charset="0"/>
              </a:rPr>
              <a:t>Pcard</a:t>
            </a:r>
            <a:r>
              <a:rPr lang="en-US" sz="1400" dirty="0" smtClean="0">
                <a:latin typeface="Arial" panose="020B0604020202020204" pitchFamily="34" charset="0"/>
                <a:cs typeface="Arial" panose="020B0604020202020204" pitchFamily="34" charset="0"/>
              </a:rPr>
              <a:t> Dashboard is being developed to provide visibility to </a:t>
            </a:r>
            <a:r>
              <a:rPr lang="en-US" sz="1400" dirty="0" err="1" smtClean="0">
                <a:latin typeface="Arial" panose="020B0604020202020204" pitchFamily="34" charset="0"/>
                <a:cs typeface="Arial" panose="020B0604020202020204" pitchFamily="34" charset="0"/>
              </a:rPr>
              <a:t>pcard</a:t>
            </a:r>
            <a:r>
              <a:rPr lang="en-US" sz="1400" dirty="0" smtClean="0">
                <a:latin typeface="Arial" panose="020B0604020202020204" pitchFamily="34" charset="0"/>
                <a:cs typeface="Arial" panose="020B0604020202020204" pitchFamily="34" charset="0"/>
              </a:rPr>
              <a:t> transactions.  </a:t>
            </a:r>
          </a:p>
          <a:p>
            <a:pPr marL="628650" lvl="1" indent="-171450">
              <a:spcBef>
                <a:spcPts val="0"/>
              </a:spcBef>
              <a:spcAft>
                <a:spcPts val="0"/>
              </a:spcAft>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628650" lvl="1" indent="-171450">
              <a:spcBef>
                <a:spcPts val="0"/>
              </a:spcBef>
              <a:spcAft>
                <a:spcPts val="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Transactions &gt;20 Days nearing the 30 day window for approval compliance</a:t>
            </a:r>
          </a:p>
          <a:p>
            <a:pPr marL="628650" lvl="1" indent="-171450">
              <a:spcBef>
                <a:spcPts val="0"/>
              </a:spcBef>
              <a:spcAft>
                <a:spcPts val="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Procurement Card Transaction Summary</a:t>
            </a:r>
          </a:p>
          <a:p>
            <a:pPr marL="628650" lvl="1" indent="-171450">
              <a:spcBef>
                <a:spcPts val="0"/>
              </a:spcBef>
              <a:spcAft>
                <a:spcPts val="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My Procurement Card Transactions</a:t>
            </a:r>
            <a:endParaRPr lang="en-US" sz="1200" dirty="0">
              <a:latin typeface="Arial" panose="020B0604020202020204" pitchFamily="34" charset="0"/>
              <a:cs typeface="Arial" panose="020B0604020202020204" pitchFamily="34" charset="0"/>
            </a:endParaRPr>
          </a:p>
          <a:p>
            <a:pPr marL="628650" lvl="1" indent="-171450">
              <a:spcBef>
                <a:spcPts val="0"/>
              </a:spcBef>
              <a:spcAft>
                <a:spcPts val="0"/>
              </a:spcAft>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0" marR="0">
              <a:spcBef>
                <a:spcPts val="0"/>
              </a:spcBef>
              <a:spcAft>
                <a:spcPts val="0"/>
              </a:spcAft>
            </a:pPr>
            <a:r>
              <a:rPr lang="en-US" sz="1400" dirty="0" smtClean="0">
                <a:latin typeface="Arial" panose="020B0604020202020204" pitchFamily="34" charset="0"/>
                <a:cs typeface="Arial" panose="020B0604020202020204" pitchFamily="34" charset="0"/>
              </a:rPr>
              <a:t>We welcome your feedback!</a:t>
            </a:r>
            <a:endParaRPr lang="en-US" sz="1400" dirty="0">
              <a:effectLst/>
              <a:latin typeface="Arial" panose="020B0604020202020204" pitchFamily="34" charset="0"/>
              <a:cs typeface="Arial" panose="020B0604020202020204" pitchFamily="34" charset="0"/>
            </a:endParaRPr>
          </a:p>
        </p:txBody>
      </p:sp>
      <p:pic>
        <p:nvPicPr>
          <p:cNvPr id="1026" name="Picture 2" descr="C:\Users\DFLOTT~1\AppData\Local\Temp\SNAGHTML80fd7c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690945"/>
            <a:ext cx="6723239" cy="334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385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631" y="201245"/>
            <a:ext cx="7948863" cy="762001"/>
          </a:xfrm>
        </p:spPr>
        <p:txBody>
          <a:bodyPr>
            <a:noAutofit/>
          </a:bodyPr>
          <a:lstStyle/>
          <a:p>
            <a:pPr algn="l"/>
            <a:r>
              <a:rPr lang="en-US" sz="3600" dirty="0" smtClean="0">
                <a:solidFill>
                  <a:srgbClr val="2C5D98"/>
                </a:solidFill>
                <a:latin typeface="Arial Narrow" panose="020B0606020202030204" pitchFamily="34" charset="0"/>
              </a:rPr>
              <a:t>P2P Tips</a:t>
            </a:r>
            <a:endParaRPr lang="en-US" sz="3600" dirty="0">
              <a:solidFill>
                <a:srgbClr val="2C5D98"/>
              </a:solidFill>
              <a:latin typeface="Arial Narrow" panose="020B0606020202030204" pitchFamily="34" charset="0"/>
            </a:endParaRPr>
          </a:p>
        </p:txBody>
      </p:sp>
      <p:sp>
        <p:nvSpPr>
          <p:cNvPr id="3" name="Content Placeholder 2"/>
          <p:cNvSpPr>
            <a:spLocks noGrp="1"/>
          </p:cNvSpPr>
          <p:nvPr>
            <p:ph idx="4294967295"/>
          </p:nvPr>
        </p:nvSpPr>
        <p:spPr>
          <a:xfrm>
            <a:off x="444810" y="963246"/>
            <a:ext cx="8532724" cy="5513754"/>
          </a:xfrm>
        </p:spPr>
        <p:txBody>
          <a:bodyPr>
            <a:noAutofit/>
          </a:bodyPr>
          <a:lstStyle/>
          <a:p>
            <a:pPr marL="0" indent="0">
              <a:buNone/>
            </a:pPr>
            <a:r>
              <a:rPr lang="en-US" sz="2000" b="1" dirty="0" smtClean="0">
                <a:solidFill>
                  <a:srgbClr val="FFC000"/>
                </a:solidFill>
                <a:latin typeface="Arial Narrow" panose="020B0606020202030204" pitchFamily="34" charset="0"/>
              </a:rPr>
              <a:t>Requisitions with Progress Payments</a:t>
            </a:r>
          </a:p>
          <a:p>
            <a:pPr marL="0" indent="0">
              <a:buNone/>
            </a:pPr>
            <a:endParaRPr lang="en-US" sz="1800" dirty="0" smtClean="0">
              <a:latin typeface="Arial Narrow" panose="020B0606020202030204" pitchFamily="34" charset="0"/>
            </a:endParaRPr>
          </a:p>
          <a:p>
            <a:pPr marL="0" indent="0">
              <a:buNone/>
            </a:pPr>
            <a:r>
              <a:rPr lang="en-US" sz="1600" dirty="0" smtClean="0">
                <a:latin typeface="Arial Narrow" panose="020B0606020202030204" pitchFamily="34" charset="0"/>
              </a:rPr>
              <a:t>If you have a quote from a supplier that identifies progress payments (i.e. 50% upon PO and 50% upon delivery), you will need to make sure your requisition is setup correctly in order for the invoices to be paid.  There is documentation available on the UR </a:t>
            </a:r>
            <a:r>
              <a:rPr lang="en-US" sz="1600" dirty="0">
                <a:latin typeface="Arial Narrow" panose="020B0606020202030204" pitchFamily="34" charset="0"/>
              </a:rPr>
              <a:t>Procurement Website   </a:t>
            </a:r>
            <a:r>
              <a:rPr lang="en-US" sz="1600" dirty="0">
                <a:latin typeface="Arial Narrow" panose="020B0606020202030204" pitchFamily="34" charset="0"/>
                <a:hlinkClick r:id="rId3"/>
              </a:rPr>
              <a:t>https://</a:t>
            </a:r>
            <a:r>
              <a:rPr lang="en-US" sz="1600" dirty="0" smtClean="0">
                <a:latin typeface="Arial Narrow" panose="020B0606020202030204" pitchFamily="34" charset="0"/>
                <a:hlinkClick r:id="rId3"/>
              </a:rPr>
              <a:t>www.rochester.edu/adminfinance/urprocurement/wp-content/uploads/2020/06/P2P-Progress-Payments-Blanket-PO-QRG.docx</a:t>
            </a:r>
            <a:r>
              <a:rPr lang="en-US" sz="1600" dirty="0" smtClean="0">
                <a:latin typeface="Arial Narrow" panose="020B0606020202030204" pitchFamily="34" charset="0"/>
              </a:rPr>
              <a:t> or the P2P Service Center can provide assistance.</a:t>
            </a:r>
          </a:p>
          <a:p>
            <a:pPr marL="0" indent="0">
              <a:buNone/>
            </a:pPr>
            <a:endParaRPr lang="en-US" sz="1600" dirty="0" smtClean="0">
              <a:latin typeface="Arial Narrow" panose="020B0606020202030204" pitchFamily="34" charset="0"/>
            </a:endParaRPr>
          </a:p>
          <a:p>
            <a:pPr marL="0" indent="0">
              <a:buNone/>
            </a:pPr>
            <a:r>
              <a:rPr lang="en-US" sz="1600" b="1" dirty="0" smtClean="0">
                <a:solidFill>
                  <a:srgbClr val="FFC000"/>
                </a:solidFill>
                <a:latin typeface="Arial Narrow" panose="020B0606020202030204" pitchFamily="34" charset="0"/>
              </a:rPr>
              <a:t>Suggested Suppliers</a:t>
            </a:r>
          </a:p>
          <a:p>
            <a:pPr marL="0" indent="0">
              <a:buNone/>
            </a:pPr>
            <a:endParaRPr lang="en-US" sz="1600" b="1" dirty="0" smtClean="0">
              <a:solidFill>
                <a:srgbClr val="FFC000"/>
              </a:solidFill>
              <a:latin typeface="Arial Narrow" panose="020B0606020202030204" pitchFamily="34" charset="0"/>
            </a:endParaRPr>
          </a:p>
          <a:p>
            <a:pPr marL="0" indent="0">
              <a:buNone/>
            </a:pPr>
            <a:r>
              <a:rPr lang="en-US" sz="1600" dirty="0">
                <a:latin typeface="Arial Narrow" panose="020B0606020202030204" pitchFamily="34" charset="0"/>
              </a:rPr>
              <a:t>If </a:t>
            </a:r>
            <a:r>
              <a:rPr lang="en-US" sz="1600" dirty="0" smtClean="0">
                <a:latin typeface="Arial Narrow" panose="020B0606020202030204" pitchFamily="34" charset="0"/>
              </a:rPr>
              <a:t>you need to purchase something but don’t know who to contact or what supplier to use, check out the </a:t>
            </a:r>
            <a:r>
              <a:rPr lang="en-US" sz="1600" b="1" dirty="0" smtClean="0">
                <a:latin typeface="Arial Narrow" panose="020B0606020202030204" pitchFamily="34" charset="0"/>
              </a:rPr>
              <a:t>Commodity and Supplier List </a:t>
            </a:r>
            <a:r>
              <a:rPr lang="en-US" sz="1600" dirty="0" smtClean="0">
                <a:latin typeface="Arial Narrow" panose="020B0606020202030204" pitchFamily="34" charset="0"/>
              </a:rPr>
              <a:t>and </a:t>
            </a:r>
            <a:r>
              <a:rPr lang="en-US" sz="1600" b="1" dirty="0" smtClean="0">
                <a:latin typeface="Arial Narrow" panose="020B0606020202030204" pitchFamily="34" charset="0"/>
              </a:rPr>
              <a:t>Commodity and Contac</a:t>
            </a:r>
            <a:r>
              <a:rPr lang="en-US" sz="1600" dirty="0" smtClean="0">
                <a:latin typeface="Arial Narrow" panose="020B0606020202030204" pitchFamily="34" charset="0"/>
              </a:rPr>
              <a:t>t Tabs in the </a:t>
            </a:r>
            <a:r>
              <a:rPr lang="en-US" sz="1600" dirty="0" smtClean="0">
                <a:latin typeface="Arial Narrow" panose="020B0606020202030204" pitchFamily="34" charset="0"/>
                <a:hlinkClick r:id="rId4"/>
              </a:rPr>
              <a:t>Buying and Paying Guide </a:t>
            </a:r>
            <a:r>
              <a:rPr lang="en-US" sz="1600" dirty="0" smtClean="0">
                <a:latin typeface="Arial Narrow" panose="020B0606020202030204" pitchFamily="34" charset="0"/>
              </a:rPr>
              <a:t>located in the P2P Self Help section on the UR Procurement Website.</a:t>
            </a:r>
            <a:endParaRPr lang="en-US" sz="1600" b="1" dirty="0">
              <a:solidFill>
                <a:srgbClr val="FFC000"/>
              </a:solidFill>
              <a:latin typeface="Arial Narrow" panose="020B0606020202030204" pitchFamily="34" charset="0"/>
            </a:endParaRPr>
          </a:p>
          <a:p>
            <a:pPr marL="0" indent="0">
              <a:buNone/>
            </a:pPr>
            <a:endParaRPr lang="en-US" sz="1600" dirty="0">
              <a:solidFill>
                <a:srgbClr val="FFC000"/>
              </a:solidFill>
              <a:latin typeface="Arial Narrow" panose="020B0606020202030204" pitchFamily="34" charset="0"/>
            </a:endParaRPr>
          </a:p>
          <a:p>
            <a:pPr marL="0" indent="0">
              <a:buNone/>
            </a:pPr>
            <a:endParaRPr lang="en-US" sz="1600" b="1" dirty="0" smtClean="0">
              <a:solidFill>
                <a:srgbClr val="FFC000"/>
              </a:solidFill>
              <a:latin typeface="Arial Narrow" panose="020B0606020202030204" pitchFamily="34" charset="0"/>
            </a:endParaRPr>
          </a:p>
          <a:p>
            <a:pPr marL="0" indent="0">
              <a:buNone/>
            </a:pPr>
            <a:endParaRPr lang="en-US" sz="1600" b="1" dirty="0">
              <a:solidFill>
                <a:srgbClr val="FFC000"/>
              </a:solidFill>
              <a:latin typeface="Arial Narrow" panose="020B0606020202030204" pitchFamily="34" charset="0"/>
            </a:endParaRPr>
          </a:p>
          <a:p>
            <a:pPr marL="0" indent="0">
              <a:buNone/>
            </a:pPr>
            <a:endParaRPr lang="en-US" sz="1600" b="1" dirty="0" smtClean="0">
              <a:solidFill>
                <a:srgbClr val="FFC000"/>
              </a:solidFill>
              <a:latin typeface="Arial Narrow" panose="020B0606020202030204" pitchFamily="34" charset="0"/>
            </a:endParaRPr>
          </a:p>
          <a:p>
            <a:pPr marL="0" indent="0">
              <a:buNone/>
            </a:pPr>
            <a:endParaRPr lang="en-US" sz="1600" b="1" dirty="0">
              <a:solidFill>
                <a:srgbClr val="FFC000"/>
              </a:solidFill>
              <a:latin typeface="Arial Narrow" panose="020B0606020202030204" pitchFamily="34" charset="0"/>
            </a:endParaRPr>
          </a:p>
        </p:txBody>
      </p:sp>
      <p:sp>
        <p:nvSpPr>
          <p:cNvPr id="4" name="Line 9"/>
          <p:cNvSpPr>
            <a:spLocks noChangeShapeType="1"/>
          </p:cNvSpPr>
          <p:nvPr/>
        </p:nvSpPr>
        <p:spPr bwMode="auto">
          <a:xfrm>
            <a:off x="381000"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Rectangle 1"/>
          <p:cNvSpPr>
            <a:spLocks noChangeArrowheads="1"/>
          </p:cNvSpPr>
          <p:nvPr/>
        </p:nvSpPr>
        <p:spPr bwMode="auto">
          <a:xfrm>
            <a:off x="204400" y="3623846"/>
            <a:ext cx="867507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ctr"/>
            <a:endParaRPr lang="en-US" sz="2000" dirty="0">
              <a:solidFill>
                <a:schemeClr val="tx2"/>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Slide Number Placeholder 3"/>
          <p:cNvSpPr txBox="1">
            <a:spLocks/>
          </p:cNvSpPr>
          <p:nvPr/>
        </p:nvSpPr>
        <p:spPr>
          <a:xfrm>
            <a:off x="6858000" y="6353951"/>
            <a:ext cx="2133600" cy="365125"/>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400" dirty="0" smtClean="0">
                <a:solidFill>
                  <a:schemeClr val="bg1"/>
                </a:solidFill>
              </a:rPr>
              <a:t>9</a:t>
            </a:r>
            <a:endParaRPr lang="en-US" sz="1400" dirty="0">
              <a:solidFill>
                <a:schemeClr val="bg1"/>
              </a:solidFill>
            </a:endParaRPr>
          </a:p>
        </p:txBody>
      </p:sp>
      <p:pic>
        <p:nvPicPr>
          <p:cNvPr id="6" name="Picture 5"/>
          <p:cNvPicPr>
            <a:picLocks noChangeAspect="1"/>
          </p:cNvPicPr>
          <p:nvPr/>
        </p:nvPicPr>
        <p:blipFill>
          <a:blip r:embed="rId5"/>
          <a:stretch>
            <a:fillRect/>
          </a:stretch>
        </p:blipFill>
        <p:spPr>
          <a:xfrm>
            <a:off x="7898196" y="330200"/>
            <a:ext cx="1219200" cy="1016000"/>
          </a:xfrm>
          <a:prstGeom prst="rect">
            <a:avLst/>
          </a:prstGeom>
        </p:spPr>
      </p:pic>
      <p:sp>
        <p:nvSpPr>
          <p:cNvPr id="5" name="Rectangle 2"/>
          <p:cNvSpPr>
            <a:spLocks noChangeArrowheads="1"/>
          </p:cNvSpPr>
          <p:nvPr/>
        </p:nvSpPr>
        <p:spPr bwMode="auto">
          <a:xfrm>
            <a:off x="333501" y="4006102"/>
            <a:ext cx="8658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t> </a:t>
            </a:r>
            <a:endParaRPr kumimoji="0" lang="en-US" altLang="en-US" sz="1400" b="0" i="0" u="none" strike="noStrike" cap="none" normalizeH="0" baseline="0" dirty="0" smtClean="0">
              <a:ln>
                <a:noFill/>
              </a:ln>
              <a:solidFill>
                <a:schemeClr val="tx1"/>
              </a:solidFill>
              <a:effectLst/>
              <a:latin typeface="Arial Narrow" panose="020B0606020202030204" pitchFamily="34" charset="0"/>
            </a:endParaRPr>
          </a:p>
          <a:p>
            <a:r>
              <a:rPr lang="en-US" dirty="0"/>
              <a:t> </a:t>
            </a:r>
            <a:endParaRPr kumimoji="0" lang="en-US" altLang="en-US" sz="1400" b="0" i="0" u="none" strike="noStrike" cap="none" normalizeH="0" baseline="0" dirty="0" smtClean="0">
              <a:ln>
                <a:noFill/>
              </a:ln>
              <a:solidFill>
                <a:schemeClr val="tx1"/>
              </a:solidFill>
              <a:effectLst/>
              <a:latin typeface="Arial Narrow" panose="020B0606020202030204" pitchFamily="34" charset="0"/>
            </a:endParaRPr>
          </a:p>
        </p:txBody>
      </p:sp>
    </p:spTree>
    <p:extLst>
      <p:ext uri="{BB962C8B-B14F-4D97-AF65-F5344CB8AC3E}">
        <p14:creationId xmlns:p14="http://schemas.microsoft.com/office/powerpoint/2010/main" val="255496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tatus xmlns="445c0127-97e6-4ecf-8763-62a3d9444353">In Build</Statu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9BF38ED958B0D42A1DB4C3166A68EE8" ma:contentTypeVersion="2" ma:contentTypeDescription="Create a new document." ma:contentTypeScope="" ma:versionID="108eeeb8665d8e084ebb628891056e6d">
  <xsd:schema xmlns:xsd="http://www.w3.org/2001/XMLSchema" xmlns:p="http://schemas.microsoft.com/office/2006/metadata/properties" xmlns:ns2="445c0127-97e6-4ecf-8763-62a3d9444353" targetNamespace="http://schemas.microsoft.com/office/2006/metadata/properties" ma:root="true" ma:fieldsID="67fc13db787d5e920f87b6a691640e83" ns2:_="">
    <xsd:import namespace="445c0127-97e6-4ecf-8763-62a3d9444353"/>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445c0127-97e6-4ecf-8763-62a3d9444353" elementFormDefault="qualified">
    <xsd:import namespace="http://schemas.microsoft.com/office/2006/documentManagement/types"/>
    <xsd:element name="Status" ma:index="8" nillable="true" ma:displayName="Status" ma:default="In Build" ma:format="Dropdown" ma:internalName="Status">
      <xsd:simpleType>
        <xsd:restriction base="dms:Choice">
          <xsd:enumeration value="In Build"/>
          <xsd:enumeration value="Ready for Testing"/>
          <xsd:enumeration value="In Process"/>
          <xsd:enumeration value="Completed - With Errors"/>
          <xsd:enumeration value="Completed - Without Erro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90AE3C2-51D7-4772-85EF-99B26ACECB13}">
  <ds:schemaRefs>
    <ds:schemaRef ds:uri="urn:sharePointPublishingRcaProperties"/>
  </ds:schemaRefs>
</ds:datastoreItem>
</file>

<file path=customXml/itemProps2.xml><?xml version="1.0" encoding="utf-8"?>
<ds:datastoreItem xmlns:ds="http://schemas.openxmlformats.org/officeDocument/2006/customXml" ds:itemID="{8CE1EC6E-7DEE-40A7-8470-13A775BFD7B1}">
  <ds:schemaRefs>
    <ds:schemaRef ds:uri="http://schemas.microsoft.com/sharepoint/v3/contenttype/forms"/>
  </ds:schemaRefs>
</ds:datastoreItem>
</file>

<file path=customXml/itemProps3.xml><?xml version="1.0" encoding="utf-8"?>
<ds:datastoreItem xmlns:ds="http://schemas.openxmlformats.org/officeDocument/2006/customXml" ds:itemID="{57650506-E0D1-4842-AE4E-075A8982DE0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45c0127-97e6-4ecf-8763-62a3d9444353"/>
    <ds:schemaRef ds:uri="http://www.w3.org/XML/1998/namespace"/>
    <ds:schemaRef ds:uri="http://purl.org/dc/dcmitype/"/>
  </ds:schemaRefs>
</ds:datastoreItem>
</file>

<file path=customXml/itemProps4.xml><?xml version="1.0" encoding="utf-8"?>
<ds:datastoreItem xmlns:ds="http://schemas.openxmlformats.org/officeDocument/2006/customXml" ds:itemID="{41A2773B-34BB-4B2F-95B1-ED89D2318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c0127-97e6-4ecf-8763-62a3d94443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64316</TotalTime>
  <Words>1226</Words>
  <Application>Microsoft Office PowerPoint</Application>
  <PresentationFormat>On-screen Show (4:3)</PresentationFormat>
  <Paragraphs>244</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Narrow</vt:lpstr>
      <vt:lpstr>Calibri</vt:lpstr>
      <vt:lpstr>MS Pゴシック</vt:lpstr>
      <vt:lpstr>Times New Roman</vt:lpstr>
      <vt:lpstr>Wingdings</vt:lpstr>
      <vt:lpstr>1_Office Theme</vt:lpstr>
      <vt:lpstr>PowerPoint Presentation</vt:lpstr>
      <vt:lpstr>Topics</vt:lpstr>
      <vt:lpstr>PowerPoint Presentation</vt:lpstr>
      <vt:lpstr>P2P Updates</vt:lpstr>
      <vt:lpstr>P2P Updates</vt:lpstr>
      <vt:lpstr>P2P Updates</vt:lpstr>
      <vt:lpstr>P2P Updates</vt:lpstr>
      <vt:lpstr>P2P Pcard Updates</vt:lpstr>
      <vt:lpstr>P2P Tips</vt:lpstr>
      <vt:lpstr>P2P Tips</vt:lpstr>
      <vt:lpstr>What Do You Think?</vt:lpstr>
      <vt:lpstr>What Do You Think?</vt:lpstr>
      <vt:lpstr>P2P Reminders</vt:lpstr>
      <vt:lpstr>P2P Reminders</vt:lpstr>
      <vt:lpstr>Marketplace Status</vt:lpstr>
      <vt:lpstr>Monthly P2P Workshops</vt:lpstr>
      <vt:lpstr>UR Procurement Website</vt:lpstr>
      <vt:lpstr>Super User Meeting</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EDUCAUSE 2007</dc:subject>
  <dc:creator>Jim Dobbertin, Doug Wylie, John Barden</dc:creator>
  <cp:lastModifiedBy>Flotteron, Debbie</cp:lastModifiedBy>
  <cp:revision>3359</cp:revision>
  <cp:lastPrinted>2019-10-29T16:55:14Z</cp:lastPrinted>
  <dcterms:created xsi:type="dcterms:W3CDTF">2007-09-21T12:15:26Z</dcterms:created>
  <dcterms:modified xsi:type="dcterms:W3CDTF">2021-08-02T00:31:08Z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0x010100F9BF38ED958B0D42A1DB4C3166A68EE8</vt:lpwstr>
  </property>
</Properties>
</file>