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3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38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6AC80ED-7F50-44AB-B05D-3DD9593CD292}" type="datetimeFigureOut">
              <a:rPr lang="en-US" smtClean="0"/>
              <a:t>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4FA9D09-8502-49C7-8ECD-870EAD2811F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owdfunding.com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nkedin.com/in/SBDCRochester-82979771" TargetMode="External"/><Relationship Id="rId2" Type="http://schemas.openxmlformats.org/officeDocument/2006/relationships/hyperlink" Target="http://www.brockport.nybdc.orgp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mail.brockport.edu/owa/redir.aspx?C=b90fe089867b44b9867a8915c655f3c7&amp;URL=http://twitter.com/BrockportSBD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5867400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</a:t>
            </a: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b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Jan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Pisanczyn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Regional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</a:t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York State Small Business Development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at Brockport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29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002" y="685800"/>
            <a:ext cx="8620309" cy="56323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Programs/Tax Incentives</a:t>
            </a:r>
          </a:p>
          <a:p>
            <a:pPr algn="ctr" fontAlgn="base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/>
              <a:t>NYSERDA</a:t>
            </a:r>
          </a:p>
          <a:p>
            <a:endParaRPr lang="en-US" sz="4000" dirty="0"/>
          </a:p>
          <a:p>
            <a:r>
              <a:rPr lang="en-US" sz="4000" dirty="0" smtClean="0"/>
              <a:t>SBIR/STTR</a:t>
            </a:r>
          </a:p>
          <a:p>
            <a:endParaRPr lang="en-US" sz="4000" dirty="0"/>
          </a:p>
          <a:p>
            <a:r>
              <a:rPr lang="en-US" sz="4000" dirty="0"/>
              <a:t>Science &amp; Technology </a:t>
            </a:r>
            <a:r>
              <a:rPr lang="en-US" sz="4000" dirty="0" smtClean="0"/>
              <a:t>Foundation</a:t>
            </a:r>
          </a:p>
          <a:p>
            <a:endParaRPr lang="en-US" sz="4000" dirty="0"/>
          </a:p>
          <a:p>
            <a:r>
              <a:rPr lang="en-US" sz="4000" dirty="0"/>
              <a:t>State Surety Bonding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32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1"/>
            <a:ext cx="8839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Programs/Tax Incentives</a:t>
            </a:r>
          </a:p>
          <a:p>
            <a:pPr algn="ctr" fontAlgn="base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/>
              <a:t>Urban Development Corporation (UDC</a:t>
            </a:r>
            <a:r>
              <a:rPr lang="en-US" sz="4000" dirty="0" smtClean="0"/>
              <a:t>)</a:t>
            </a:r>
          </a:p>
          <a:p>
            <a:endParaRPr lang="en-US" sz="4000" dirty="0"/>
          </a:p>
          <a:p>
            <a:r>
              <a:rPr lang="en-US" sz="4000" dirty="0"/>
              <a:t>UDC Minority Revolving Loan Fund (MLRF</a:t>
            </a:r>
            <a:r>
              <a:rPr lang="en-US" sz="4000" dirty="0" smtClean="0"/>
              <a:t>)</a:t>
            </a:r>
          </a:p>
          <a:p>
            <a:endParaRPr lang="en-US" sz="4000" dirty="0"/>
          </a:p>
          <a:p>
            <a:r>
              <a:rPr lang="en-US" sz="4000" dirty="0"/>
              <a:t>US </a:t>
            </a:r>
            <a:r>
              <a:rPr lang="en-US" sz="4000" dirty="0" err="1"/>
              <a:t>Dept</a:t>
            </a:r>
            <a:r>
              <a:rPr lang="en-US" sz="4000" dirty="0"/>
              <a:t> of Agriculture</a:t>
            </a:r>
          </a:p>
          <a:p>
            <a:pPr algn="ctr" fontAlgn="base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8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OPTIONS </a:t>
            </a:r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Advances</a:t>
            </a:r>
          </a:p>
          <a:p>
            <a:pPr fontAlgn="base"/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Cards 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Crowd Funding/Crowd Investing</a:t>
            </a:r>
          </a:p>
          <a:p>
            <a:r>
              <a:rPr lang="en-US" sz="4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https://www.crowdfunding.com</a:t>
            </a:r>
            <a:r>
              <a:rPr lang="en-US" sz="4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</a:t>
            </a:r>
            <a:endParaRPr lang="en-US" sz="4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18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19200"/>
            <a:ext cx="792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Factoring</a:t>
            </a:r>
          </a:p>
          <a:p>
            <a:endParaRPr lang="en-US" sz="4000" dirty="0"/>
          </a:p>
          <a:p>
            <a:r>
              <a:rPr lang="en-US" sz="4000" dirty="0" smtClean="0"/>
              <a:t>Leasing</a:t>
            </a:r>
          </a:p>
          <a:p>
            <a:endParaRPr lang="en-US" sz="4000" dirty="0"/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Insurance</a:t>
            </a:r>
          </a:p>
          <a:p>
            <a:pPr fontAlgn="base"/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Online/Peer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Peer</a:t>
            </a:r>
          </a:p>
          <a:p>
            <a:pPr fontAlgn="base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6564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Investors/Angel Networks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Retirement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Funds</a:t>
            </a:r>
          </a:p>
          <a:p>
            <a:pPr fontAlgn="base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Business Investment Corp (SBIC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Vendor Financing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Venture Capital</a:t>
            </a:r>
          </a:p>
        </p:txBody>
      </p:sp>
    </p:spTree>
    <p:extLst>
      <p:ext uri="{BB962C8B-B14F-4D97-AF65-F5344CB8AC3E}">
        <p14:creationId xmlns:p14="http://schemas.microsoft.com/office/powerpoint/2010/main" val="417443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1"/>
            <a:ext cx="8763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Small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Development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</a:p>
          <a:p>
            <a:pPr lvl="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at Brockport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350 New Campus Drive – Hartwell 101 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Brockport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14420</a:t>
            </a:r>
          </a:p>
          <a:p>
            <a:pPr lv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585.395.8410</a:t>
            </a:r>
          </a:p>
          <a:p>
            <a:pPr lvl="0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E-Mail:   SBDC@Brockport.edu</a:t>
            </a:r>
          </a:p>
          <a:p>
            <a:pPr lvl="0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 our Web Page: </a:t>
            </a:r>
            <a:r>
              <a:rPr lang="en-US" sz="28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http://www.Brockport.NYSSBDC.org</a:t>
            </a:r>
            <a: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en-US" sz="2800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well as LinkedIn and Twitter pages: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://www.linkedin.com/in/SBDCRochester-82979771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en-US" sz="28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://twitter.com/BrockportSBDC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878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out There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vs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Equity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–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Cash/Savings</a:t>
            </a:r>
          </a:p>
          <a:p>
            <a:pPr fontAlgn="base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– Collateral/Assets</a:t>
            </a:r>
          </a:p>
        </p:txBody>
      </p:sp>
    </p:spTree>
    <p:extLst>
      <p:ext uri="{BB962C8B-B14F-4D97-AF65-F5344CB8AC3E}">
        <p14:creationId xmlns:p14="http://schemas.microsoft.com/office/powerpoint/2010/main" val="30109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8153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much do you need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will you use it for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will “they” get it back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Plan?</a:t>
            </a:r>
          </a:p>
        </p:txBody>
      </p:sp>
    </p:spTree>
    <p:extLst>
      <p:ext uri="{BB962C8B-B14F-4D97-AF65-F5344CB8AC3E}">
        <p14:creationId xmlns:p14="http://schemas.microsoft.com/office/powerpoint/2010/main" val="275062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52400"/>
            <a:ext cx="89916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Funding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Options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 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Lending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Loans - Commercial Lenders</a:t>
            </a:r>
          </a:p>
          <a:p>
            <a:pPr fontAlgn="base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Small Business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Admininstration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SBA 7a Guarantee</a:t>
            </a:r>
          </a:p>
          <a:p>
            <a:pPr fontAlgn="base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SBA Patriot Express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SBA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504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SBA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Disaster Loan</a:t>
            </a: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3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80772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NYBDC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Banks/Credit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Unions</a:t>
            </a:r>
          </a:p>
          <a:p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 Lines of 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Credit</a:t>
            </a:r>
          </a:p>
          <a:p>
            <a:pPr fontAlgn="base"/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Home Equity (HELOC)</a:t>
            </a:r>
            <a:r>
              <a:rPr lang="en-US" dirty="0"/>
              <a:t> </a:t>
            </a:r>
          </a:p>
          <a:p>
            <a:pPr fontAlgn="base"/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3397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83058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Lending </a:t>
            </a:r>
          </a:p>
          <a:p>
            <a:pPr algn="ctr" fontAlgn="base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Non-Profit/Micro-Lenders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ACCESS-VR (formerly VESID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Excelsior Growth Fund</a:t>
            </a:r>
          </a:p>
          <a:p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Kiva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Pathstone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9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610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Programs/Tax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Incentives</a:t>
            </a:r>
          </a:p>
          <a:p>
            <a:pPr fontAlgn="base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D.O.T. Transportation Bond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D.O.T. Transportation Loan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Program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ESD/NYBDC Disaster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Loan</a:t>
            </a: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Farmer’s Home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04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012" y="304800"/>
            <a:ext cx="8909747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Programs/Tax Incentives</a:t>
            </a:r>
          </a:p>
          <a:p>
            <a:pPr algn="ctr" fontAlgn="base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 smtClean="0"/>
              <a:t>Federal </a:t>
            </a:r>
            <a:r>
              <a:rPr lang="en-US" sz="4000" dirty="0"/>
              <a:t>Surety </a:t>
            </a:r>
            <a:r>
              <a:rPr lang="en-US" sz="4000" dirty="0" smtClean="0"/>
              <a:t>Bonding</a:t>
            </a:r>
          </a:p>
          <a:p>
            <a:endParaRPr lang="en-US" sz="4000" dirty="0"/>
          </a:p>
          <a:p>
            <a:r>
              <a:rPr lang="en-US" sz="4000" dirty="0"/>
              <a:t>HUD Community Block </a:t>
            </a:r>
            <a:r>
              <a:rPr lang="en-US" sz="4000" dirty="0" smtClean="0"/>
              <a:t>Grant</a:t>
            </a:r>
          </a:p>
          <a:p>
            <a:endParaRPr lang="en-US" sz="4000" dirty="0"/>
          </a:p>
          <a:p>
            <a:r>
              <a:rPr lang="en-US" sz="4000" dirty="0"/>
              <a:t>Industrial Development Agency (IDA</a:t>
            </a:r>
            <a:r>
              <a:rPr lang="en-US" sz="4000" dirty="0" smtClean="0"/>
              <a:t>)</a:t>
            </a:r>
          </a:p>
          <a:p>
            <a:endParaRPr lang="en-US" sz="4000" dirty="0"/>
          </a:p>
          <a:p>
            <a:r>
              <a:rPr lang="en-US" sz="4000" dirty="0"/>
              <a:t>Industrial Revenue Bonds</a:t>
            </a:r>
          </a:p>
          <a:p>
            <a:pPr algn="ctr" fontAlgn="base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3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763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 Programs/Tax Incentives</a:t>
            </a:r>
          </a:p>
          <a:p>
            <a:pPr algn="ctr" fontAlgn="base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/>
              <a:t>JDA – Direct </a:t>
            </a:r>
            <a:r>
              <a:rPr lang="en-US" sz="4000" dirty="0" smtClean="0"/>
              <a:t>Loan</a:t>
            </a:r>
          </a:p>
          <a:p>
            <a:endParaRPr lang="en-US" sz="4000" dirty="0"/>
          </a:p>
          <a:p>
            <a:r>
              <a:rPr lang="en-US" sz="4000" dirty="0"/>
              <a:t>JDA - Rural Development </a:t>
            </a:r>
            <a:r>
              <a:rPr lang="en-US" sz="4000" dirty="0" smtClean="0"/>
              <a:t>Loan</a:t>
            </a:r>
          </a:p>
          <a:p>
            <a:endParaRPr lang="en-US" sz="4000" dirty="0" smtClean="0"/>
          </a:p>
          <a:p>
            <a:r>
              <a:rPr lang="en-US" sz="4000" dirty="0" smtClean="0"/>
              <a:t>Local </a:t>
            </a:r>
            <a:r>
              <a:rPr lang="en-US" sz="4000" dirty="0"/>
              <a:t>Development Corp. (LDC</a:t>
            </a:r>
            <a:r>
              <a:rPr lang="en-US" sz="4000" dirty="0" smtClean="0"/>
              <a:t>)</a:t>
            </a:r>
          </a:p>
          <a:p>
            <a:endParaRPr lang="en-US" sz="4000" dirty="0"/>
          </a:p>
          <a:p>
            <a:r>
              <a:rPr lang="en-US" sz="4000" dirty="0"/>
              <a:t>NYS Ag &amp; Markets</a:t>
            </a:r>
          </a:p>
          <a:p>
            <a:pPr algn="ctr" fontAlgn="base"/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en-U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2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195</TotalTime>
  <Words>115</Words>
  <Application>Microsoft Office PowerPoint</Application>
  <PresentationFormat>On-screen Show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Civic</vt:lpstr>
      <vt:lpstr>Access to Capital  Jan Pisanczyn Regional Director  New York State Small Business Development Center  College at Brockport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Capital Jan Pisanczyn Regional Director  New York State Small Business Development Center  College at Brockport</dc:title>
  <dc:creator>Pisanczyn</dc:creator>
  <cp:lastModifiedBy>Pisanczyn</cp:lastModifiedBy>
  <cp:revision>19</cp:revision>
  <dcterms:created xsi:type="dcterms:W3CDTF">2019-02-02T21:03:29Z</dcterms:created>
  <dcterms:modified xsi:type="dcterms:W3CDTF">2019-02-03T00:18:49Z</dcterms:modified>
</cp:coreProperties>
</file>