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96" r:id="rId1"/>
  </p:sldMasterIdLst>
  <p:notesMasterIdLst>
    <p:notesMasterId r:id="rId65"/>
  </p:notesMasterIdLst>
  <p:handoutMasterIdLst>
    <p:handoutMasterId r:id="rId66"/>
  </p:handoutMasterIdLst>
  <p:sldIdLst>
    <p:sldId id="259" r:id="rId2"/>
    <p:sldId id="337" r:id="rId3"/>
    <p:sldId id="361" r:id="rId4"/>
    <p:sldId id="426" r:id="rId5"/>
    <p:sldId id="354" r:id="rId6"/>
    <p:sldId id="411" r:id="rId7"/>
    <p:sldId id="381" r:id="rId8"/>
    <p:sldId id="373" r:id="rId9"/>
    <p:sldId id="396" r:id="rId10"/>
    <p:sldId id="387" r:id="rId11"/>
    <p:sldId id="388" r:id="rId12"/>
    <p:sldId id="427" r:id="rId13"/>
    <p:sldId id="390" r:id="rId14"/>
    <p:sldId id="428" r:id="rId15"/>
    <p:sldId id="398" r:id="rId16"/>
    <p:sldId id="389" r:id="rId17"/>
    <p:sldId id="393" r:id="rId18"/>
    <p:sldId id="392" r:id="rId19"/>
    <p:sldId id="394" r:id="rId20"/>
    <p:sldId id="408" r:id="rId21"/>
    <p:sldId id="395" r:id="rId22"/>
    <p:sldId id="409" r:id="rId23"/>
    <p:sldId id="397" r:id="rId24"/>
    <p:sldId id="385" r:id="rId25"/>
    <p:sldId id="379" r:id="rId26"/>
    <p:sldId id="380" r:id="rId27"/>
    <p:sldId id="348" r:id="rId28"/>
    <p:sldId id="366" r:id="rId29"/>
    <p:sldId id="367" r:id="rId30"/>
    <p:sldId id="401" r:id="rId31"/>
    <p:sldId id="402" r:id="rId32"/>
    <p:sldId id="365" r:id="rId33"/>
    <p:sldId id="403" r:id="rId34"/>
    <p:sldId id="404" r:id="rId35"/>
    <p:sldId id="405" r:id="rId36"/>
    <p:sldId id="406" r:id="rId37"/>
    <p:sldId id="407" r:id="rId38"/>
    <p:sldId id="416" r:id="rId39"/>
    <p:sldId id="425" r:id="rId40"/>
    <p:sldId id="424" r:id="rId41"/>
    <p:sldId id="421" r:id="rId42"/>
    <p:sldId id="422" r:id="rId43"/>
    <p:sldId id="420" r:id="rId44"/>
    <p:sldId id="419" r:id="rId45"/>
    <p:sldId id="418" r:id="rId46"/>
    <p:sldId id="417" r:id="rId47"/>
    <p:sldId id="430" r:id="rId48"/>
    <p:sldId id="431" r:id="rId49"/>
    <p:sldId id="432" r:id="rId50"/>
    <p:sldId id="433" r:id="rId51"/>
    <p:sldId id="434" r:id="rId52"/>
    <p:sldId id="435" r:id="rId53"/>
    <p:sldId id="436" r:id="rId54"/>
    <p:sldId id="437" r:id="rId55"/>
    <p:sldId id="438" r:id="rId56"/>
    <p:sldId id="439" r:id="rId57"/>
    <p:sldId id="342" r:id="rId58"/>
    <p:sldId id="338" r:id="rId59"/>
    <p:sldId id="383" r:id="rId60"/>
    <p:sldId id="412" r:id="rId61"/>
    <p:sldId id="413" r:id="rId62"/>
    <p:sldId id="414" r:id="rId63"/>
    <p:sldId id="429" r:id="rId64"/>
  </p:sldIdLst>
  <p:sldSz cx="9144000" cy="6858000" type="screen4x3"/>
  <p:notesSz cx="9296400" cy="7010400"/>
  <p:defaultTextStyle>
    <a:defPPr>
      <a:defRPr lang="en-US"/>
    </a:defPPr>
    <a:lvl1pPr algn="l" rtl="0" eaLnBrk="0" fontAlgn="base" hangingPunct="0">
      <a:spcBef>
        <a:spcPct val="0"/>
      </a:spcBef>
      <a:spcAft>
        <a:spcPct val="0"/>
      </a:spcAft>
      <a:defRPr sz="2400" kern="1200">
        <a:solidFill>
          <a:schemeClr val="tx1"/>
        </a:solidFill>
        <a:latin typeface="Arial" charset="0"/>
        <a:ea typeface="MS Pゴシック" charset="0"/>
        <a:cs typeface="MS Pゴシック" charset="0"/>
      </a:defRPr>
    </a:lvl1pPr>
    <a:lvl2pPr marL="457200" algn="l" rtl="0" eaLnBrk="0" fontAlgn="base" hangingPunct="0">
      <a:spcBef>
        <a:spcPct val="0"/>
      </a:spcBef>
      <a:spcAft>
        <a:spcPct val="0"/>
      </a:spcAft>
      <a:defRPr sz="2400" kern="1200">
        <a:solidFill>
          <a:schemeClr val="tx1"/>
        </a:solidFill>
        <a:latin typeface="Arial" charset="0"/>
        <a:ea typeface="MS Pゴシック" charset="0"/>
        <a:cs typeface="MS Pゴシック" charset="0"/>
      </a:defRPr>
    </a:lvl2pPr>
    <a:lvl3pPr marL="914400" algn="l" rtl="0" eaLnBrk="0" fontAlgn="base" hangingPunct="0">
      <a:spcBef>
        <a:spcPct val="0"/>
      </a:spcBef>
      <a:spcAft>
        <a:spcPct val="0"/>
      </a:spcAft>
      <a:defRPr sz="2400" kern="1200">
        <a:solidFill>
          <a:schemeClr val="tx1"/>
        </a:solidFill>
        <a:latin typeface="Arial" charset="0"/>
        <a:ea typeface="MS Pゴシック" charset="0"/>
        <a:cs typeface="MS Pゴシック" charset="0"/>
      </a:defRPr>
    </a:lvl3pPr>
    <a:lvl4pPr marL="1371600" algn="l" rtl="0" eaLnBrk="0" fontAlgn="base" hangingPunct="0">
      <a:spcBef>
        <a:spcPct val="0"/>
      </a:spcBef>
      <a:spcAft>
        <a:spcPct val="0"/>
      </a:spcAft>
      <a:defRPr sz="2400" kern="1200">
        <a:solidFill>
          <a:schemeClr val="tx1"/>
        </a:solidFill>
        <a:latin typeface="Arial" charset="0"/>
        <a:ea typeface="MS Pゴシック" charset="0"/>
        <a:cs typeface="MS Pゴシック" charset="0"/>
      </a:defRPr>
    </a:lvl4pPr>
    <a:lvl5pPr marL="1828800" algn="l" rtl="0" eaLnBrk="0" fontAlgn="base" hangingPunct="0">
      <a:spcBef>
        <a:spcPct val="0"/>
      </a:spcBef>
      <a:spcAft>
        <a:spcPct val="0"/>
      </a:spcAft>
      <a:defRPr sz="2400" kern="1200">
        <a:solidFill>
          <a:schemeClr val="tx1"/>
        </a:solidFill>
        <a:latin typeface="Arial" charset="0"/>
        <a:ea typeface="MS Pゴシック" charset="0"/>
        <a:cs typeface="MS Pゴシック" charset="0"/>
      </a:defRPr>
    </a:lvl5pPr>
    <a:lvl6pPr marL="2286000" algn="l" defTabSz="457200" rtl="0" eaLnBrk="1" latinLnBrk="0" hangingPunct="1">
      <a:defRPr sz="2400" kern="1200">
        <a:solidFill>
          <a:schemeClr val="tx1"/>
        </a:solidFill>
        <a:latin typeface="Arial" charset="0"/>
        <a:ea typeface="MS Pゴシック" charset="0"/>
        <a:cs typeface="MS Pゴシック" charset="0"/>
      </a:defRPr>
    </a:lvl6pPr>
    <a:lvl7pPr marL="2743200" algn="l" defTabSz="457200" rtl="0" eaLnBrk="1" latinLnBrk="0" hangingPunct="1">
      <a:defRPr sz="2400" kern="1200">
        <a:solidFill>
          <a:schemeClr val="tx1"/>
        </a:solidFill>
        <a:latin typeface="Arial" charset="0"/>
        <a:ea typeface="MS Pゴシック" charset="0"/>
        <a:cs typeface="MS Pゴシック" charset="0"/>
      </a:defRPr>
    </a:lvl7pPr>
    <a:lvl8pPr marL="3200400" algn="l" defTabSz="457200" rtl="0" eaLnBrk="1" latinLnBrk="0" hangingPunct="1">
      <a:defRPr sz="2400" kern="1200">
        <a:solidFill>
          <a:schemeClr val="tx1"/>
        </a:solidFill>
        <a:latin typeface="Arial" charset="0"/>
        <a:ea typeface="MS Pゴシック" charset="0"/>
        <a:cs typeface="MS Pゴシック" charset="0"/>
      </a:defRPr>
    </a:lvl8pPr>
    <a:lvl9pPr marL="3657600" algn="l" defTabSz="457200" rtl="0" eaLnBrk="1" latinLnBrk="0" hangingPunct="1">
      <a:defRPr sz="2400" kern="1200">
        <a:solidFill>
          <a:schemeClr val="tx1"/>
        </a:solidFill>
        <a:latin typeface="Arial" charset="0"/>
        <a:ea typeface="MS Pゴシック" charset="0"/>
        <a:cs typeface="MS Pゴシック" charset="0"/>
      </a:defRPr>
    </a:lvl9pPr>
  </p:defaultTextStyle>
  <p:extLst>
    <p:ext uri="{521415D9-36F7-43E2-AB2F-B90AF26B5E84}">
      <p14:sectionLst xmlns:p14="http://schemas.microsoft.com/office/powerpoint/2010/main">
        <p14:section name="Untitled Section" id="{8B64573F-7F00-46F7-9F44-75ED52F1654F}">
          <p14:sldIdLst>
            <p14:sldId id="259"/>
            <p14:sldId id="337"/>
            <p14:sldId id="361"/>
            <p14:sldId id="426"/>
            <p14:sldId id="354"/>
            <p14:sldId id="411"/>
            <p14:sldId id="381"/>
            <p14:sldId id="373"/>
            <p14:sldId id="396"/>
            <p14:sldId id="387"/>
            <p14:sldId id="388"/>
            <p14:sldId id="427"/>
            <p14:sldId id="390"/>
            <p14:sldId id="428"/>
            <p14:sldId id="398"/>
            <p14:sldId id="389"/>
            <p14:sldId id="393"/>
            <p14:sldId id="392"/>
            <p14:sldId id="394"/>
            <p14:sldId id="408"/>
            <p14:sldId id="395"/>
            <p14:sldId id="409"/>
            <p14:sldId id="397"/>
            <p14:sldId id="385"/>
            <p14:sldId id="379"/>
            <p14:sldId id="380"/>
            <p14:sldId id="348"/>
            <p14:sldId id="366"/>
            <p14:sldId id="367"/>
            <p14:sldId id="401"/>
            <p14:sldId id="402"/>
            <p14:sldId id="365"/>
            <p14:sldId id="403"/>
            <p14:sldId id="404"/>
            <p14:sldId id="405"/>
            <p14:sldId id="406"/>
            <p14:sldId id="407"/>
            <p14:sldId id="416"/>
            <p14:sldId id="425"/>
            <p14:sldId id="424"/>
            <p14:sldId id="421"/>
            <p14:sldId id="422"/>
            <p14:sldId id="420"/>
            <p14:sldId id="419"/>
            <p14:sldId id="418"/>
            <p14:sldId id="417"/>
            <p14:sldId id="430"/>
            <p14:sldId id="431"/>
            <p14:sldId id="432"/>
            <p14:sldId id="433"/>
            <p14:sldId id="434"/>
            <p14:sldId id="435"/>
            <p14:sldId id="436"/>
            <p14:sldId id="437"/>
            <p14:sldId id="438"/>
            <p14:sldId id="439"/>
            <p14:sldId id="342"/>
            <p14:sldId id="338"/>
            <p14:sldId id="383"/>
            <p14:sldId id="412"/>
            <p14:sldId id="413"/>
            <p14:sldId id="414"/>
            <p14:sldId id="4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Office" lastIdx="17"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E2FF"/>
    <a:srgbClr val="EFF6FF"/>
    <a:srgbClr val="EFF5FF"/>
    <a:srgbClr val="E7F8FF"/>
    <a:srgbClr val="73FB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89" autoAdjust="0"/>
    <p:restoredTop sz="93261" autoAdjust="0"/>
  </p:normalViewPr>
  <p:slideViewPr>
    <p:cSldViewPr snapToGrid="0" snapToObjects="1">
      <p:cViewPr varScale="1">
        <p:scale>
          <a:sx n="78" d="100"/>
          <a:sy n="78" d="100"/>
        </p:scale>
        <p:origin x="1862" y="62"/>
      </p:cViewPr>
      <p:guideLst>
        <p:guide orient="horz" pos="2160"/>
        <p:guide pos="2880"/>
      </p:guideLst>
    </p:cSldViewPr>
  </p:slideViewPr>
  <p:outlineViewPr>
    <p:cViewPr>
      <p:scale>
        <a:sx n="33" d="100"/>
        <a:sy n="33" d="100"/>
      </p:scale>
      <p:origin x="0" y="17962"/>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52" d="100"/>
          <a:sy n="152" d="100"/>
        </p:scale>
        <p:origin x="3128" y="176"/>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4028440" cy="351738"/>
          </a:xfrm>
          <a:prstGeom prst="rect">
            <a:avLst/>
          </a:prstGeom>
        </p:spPr>
        <p:txBody>
          <a:bodyPr vert="horz" lIns="93129" tIns="46565" rIns="93129" bIns="46565" rtlCol="0"/>
          <a:lstStyle>
            <a:lvl1pPr algn="l">
              <a:defRPr sz="1200"/>
            </a:lvl1pPr>
          </a:lstStyle>
          <a:p>
            <a:endParaRPr lang="en-US" dirty="0"/>
          </a:p>
        </p:txBody>
      </p:sp>
      <p:sp>
        <p:nvSpPr>
          <p:cNvPr id="3" name="Date Placeholder 2"/>
          <p:cNvSpPr>
            <a:spLocks noGrp="1"/>
          </p:cNvSpPr>
          <p:nvPr>
            <p:ph type="dt" sz="quarter" idx="1"/>
          </p:nvPr>
        </p:nvSpPr>
        <p:spPr>
          <a:xfrm>
            <a:off x="5265811" y="2"/>
            <a:ext cx="4028440" cy="351738"/>
          </a:xfrm>
          <a:prstGeom prst="rect">
            <a:avLst/>
          </a:prstGeom>
        </p:spPr>
        <p:txBody>
          <a:bodyPr vert="horz" lIns="93129" tIns="46565" rIns="93129" bIns="46565" rtlCol="0"/>
          <a:lstStyle>
            <a:lvl1pPr algn="r">
              <a:defRPr sz="1200"/>
            </a:lvl1pPr>
          </a:lstStyle>
          <a:p>
            <a:fld id="{9168AA7B-CC8E-3B4E-96DF-EAEB17718787}" type="datetimeFigureOut">
              <a:rPr lang="en-US" smtClean="0"/>
              <a:t>3/20/2023</a:t>
            </a:fld>
            <a:endParaRPr lang="en-US" dirty="0"/>
          </a:p>
        </p:txBody>
      </p:sp>
      <p:sp>
        <p:nvSpPr>
          <p:cNvPr id="4" name="Footer Placeholder 3"/>
          <p:cNvSpPr>
            <a:spLocks noGrp="1"/>
          </p:cNvSpPr>
          <p:nvPr>
            <p:ph type="ftr" sz="quarter" idx="2"/>
          </p:nvPr>
        </p:nvSpPr>
        <p:spPr>
          <a:xfrm>
            <a:off x="3" y="6658665"/>
            <a:ext cx="4028440" cy="351737"/>
          </a:xfrm>
          <a:prstGeom prst="rect">
            <a:avLst/>
          </a:prstGeom>
        </p:spPr>
        <p:txBody>
          <a:bodyPr vert="horz" lIns="93129" tIns="46565" rIns="93129" bIns="465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811" y="6658665"/>
            <a:ext cx="4028440" cy="351737"/>
          </a:xfrm>
          <a:prstGeom prst="rect">
            <a:avLst/>
          </a:prstGeom>
        </p:spPr>
        <p:txBody>
          <a:bodyPr vert="horz" lIns="93129" tIns="46565" rIns="93129" bIns="46565" rtlCol="0" anchor="b"/>
          <a:lstStyle>
            <a:lvl1pPr algn="r">
              <a:defRPr sz="1200"/>
            </a:lvl1pPr>
          </a:lstStyle>
          <a:p>
            <a:fld id="{20ACD5AF-96F9-FF49-BA63-E5CF46A1E384}" type="slidenum">
              <a:rPr lang="en-US" smtClean="0"/>
              <a:t>‹#›</a:t>
            </a:fld>
            <a:endParaRPr lang="en-US" dirty="0"/>
          </a:p>
        </p:txBody>
      </p:sp>
    </p:spTree>
    <p:extLst>
      <p:ext uri="{BB962C8B-B14F-4D97-AF65-F5344CB8AC3E}">
        <p14:creationId xmlns:p14="http://schemas.microsoft.com/office/powerpoint/2010/main" val="1213065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4028440" cy="352143"/>
          </a:xfrm>
          <a:prstGeom prst="rect">
            <a:avLst/>
          </a:prstGeom>
        </p:spPr>
        <p:txBody>
          <a:bodyPr vert="horz" lIns="93129" tIns="46565" rIns="93129" bIns="46565" rtlCol="0"/>
          <a:lstStyle>
            <a:lvl1pPr algn="l">
              <a:defRPr sz="1200"/>
            </a:lvl1pPr>
          </a:lstStyle>
          <a:p>
            <a:endParaRPr lang="en-US" dirty="0"/>
          </a:p>
        </p:txBody>
      </p:sp>
      <p:sp>
        <p:nvSpPr>
          <p:cNvPr id="3" name="Date Placeholder 2"/>
          <p:cNvSpPr>
            <a:spLocks noGrp="1"/>
          </p:cNvSpPr>
          <p:nvPr>
            <p:ph type="dt" idx="1"/>
          </p:nvPr>
        </p:nvSpPr>
        <p:spPr>
          <a:xfrm>
            <a:off x="5266349" y="2"/>
            <a:ext cx="4028440" cy="352143"/>
          </a:xfrm>
          <a:prstGeom prst="rect">
            <a:avLst/>
          </a:prstGeom>
        </p:spPr>
        <p:txBody>
          <a:bodyPr vert="horz" lIns="93129" tIns="46565" rIns="93129" bIns="46565" rtlCol="0"/>
          <a:lstStyle>
            <a:lvl1pPr algn="r">
              <a:defRPr sz="1200"/>
            </a:lvl1pPr>
          </a:lstStyle>
          <a:p>
            <a:fld id="{F662CCCB-EE82-3F4B-A538-43AAEBB9B036}" type="datetimeFigureOut">
              <a:rPr lang="en-US" smtClean="0"/>
              <a:t>3/20/2023</a:t>
            </a:fld>
            <a:endParaRPr lang="en-US" dirty="0"/>
          </a:p>
        </p:txBody>
      </p:sp>
      <p:sp>
        <p:nvSpPr>
          <p:cNvPr id="4" name="Slide Image Placeholder 3"/>
          <p:cNvSpPr>
            <a:spLocks noGrp="1" noRot="1" noChangeAspect="1"/>
          </p:cNvSpPr>
          <p:nvPr>
            <p:ph type="sldImg" idx="2"/>
          </p:nvPr>
        </p:nvSpPr>
        <p:spPr>
          <a:xfrm>
            <a:off x="3071813" y="877888"/>
            <a:ext cx="3152775" cy="2363787"/>
          </a:xfrm>
          <a:prstGeom prst="rect">
            <a:avLst/>
          </a:prstGeom>
          <a:noFill/>
          <a:ln w="12700">
            <a:solidFill>
              <a:prstClr val="black"/>
            </a:solidFill>
          </a:ln>
        </p:spPr>
        <p:txBody>
          <a:bodyPr vert="horz" lIns="93129" tIns="46565" rIns="93129" bIns="46565" rtlCol="0" anchor="ctr"/>
          <a:lstStyle/>
          <a:p>
            <a:endParaRPr lang="en-US" dirty="0"/>
          </a:p>
        </p:txBody>
      </p:sp>
      <p:sp>
        <p:nvSpPr>
          <p:cNvPr id="5" name="Notes Placeholder 4"/>
          <p:cNvSpPr>
            <a:spLocks noGrp="1"/>
          </p:cNvSpPr>
          <p:nvPr>
            <p:ph type="body" sz="quarter" idx="3"/>
          </p:nvPr>
        </p:nvSpPr>
        <p:spPr>
          <a:xfrm>
            <a:off x="929640" y="3373757"/>
            <a:ext cx="7437120" cy="2760343"/>
          </a:xfrm>
          <a:prstGeom prst="rect">
            <a:avLst/>
          </a:prstGeom>
        </p:spPr>
        <p:txBody>
          <a:bodyPr vert="horz" lIns="93129" tIns="46565" rIns="93129" bIns="4656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6658260"/>
            <a:ext cx="4028440" cy="352142"/>
          </a:xfrm>
          <a:prstGeom prst="rect">
            <a:avLst/>
          </a:prstGeom>
        </p:spPr>
        <p:txBody>
          <a:bodyPr vert="horz" lIns="93129" tIns="46565" rIns="93129" bIns="46565"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6349" y="6658260"/>
            <a:ext cx="4028440" cy="352142"/>
          </a:xfrm>
          <a:prstGeom prst="rect">
            <a:avLst/>
          </a:prstGeom>
        </p:spPr>
        <p:txBody>
          <a:bodyPr vert="horz" lIns="93129" tIns="46565" rIns="93129" bIns="46565" rtlCol="0" anchor="b"/>
          <a:lstStyle>
            <a:lvl1pPr algn="r">
              <a:defRPr sz="1200"/>
            </a:lvl1pPr>
          </a:lstStyle>
          <a:p>
            <a:fld id="{45919677-974E-A24E-A725-D43A4CAE0163}" type="slidenum">
              <a:rPr lang="en-US" smtClean="0"/>
              <a:t>‹#›</a:t>
            </a:fld>
            <a:endParaRPr lang="en-US" dirty="0"/>
          </a:p>
        </p:txBody>
      </p:sp>
    </p:spTree>
    <p:extLst>
      <p:ext uri="{BB962C8B-B14F-4D97-AF65-F5344CB8AC3E}">
        <p14:creationId xmlns:p14="http://schemas.microsoft.com/office/powerpoint/2010/main" val="1622604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t>1</a:t>
            </a:fld>
            <a:endParaRPr lang="en-US" dirty="0"/>
          </a:p>
        </p:txBody>
      </p:sp>
    </p:spTree>
    <p:extLst>
      <p:ext uri="{BB962C8B-B14F-4D97-AF65-F5344CB8AC3E}">
        <p14:creationId xmlns:p14="http://schemas.microsoft.com/office/powerpoint/2010/main" val="221048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21839615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6370595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15</a:t>
            </a:fld>
            <a:endParaRPr lang="en-US" dirty="0"/>
          </a:p>
        </p:txBody>
      </p:sp>
    </p:spTree>
    <p:extLst>
      <p:ext uri="{BB962C8B-B14F-4D97-AF65-F5344CB8AC3E}">
        <p14:creationId xmlns:p14="http://schemas.microsoft.com/office/powerpoint/2010/main" val="11480691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7721040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21</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14087418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24</a:t>
            </a:fld>
            <a:endParaRPr lang="en-US" dirty="0"/>
          </a:p>
        </p:txBody>
      </p:sp>
    </p:spTree>
    <p:extLst>
      <p:ext uri="{BB962C8B-B14F-4D97-AF65-F5344CB8AC3E}">
        <p14:creationId xmlns:p14="http://schemas.microsoft.com/office/powerpoint/2010/main" val="18701597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25</a:t>
            </a:fld>
            <a:endParaRPr lang="en-US" dirty="0"/>
          </a:p>
        </p:txBody>
      </p:sp>
    </p:spTree>
    <p:extLst>
      <p:ext uri="{BB962C8B-B14F-4D97-AF65-F5344CB8AC3E}">
        <p14:creationId xmlns:p14="http://schemas.microsoft.com/office/powerpoint/2010/main" val="24279181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26</a:t>
            </a:fld>
            <a:endParaRPr lang="en-US" dirty="0"/>
          </a:p>
        </p:txBody>
      </p:sp>
    </p:spTree>
    <p:extLst>
      <p:ext uri="{BB962C8B-B14F-4D97-AF65-F5344CB8AC3E}">
        <p14:creationId xmlns:p14="http://schemas.microsoft.com/office/powerpoint/2010/main" val="22982080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27</a:t>
            </a:fld>
            <a:endParaRPr lang="en-US" dirty="0">
              <a:solidFill>
                <a:prstClr val="black"/>
              </a:solidFill>
            </a:endParaRPr>
          </a:p>
        </p:txBody>
      </p:sp>
    </p:spTree>
    <p:extLst>
      <p:ext uri="{BB962C8B-B14F-4D97-AF65-F5344CB8AC3E}">
        <p14:creationId xmlns:p14="http://schemas.microsoft.com/office/powerpoint/2010/main" val="7721040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28</a:t>
            </a:fld>
            <a:endParaRPr lang="en-US" dirty="0">
              <a:solidFill>
                <a:prstClr val="black"/>
              </a:solidFill>
            </a:endParaRPr>
          </a:p>
        </p:txBody>
      </p:sp>
    </p:spTree>
    <p:extLst>
      <p:ext uri="{BB962C8B-B14F-4D97-AF65-F5344CB8AC3E}">
        <p14:creationId xmlns:p14="http://schemas.microsoft.com/office/powerpoint/2010/main" val="7721040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29</a:t>
            </a:fld>
            <a:endParaRPr lang="en-US" dirty="0">
              <a:solidFill>
                <a:prstClr val="black"/>
              </a:solidFill>
            </a:endParaRPr>
          </a:p>
        </p:txBody>
      </p:sp>
    </p:spTree>
    <p:extLst>
      <p:ext uri="{BB962C8B-B14F-4D97-AF65-F5344CB8AC3E}">
        <p14:creationId xmlns:p14="http://schemas.microsoft.com/office/powerpoint/2010/main" val="772104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16567412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30</a:t>
            </a:fld>
            <a:endParaRPr lang="en-US" dirty="0"/>
          </a:p>
        </p:txBody>
      </p:sp>
    </p:spTree>
    <p:extLst>
      <p:ext uri="{BB962C8B-B14F-4D97-AF65-F5344CB8AC3E}">
        <p14:creationId xmlns:p14="http://schemas.microsoft.com/office/powerpoint/2010/main" val="1181085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t>31</a:t>
            </a:fld>
            <a:endParaRPr lang="en-US" dirty="0"/>
          </a:p>
        </p:txBody>
      </p:sp>
    </p:spTree>
    <p:extLst>
      <p:ext uri="{BB962C8B-B14F-4D97-AF65-F5344CB8AC3E}">
        <p14:creationId xmlns:p14="http://schemas.microsoft.com/office/powerpoint/2010/main" val="30622129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32</a:t>
            </a:fld>
            <a:endParaRPr lang="en-US" dirty="0">
              <a:solidFill>
                <a:prstClr val="black"/>
              </a:solidFill>
            </a:endParaRPr>
          </a:p>
        </p:txBody>
      </p:sp>
    </p:spTree>
    <p:extLst>
      <p:ext uri="{BB962C8B-B14F-4D97-AF65-F5344CB8AC3E}">
        <p14:creationId xmlns:p14="http://schemas.microsoft.com/office/powerpoint/2010/main" val="7721040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33</a:t>
            </a:fld>
            <a:endParaRPr lang="en-US" dirty="0"/>
          </a:p>
        </p:txBody>
      </p:sp>
    </p:spTree>
    <p:extLst>
      <p:ext uri="{BB962C8B-B14F-4D97-AF65-F5344CB8AC3E}">
        <p14:creationId xmlns:p14="http://schemas.microsoft.com/office/powerpoint/2010/main" val="1408923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34</a:t>
            </a:fld>
            <a:endParaRPr lang="en-US" dirty="0"/>
          </a:p>
        </p:txBody>
      </p:sp>
    </p:spTree>
    <p:extLst>
      <p:ext uri="{BB962C8B-B14F-4D97-AF65-F5344CB8AC3E}">
        <p14:creationId xmlns:p14="http://schemas.microsoft.com/office/powerpoint/2010/main" val="28117552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35</a:t>
            </a:fld>
            <a:endParaRPr lang="en-US" dirty="0"/>
          </a:p>
        </p:txBody>
      </p:sp>
    </p:spTree>
    <p:extLst>
      <p:ext uri="{BB962C8B-B14F-4D97-AF65-F5344CB8AC3E}">
        <p14:creationId xmlns:p14="http://schemas.microsoft.com/office/powerpoint/2010/main" val="377668214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36</a:t>
            </a:fld>
            <a:endParaRPr lang="en-US" dirty="0"/>
          </a:p>
        </p:txBody>
      </p:sp>
    </p:spTree>
    <p:extLst>
      <p:ext uri="{BB962C8B-B14F-4D97-AF65-F5344CB8AC3E}">
        <p14:creationId xmlns:p14="http://schemas.microsoft.com/office/powerpoint/2010/main" val="15847405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37</a:t>
            </a:fld>
            <a:endParaRPr lang="en-US" dirty="0"/>
          </a:p>
        </p:txBody>
      </p:sp>
    </p:spTree>
    <p:extLst>
      <p:ext uri="{BB962C8B-B14F-4D97-AF65-F5344CB8AC3E}">
        <p14:creationId xmlns:p14="http://schemas.microsoft.com/office/powerpoint/2010/main" val="340173723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38</a:t>
            </a:fld>
            <a:endParaRPr lang="en-US" dirty="0"/>
          </a:p>
        </p:txBody>
      </p:sp>
    </p:spTree>
    <p:extLst>
      <p:ext uri="{BB962C8B-B14F-4D97-AF65-F5344CB8AC3E}">
        <p14:creationId xmlns:p14="http://schemas.microsoft.com/office/powerpoint/2010/main" val="210234448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39</a:t>
            </a:fld>
            <a:endParaRPr lang="en-US" dirty="0"/>
          </a:p>
        </p:txBody>
      </p:sp>
    </p:spTree>
    <p:extLst>
      <p:ext uri="{BB962C8B-B14F-4D97-AF65-F5344CB8AC3E}">
        <p14:creationId xmlns:p14="http://schemas.microsoft.com/office/powerpoint/2010/main" val="3987103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54980648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40</a:t>
            </a:fld>
            <a:endParaRPr lang="en-US" dirty="0"/>
          </a:p>
        </p:txBody>
      </p:sp>
    </p:spTree>
    <p:extLst>
      <p:ext uri="{BB962C8B-B14F-4D97-AF65-F5344CB8AC3E}">
        <p14:creationId xmlns:p14="http://schemas.microsoft.com/office/powerpoint/2010/main" val="271674168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41</a:t>
            </a:fld>
            <a:endParaRPr lang="en-US" dirty="0"/>
          </a:p>
        </p:txBody>
      </p:sp>
    </p:spTree>
    <p:extLst>
      <p:ext uri="{BB962C8B-B14F-4D97-AF65-F5344CB8AC3E}">
        <p14:creationId xmlns:p14="http://schemas.microsoft.com/office/powerpoint/2010/main" val="176702014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42</a:t>
            </a:fld>
            <a:endParaRPr lang="en-US" dirty="0"/>
          </a:p>
        </p:txBody>
      </p:sp>
    </p:spTree>
    <p:extLst>
      <p:ext uri="{BB962C8B-B14F-4D97-AF65-F5344CB8AC3E}">
        <p14:creationId xmlns:p14="http://schemas.microsoft.com/office/powerpoint/2010/main" val="158441399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43</a:t>
            </a:fld>
            <a:endParaRPr lang="en-US" dirty="0"/>
          </a:p>
        </p:txBody>
      </p:sp>
    </p:spTree>
    <p:extLst>
      <p:ext uri="{BB962C8B-B14F-4D97-AF65-F5344CB8AC3E}">
        <p14:creationId xmlns:p14="http://schemas.microsoft.com/office/powerpoint/2010/main" val="374067474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44</a:t>
            </a:fld>
            <a:endParaRPr lang="en-US" dirty="0"/>
          </a:p>
        </p:txBody>
      </p:sp>
    </p:spTree>
    <p:extLst>
      <p:ext uri="{BB962C8B-B14F-4D97-AF65-F5344CB8AC3E}">
        <p14:creationId xmlns:p14="http://schemas.microsoft.com/office/powerpoint/2010/main" val="95701072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45</a:t>
            </a:fld>
            <a:endParaRPr lang="en-US" dirty="0"/>
          </a:p>
        </p:txBody>
      </p:sp>
    </p:spTree>
    <p:extLst>
      <p:ext uri="{BB962C8B-B14F-4D97-AF65-F5344CB8AC3E}">
        <p14:creationId xmlns:p14="http://schemas.microsoft.com/office/powerpoint/2010/main" val="269169759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46</a:t>
            </a:fld>
            <a:endParaRPr lang="en-US" dirty="0"/>
          </a:p>
        </p:txBody>
      </p:sp>
    </p:spTree>
    <p:extLst>
      <p:ext uri="{BB962C8B-B14F-4D97-AF65-F5344CB8AC3E}">
        <p14:creationId xmlns:p14="http://schemas.microsoft.com/office/powerpoint/2010/main" val="296616454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57</a:t>
            </a:fld>
            <a:endParaRPr lang="en-US" dirty="0">
              <a:solidFill>
                <a:prstClr val="black"/>
              </a:solidFill>
            </a:endParaRPr>
          </a:p>
        </p:txBody>
      </p:sp>
    </p:spTree>
    <p:extLst>
      <p:ext uri="{BB962C8B-B14F-4D97-AF65-F5344CB8AC3E}">
        <p14:creationId xmlns:p14="http://schemas.microsoft.com/office/powerpoint/2010/main" val="41666774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58</a:t>
            </a:fld>
            <a:endParaRPr lang="en-US" dirty="0">
              <a:solidFill>
                <a:prstClr val="black"/>
              </a:solidFill>
            </a:endParaRPr>
          </a:p>
        </p:txBody>
      </p:sp>
    </p:spTree>
    <p:extLst>
      <p:ext uri="{BB962C8B-B14F-4D97-AF65-F5344CB8AC3E}">
        <p14:creationId xmlns:p14="http://schemas.microsoft.com/office/powerpoint/2010/main" val="77210406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59</a:t>
            </a:fld>
            <a:endParaRPr lang="en-US" dirty="0">
              <a:solidFill>
                <a:prstClr val="black"/>
              </a:solidFill>
            </a:endParaRPr>
          </a:p>
        </p:txBody>
      </p:sp>
    </p:spTree>
    <p:extLst>
      <p:ext uri="{BB962C8B-B14F-4D97-AF65-F5344CB8AC3E}">
        <p14:creationId xmlns:p14="http://schemas.microsoft.com/office/powerpoint/2010/main" val="78922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77210406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60</a:t>
            </a:fld>
            <a:endParaRPr lang="en-US">
              <a:solidFill>
                <a:prstClr val="black"/>
              </a:solidFill>
            </a:endParaRPr>
          </a:p>
        </p:txBody>
      </p:sp>
    </p:spTree>
    <p:extLst>
      <p:ext uri="{BB962C8B-B14F-4D97-AF65-F5344CB8AC3E}">
        <p14:creationId xmlns:p14="http://schemas.microsoft.com/office/powerpoint/2010/main" val="365734412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61</a:t>
            </a:fld>
            <a:endParaRPr lang="en-US">
              <a:solidFill>
                <a:prstClr val="black"/>
              </a:solidFill>
            </a:endParaRPr>
          </a:p>
        </p:txBody>
      </p:sp>
    </p:spTree>
    <p:extLst>
      <p:ext uri="{BB962C8B-B14F-4D97-AF65-F5344CB8AC3E}">
        <p14:creationId xmlns:p14="http://schemas.microsoft.com/office/powerpoint/2010/main" val="364980900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62</a:t>
            </a:fld>
            <a:endParaRPr lang="en-US" dirty="0"/>
          </a:p>
        </p:txBody>
      </p:sp>
    </p:spTree>
    <p:extLst>
      <p:ext uri="{BB962C8B-B14F-4D97-AF65-F5344CB8AC3E}">
        <p14:creationId xmlns:p14="http://schemas.microsoft.com/office/powerpoint/2010/main" val="48480933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63</a:t>
            </a:fld>
            <a:endParaRPr lang="en-US" dirty="0"/>
          </a:p>
        </p:txBody>
      </p:sp>
    </p:spTree>
    <p:extLst>
      <p:ext uri="{BB962C8B-B14F-4D97-AF65-F5344CB8AC3E}">
        <p14:creationId xmlns:p14="http://schemas.microsoft.com/office/powerpoint/2010/main" val="35692999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2937">
              <a:defRPr/>
            </a:pPr>
            <a:fld id="{45919677-974E-A24E-A725-D43A4CAE0163}" type="slidenum">
              <a:rPr lang="en-US">
                <a:solidFill>
                  <a:prstClr val="black"/>
                </a:solidFill>
              </a:rPr>
              <a:pPr defTabSz="912937">
                <a:defRPr/>
              </a:pPr>
              <a:t>6</a:t>
            </a:fld>
            <a:endParaRPr lang="en-US" dirty="0">
              <a:solidFill>
                <a:prstClr val="black"/>
              </a:solidFill>
            </a:endParaRPr>
          </a:p>
        </p:txBody>
      </p:sp>
    </p:spTree>
    <p:extLst>
      <p:ext uri="{BB962C8B-B14F-4D97-AF65-F5344CB8AC3E}">
        <p14:creationId xmlns:p14="http://schemas.microsoft.com/office/powerpoint/2010/main" val="2266051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t>7</a:t>
            </a:fld>
            <a:endParaRPr lang="en-US" dirty="0"/>
          </a:p>
        </p:txBody>
      </p:sp>
    </p:spTree>
    <p:extLst>
      <p:ext uri="{BB962C8B-B14F-4D97-AF65-F5344CB8AC3E}">
        <p14:creationId xmlns:p14="http://schemas.microsoft.com/office/powerpoint/2010/main" val="22316038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685800" y="3505200"/>
            <a:ext cx="7772400" cy="1752600"/>
          </a:xfrm>
        </p:spPr>
        <p:txBody>
          <a:bodyPr/>
          <a:lstStyle>
            <a:lvl1pPr marL="0" indent="0" algn="ctr">
              <a:buFont typeface="Wingdings" charset="0"/>
              <a:buNone/>
              <a:defRPr/>
            </a:lvl1pPr>
          </a:lstStyle>
          <a:p>
            <a:pPr lvl="0"/>
            <a:r>
              <a:rPr lang="en-US" noProof="0" dirty="0"/>
              <a:t>Click to edit Master subtitle style</a:t>
            </a:r>
          </a:p>
        </p:txBody>
      </p:sp>
      <p:pic>
        <p:nvPicPr>
          <p:cNvPr id="3079" name="Picture 7" descr="footerda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366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3296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44900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73416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663307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22401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2186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773416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2990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309483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85055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36" name="Picture 12" descr="footerdar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4814400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charset="0"/>
          <a:ea typeface="MS Pゴシック" charset="0"/>
          <a:cs typeface="MS Pゴシック" charset="0"/>
        </a:defRPr>
      </a:lvl2pPr>
      <a:lvl3pPr algn="ctr" rtl="0" eaLnBrk="1" fontAlgn="base" hangingPunct="1">
        <a:spcBef>
          <a:spcPct val="0"/>
        </a:spcBef>
        <a:spcAft>
          <a:spcPct val="0"/>
        </a:spcAft>
        <a:defRPr sz="4400">
          <a:solidFill>
            <a:schemeClr val="tx2"/>
          </a:solidFill>
          <a:latin typeface="Times New Roman" charset="0"/>
          <a:ea typeface="MS Pゴシック" charset="0"/>
          <a:cs typeface="MS Pゴシック" charset="0"/>
        </a:defRPr>
      </a:lvl3pPr>
      <a:lvl4pPr algn="ctr" rtl="0" eaLnBrk="1" fontAlgn="base" hangingPunct="1">
        <a:spcBef>
          <a:spcPct val="0"/>
        </a:spcBef>
        <a:spcAft>
          <a:spcPct val="0"/>
        </a:spcAft>
        <a:defRPr sz="4400">
          <a:solidFill>
            <a:schemeClr val="tx2"/>
          </a:solidFill>
          <a:latin typeface="Times New Roman" charset="0"/>
          <a:ea typeface="MS Pゴシック" charset="0"/>
          <a:cs typeface="MS Pゴシック" charset="0"/>
        </a:defRPr>
      </a:lvl4pPr>
      <a:lvl5pPr algn="ctr" rtl="0" eaLnBrk="1" fontAlgn="base" hangingPunct="1">
        <a:spcBef>
          <a:spcPct val="0"/>
        </a:spcBef>
        <a:spcAft>
          <a:spcPct val="0"/>
        </a:spcAft>
        <a:defRPr sz="4400">
          <a:solidFill>
            <a:schemeClr val="tx2"/>
          </a:solidFill>
          <a:latin typeface="Times New Roman" charset="0"/>
          <a:ea typeface="MS Pゴシック" charset="0"/>
          <a:cs typeface="MS Pゴシック" charset="0"/>
        </a:defRPr>
      </a:lvl5pPr>
      <a:lvl6pPr marL="457200" algn="ctr" rtl="0" eaLnBrk="1" fontAlgn="base" hangingPunct="1">
        <a:spcBef>
          <a:spcPct val="0"/>
        </a:spcBef>
        <a:spcAft>
          <a:spcPct val="0"/>
        </a:spcAft>
        <a:defRPr sz="4400">
          <a:solidFill>
            <a:schemeClr val="tx2"/>
          </a:solidFill>
          <a:latin typeface="Times New Roman" charset="0"/>
          <a:ea typeface="MS Pゴシック" charset="0"/>
          <a:cs typeface="MS Pゴシック" charset="0"/>
        </a:defRPr>
      </a:lvl6pPr>
      <a:lvl7pPr marL="914400" algn="ctr" rtl="0" eaLnBrk="1" fontAlgn="base" hangingPunct="1">
        <a:spcBef>
          <a:spcPct val="0"/>
        </a:spcBef>
        <a:spcAft>
          <a:spcPct val="0"/>
        </a:spcAft>
        <a:defRPr sz="4400">
          <a:solidFill>
            <a:schemeClr val="tx2"/>
          </a:solidFill>
          <a:latin typeface="Times New Roman" charset="0"/>
          <a:ea typeface="MS Pゴシック" charset="0"/>
          <a:cs typeface="MS Pゴシック" charset="0"/>
        </a:defRPr>
      </a:lvl7pPr>
      <a:lvl8pPr marL="1371600" algn="ctr" rtl="0" eaLnBrk="1" fontAlgn="base" hangingPunct="1">
        <a:spcBef>
          <a:spcPct val="0"/>
        </a:spcBef>
        <a:spcAft>
          <a:spcPct val="0"/>
        </a:spcAft>
        <a:defRPr sz="4400">
          <a:solidFill>
            <a:schemeClr val="tx2"/>
          </a:solidFill>
          <a:latin typeface="Times New Roman" charset="0"/>
          <a:ea typeface="MS Pゴシック" charset="0"/>
          <a:cs typeface="MS Pゴシック" charset="0"/>
        </a:defRPr>
      </a:lvl8pPr>
      <a:lvl9pPr marL="1828800" algn="ctr" rtl="0" eaLnBrk="1" fontAlgn="base" hangingPunct="1">
        <a:spcBef>
          <a:spcPct val="0"/>
        </a:spcBef>
        <a:spcAft>
          <a:spcPct val="0"/>
        </a:spcAft>
        <a:defRPr sz="4400">
          <a:solidFill>
            <a:schemeClr val="tx2"/>
          </a:solidFill>
          <a:latin typeface="Times New Roman" charset="0"/>
          <a:ea typeface="MS Pゴシック" charset="0"/>
          <a:cs typeface="MS Pゴシック" charset="0"/>
        </a:defRPr>
      </a:lvl9pPr>
    </p:titleStyle>
    <p:bodyStyle>
      <a:lvl1pPr marL="342900" indent="-342900" algn="l" rtl="0" eaLnBrk="1" fontAlgn="base" hangingPunct="1">
        <a:spcBef>
          <a:spcPct val="20000"/>
        </a:spcBef>
        <a:spcAft>
          <a:spcPct val="0"/>
        </a:spcAft>
        <a:buFont typeface="Wingdings" charset="0"/>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charset="0"/>
        <a:buChar char="§"/>
        <a:defRPr sz="2800">
          <a:solidFill>
            <a:schemeClr val="tx1"/>
          </a:solidFill>
          <a:latin typeface="+mn-lt"/>
          <a:ea typeface="+mn-ea"/>
          <a:cs typeface="+mn-cs"/>
        </a:defRPr>
      </a:lvl2pPr>
      <a:lvl3pPr marL="1143000" indent="-228600" algn="l" rtl="0" eaLnBrk="1" fontAlgn="base" hangingPunct="1">
        <a:spcBef>
          <a:spcPct val="20000"/>
        </a:spcBef>
        <a:spcAft>
          <a:spcPct val="0"/>
        </a:spcAft>
        <a:buFont typeface="Wingdings" charset="0"/>
        <a:buChar char="§"/>
        <a:defRPr sz="2400">
          <a:solidFill>
            <a:schemeClr val="tx1"/>
          </a:solidFill>
          <a:latin typeface="+mn-lt"/>
          <a:ea typeface="+mn-ea"/>
          <a:cs typeface="+mn-cs"/>
        </a:defRPr>
      </a:lvl3pPr>
      <a:lvl4pPr marL="1600200" indent="-228600" algn="l" rtl="0" eaLnBrk="1" fontAlgn="base" hangingPunct="1">
        <a:spcBef>
          <a:spcPct val="20000"/>
        </a:spcBef>
        <a:spcAft>
          <a:spcPct val="0"/>
        </a:spcAft>
        <a:buFont typeface="Wingdings" charset="0"/>
        <a:buChar char="§"/>
        <a:defRPr sz="2000">
          <a:solidFill>
            <a:schemeClr val="tx1"/>
          </a:solidFill>
          <a:latin typeface="+mn-lt"/>
          <a:ea typeface="+mn-ea"/>
          <a:cs typeface="+mn-cs"/>
        </a:defRPr>
      </a:lvl4pPr>
      <a:lvl5pPr marL="2057400" indent="-228600" algn="l" rtl="0" eaLnBrk="1" fontAlgn="base" hangingPunct="1">
        <a:spcBef>
          <a:spcPct val="20000"/>
        </a:spcBef>
        <a:spcAft>
          <a:spcPct val="0"/>
        </a:spcAft>
        <a:buFont typeface="Wingdings" charset="0"/>
        <a:buChar char="§"/>
        <a:defRPr sz="2000">
          <a:solidFill>
            <a:schemeClr val="tx1"/>
          </a:solidFill>
          <a:latin typeface="+mn-lt"/>
          <a:ea typeface="+mn-ea"/>
          <a:cs typeface="+mn-cs"/>
        </a:defRPr>
      </a:lvl5pPr>
      <a:lvl6pPr marL="2514600" indent="-228600" algn="l" rtl="0" eaLnBrk="1" fontAlgn="base" hangingPunct="1">
        <a:spcBef>
          <a:spcPct val="20000"/>
        </a:spcBef>
        <a:spcAft>
          <a:spcPct val="0"/>
        </a:spcAft>
        <a:buFont typeface="Wingdings" charset="0"/>
        <a:buChar char="§"/>
        <a:defRPr sz="2000">
          <a:solidFill>
            <a:schemeClr val="tx1"/>
          </a:solidFill>
          <a:latin typeface="+mn-lt"/>
          <a:ea typeface="+mn-ea"/>
          <a:cs typeface="+mn-cs"/>
        </a:defRPr>
      </a:lvl6pPr>
      <a:lvl7pPr marL="2971800" indent="-228600" algn="l" rtl="0" eaLnBrk="1" fontAlgn="base" hangingPunct="1">
        <a:spcBef>
          <a:spcPct val="20000"/>
        </a:spcBef>
        <a:spcAft>
          <a:spcPct val="0"/>
        </a:spcAft>
        <a:buFont typeface="Wingdings" charset="0"/>
        <a:buChar char="§"/>
        <a:defRPr sz="2000">
          <a:solidFill>
            <a:schemeClr val="tx1"/>
          </a:solidFill>
          <a:latin typeface="+mn-lt"/>
          <a:ea typeface="+mn-ea"/>
          <a:cs typeface="+mn-cs"/>
        </a:defRPr>
      </a:lvl7pPr>
      <a:lvl8pPr marL="3429000" indent="-228600" algn="l" rtl="0" eaLnBrk="1" fontAlgn="base" hangingPunct="1">
        <a:spcBef>
          <a:spcPct val="20000"/>
        </a:spcBef>
        <a:spcAft>
          <a:spcPct val="0"/>
        </a:spcAft>
        <a:buFont typeface="Wingdings" charset="0"/>
        <a:buChar char="§"/>
        <a:defRPr sz="2000">
          <a:solidFill>
            <a:schemeClr val="tx1"/>
          </a:solidFill>
          <a:latin typeface="+mn-lt"/>
          <a:ea typeface="+mn-ea"/>
          <a:cs typeface="+mn-cs"/>
        </a:defRPr>
      </a:lvl8pPr>
      <a:lvl9pPr marL="3886200" indent="-228600" algn="l" rtl="0" eaLnBrk="1" fontAlgn="base" hangingPunct="1">
        <a:spcBef>
          <a:spcPct val="20000"/>
        </a:spcBef>
        <a:spcAft>
          <a:spcPct val="0"/>
        </a:spcAft>
        <a:buFont typeface="Wingdings" charset="0"/>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irs.gov/individuals/get-transcript"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irs.gov/businesses/small-businesses-self-employed/estimated-taxes"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www.rochester.edu/graduate-education/phd-students/childcare-grant/"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www.irs.gov/"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tax.ny.gov/"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www.irs.gov/pub/irs-pdf/p970.pdf"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 Id="rId6" Type="http://schemas.openxmlformats.org/officeDocument/2006/relationships/hyperlink" Target="https://www.tax.ny.gov/pdf/current_forms/it/it2105i.pdf" TargetMode="External"/><Relationship Id="rId5" Type="http://schemas.openxmlformats.org/officeDocument/2006/relationships/hyperlink" Target="https://www.irs.gov/pub/irs-pdf/f1040es.pdf" TargetMode="External"/><Relationship Id="rId4" Type="http://schemas.openxmlformats.org/officeDocument/2006/relationships/hyperlink" Target="https://www.irs.gov/pub/irs-pdf/p505.pdf"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8" Type="http://schemas.openxmlformats.org/officeDocument/2006/relationships/hyperlink" Target="https://register.gotowebinar.com/register/438040360235133196" TargetMode="External"/><Relationship Id="rId3" Type="http://schemas.openxmlformats.org/officeDocument/2006/relationships/hyperlink" Target="https://taxprep.sprintax.com/uni-lp.html?utm_ref=uni-of-rochester-lp" TargetMode="External"/><Relationship Id="rId7" Type="http://schemas.openxmlformats.org/officeDocument/2006/relationships/hyperlink" Target="https://register.gotowebinar.com/register/5266686411102089741"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 Id="rId6" Type="http://schemas.openxmlformats.org/officeDocument/2006/relationships/hyperlink" Target="https://register.gotowebinar.com/register/6309715027047579917" TargetMode="External"/><Relationship Id="rId5" Type="http://schemas.openxmlformats.org/officeDocument/2006/relationships/hyperlink" Target="https://register.gotowebinar.com/register/2485383787712316943" TargetMode="External"/><Relationship Id="rId4" Type="http://schemas.openxmlformats.org/officeDocument/2006/relationships/hyperlink" Target="https://iso.rochester.edu/taxes/file/resources.html"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mailto:payroll@rochester.edu" TargetMode="External"/><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7655" y="462013"/>
            <a:ext cx="8246643" cy="5573027"/>
          </a:xfrm>
        </p:spPr>
        <p:txBody>
          <a:bodyPr/>
          <a:lstStyle/>
          <a:p>
            <a:pPr>
              <a:tabLst>
                <a:tab pos="568325" algn="l"/>
              </a:tabLst>
            </a:pPr>
            <a:r>
              <a:rPr lang="en-US" b="1" dirty="0"/>
              <a:t>UR</a:t>
            </a:r>
            <a:r>
              <a:rPr lang="en-US" dirty="0"/>
              <a:t> </a:t>
            </a:r>
            <a:r>
              <a:rPr lang="en-US" b="1" dirty="0"/>
              <a:t>Graduate Student Tax Information Session for U.S. Students and Resident Aliens</a:t>
            </a:r>
            <a:r>
              <a:rPr lang="en-US" dirty="0"/>
              <a:t> </a:t>
            </a:r>
            <a:br>
              <a:rPr lang="en-US" b="1" dirty="0"/>
            </a:br>
            <a:r>
              <a:rPr lang="en-US" b="1" dirty="0">
                <a:solidFill>
                  <a:schemeClr val="tx1"/>
                </a:solidFill>
              </a:rPr>
              <a:t>March 20, 2023</a:t>
            </a:r>
            <a:br>
              <a:rPr lang="en-US" sz="2400" dirty="0">
                <a:solidFill>
                  <a:schemeClr val="tx1"/>
                </a:solidFill>
              </a:rPr>
            </a:br>
            <a:br>
              <a:rPr lang="en-US" sz="2000" b="1" dirty="0"/>
            </a:br>
            <a:br>
              <a:rPr lang="en-US" sz="2000" b="1" dirty="0"/>
            </a:br>
            <a:r>
              <a:rPr lang="en-US" sz="2400" b="1" dirty="0"/>
              <a:t>Caroline Burnicki			           Debbie Toms</a:t>
            </a:r>
            <a:br>
              <a:rPr lang="en-US" sz="2400" b="1" dirty="0"/>
            </a:br>
            <a:r>
              <a:rPr lang="en-US" sz="2400" b="1" dirty="0"/>
              <a:t>  			</a:t>
            </a:r>
            <a:br>
              <a:rPr lang="en-US" sz="2400" b="1" dirty="0"/>
            </a:br>
            <a:r>
              <a:rPr lang="en-US" sz="2400" b="1" dirty="0"/>
              <a:t>University of Rochester Payroll &amp; Tax Compliance Office</a:t>
            </a:r>
            <a:r>
              <a:rPr lang="en-US" sz="2000" b="1" dirty="0"/>
              <a:t>		</a:t>
            </a:r>
          </a:p>
        </p:txBody>
      </p:sp>
    </p:spTree>
    <p:extLst>
      <p:ext uri="{BB962C8B-B14F-4D97-AF65-F5344CB8AC3E}">
        <p14:creationId xmlns:p14="http://schemas.microsoft.com/office/powerpoint/2010/main" val="11164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a:t>Filing 2022 Income Tax Returns</a:t>
            </a:r>
          </a:p>
        </p:txBody>
      </p:sp>
      <p:sp>
        <p:nvSpPr>
          <p:cNvPr id="3" name="Content Placeholder 2"/>
          <p:cNvSpPr>
            <a:spLocks noGrp="1"/>
          </p:cNvSpPr>
          <p:nvPr>
            <p:ph idx="1"/>
          </p:nvPr>
        </p:nvSpPr>
        <p:spPr>
          <a:xfrm>
            <a:off x="162873" y="1219200"/>
            <a:ext cx="8836747" cy="4902467"/>
          </a:xfrm>
        </p:spPr>
        <p:txBody>
          <a:bodyPr/>
          <a:lstStyle/>
          <a:p>
            <a:pPr marL="0" lvl="0" indent="0">
              <a:buNone/>
            </a:pPr>
            <a:r>
              <a:rPr lang="en-US" sz="2400" b="1" dirty="0">
                <a:solidFill>
                  <a:srgbClr val="000000"/>
                </a:solidFill>
              </a:rPr>
              <a:t>Step 2 – Determine the federal/state income tax returns that you will need to complete. </a:t>
            </a:r>
          </a:p>
          <a:p>
            <a:pPr lvl="1"/>
            <a:r>
              <a:rPr lang="en-US" sz="2400" dirty="0"/>
              <a:t>Federal (IRS)  – Form 1040 </a:t>
            </a:r>
          </a:p>
          <a:p>
            <a:pPr lvl="1"/>
            <a:r>
              <a:rPr lang="en-US" sz="2400" dirty="0"/>
              <a:t>State – generally file in state you are a resident and any state connected to employment</a:t>
            </a:r>
          </a:p>
          <a:p>
            <a:pPr lvl="2">
              <a:buFont typeface="Arial" panose="020B0604020202020204" pitchFamily="34" charset="0"/>
              <a:buChar char="•"/>
            </a:pPr>
            <a:r>
              <a:rPr lang="en-US" dirty="0"/>
              <a:t>If NY resident – file Form IT-201</a:t>
            </a:r>
          </a:p>
          <a:p>
            <a:pPr lvl="2">
              <a:buFont typeface="Arial" panose="020B0604020202020204" pitchFamily="34" charset="0"/>
              <a:buChar char="•"/>
            </a:pPr>
            <a:r>
              <a:rPr lang="en-US" dirty="0"/>
              <a:t>If non-resident/part-year resident of NY –</a:t>
            </a:r>
          </a:p>
          <a:p>
            <a:pPr lvl="3">
              <a:buFontTx/>
              <a:buChar char="-"/>
            </a:pPr>
            <a:r>
              <a:rPr lang="en-US" sz="2400" dirty="0"/>
              <a:t>May need to file Form IT-203 (Non-resident/Part-year resident) with NY state</a:t>
            </a:r>
          </a:p>
          <a:p>
            <a:pPr lvl="3">
              <a:buFontTx/>
              <a:buChar char="-"/>
            </a:pPr>
            <a:r>
              <a:rPr lang="en-US" sz="2400" dirty="0"/>
              <a:t>May also need to file an income tax return in your state of residence</a:t>
            </a:r>
          </a:p>
          <a:p>
            <a:pPr marL="0" indent="0">
              <a:buNone/>
            </a:pPr>
            <a:endParaRPr lang="en-US" sz="2400" dirty="0"/>
          </a:p>
          <a:p>
            <a:pPr marL="457200" lvl="1" indent="0">
              <a:buNone/>
            </a:pPr>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10</a:t>
            </a:fld>
            <a:endParaRPr lang="en-US" sz="1600" dirty="0">
              <a:solidFill>
                <a:schemeClr val="bg1"/>
              </a:solidFill>
            </a:endParaRPr>
          </a:p>
        </p:txBody>
      </p:sp>
    </p:spTree>
    <p:extLst>
      <p:ext uri="{BB962C8B-B14F-4D97-AF65-F5344CB8AC3E}">
        <p14:creationId xmlns:p14="http://schemas.microsoft.com/office/powerpoint/2010/main" val="2336322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a:t>Filing 2022 Income Tax Returns</a:t>
            </a:r>
          </a:p>
        </p:txBody>
      </p:sp>
      <p:sp>
        <p:nvSpPr>
          <p:cNvPr id="3" name="Content Placeholder 2"/>
          <p:cNvSpPr>
            <a:spLocks noGrp="1"/>
          </p:cNvSpPr>
          <p:nvPr>
            <p:ph idx="1"/>
          </p:nvPr>
        </p:nvSpPr>
        <p:spPr>
          <a:xfrm>
            <a:off x="162873" y="1219200"/>
            <a:ext cx="8836747" cy="4902467"/>
          </a:xfrm>
        </p:spPr>
        <p:txBody>
          <a:bodyPr/>
          <a:lstStyle/>
          <a:p>
            <a:pPr marL="0" lvl="0" indent="0">
              <a:buNone/>
            </a:pPr>
            <a:r>
              <a:rPr lang="en-US" sz="2400" b="1" dirty="0">
                <a:solidFill>
                  <a:srgbClr val="000000"/>
                </a:solidFill>
              </a:rPr>
              <a:t>Step 3 – Complete the federal/state income tax returns</a:t>
            </a:r>
          </a:p>
          <a:p>
            <a:pPr marL="0" lvl="0" indent="0">
              <a:buNone/>
            </a:pPr>
            <a:endParaRPr lang="en-US" sz="1200" b="1" dirty="0">
              <a:solidFill>
                <a:srgbClr val="000000"/>
              </a:solidFill>
            </a:endParaRPr>
          </a:p>
          <a:p>
            <a:pPr marL="628650" lvl="1" indent="-228600">
              <a:buFont typeface="+mj-lt"/>
              <a:buAutoNum type="alphaLcParenR"/>
            </a:pPr>
            <a:r>
              <a:rPr lang="en-US" sz="2000" dirty="0">
                <a:solidFill>
                  <a:srgbClr val="000000"/>
                </a:solidFill>
              </a:rPr>
              <a:t>	Determine your taxable income</a:t>
            </a:r>
          </a:p>
          <a:p>
            <a:pPr marL="628650" lvl="1" indent="-228600">
              <a:buFont typeface="+mj-lt"/>
              <a:buAutoNum type="alphaLcParenR"/>
            </a:pPr>
            <a:r>
              <a:rPr lang="en-US" sz="2000" dirty="0">
                <a:solidFill>
                  <a:srgbClr val="000000"/>
                </a:solidFill>
              </a:rPr>
              <a:t>	Determine the tax you owe based on the taxable income you reported</a:t>
            </a:r>
          </a:p>
          <a:p>
            <a:pPr marL="628650" lvl="1" indent="-228600">
              <a:buFont typeface="+mj-lt"/>
              <a:buAutoNum type="alphaLcParenR"/>
            </a:pPr>
            <a:r>
              <a:rPr lang="en-US" sz="2000" dirty="0">
                <a:solidFill>
                  <a:srgbClr val="000000"/>
                </a:solidFill>
              </a:rPr>
              <a:t>	Calculate your total tax withholdings/payments for 2022 and your amount 	due or overpayment/refund amount</a:t>
            </a:r>
          </a:p>
          <a:p>
            <a:pPr marL="400050" lvl="1" indent="0">
              <a:buNone/>
            </a:pPr>
            <a:endParaRPr lang="en-US" sz="2000" b="1" dirty="0">
              <a:solidFill>
                <a:srgbClr val="000000"/>
              </a:solidFill>
            </a:endParaRPr>
          </a:p>
          <a:p>
            <a:pPr marL="400050" lvl="1" indent="0">
              <a:buNone/>
            </a:pPr>
            <a:endParaRPr lang="en-US" sz="2000" b="1" dirty="0">
              <a:solidFill>
                <a:srgbClr val="000000"/>
              </a:solidFill>
            </a:endParaRPr>
          </a:p>
          <a:p>
            <a:pPr marL="0" lvl="0" indent="0">
              <a:buNone/>
            </a:pPr>
            <a:endParaRPr lang="en-US" sz="1200" b="1" dirty="0">
              <a:solidFill>
                <a:srgbClr val="000000"/>
              </a:solidFill>
            </a:endParaRPr>
          </a:p>
          <a:p>
            <a:pPr marL="457200" lvl="1" indent="0">
              <a:buNone/>
            </a:pPr>
            <a:endParaRPr lang="en-US" sz="1200" dirty="0"/>
          </a:p>
          <a:p>
            <a:pPr marL="457200" lvl="1" indent="0">
              <a:buNone/>
            </a:pPr>
            <a:endParaRPr lang="en-US" sz="2000" dirty="0">
              <a:solidFill>
                <a:srgbClr val="000000"/>
              </a:solidFill>
            </a:endParaRPr>
          </a:p>
          <a:p>
            <a:pPr marL="457200" lvl="1" indent="0">
              <a:buNone/>
            </a:pPr>
            <a:endParaRPr lang="en-US" sz="16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11</a:t>
            </a:fld>
            <a:endParaRPr lang="en-US" sz="1600" dirty="0">
              <a:solidFill>
                <a:schemeClr val="bg1"/>
              </a:solidFill>
            </a:endParaRPr>
          </a:p>
        </p:txBody>
      </p:sp>
    </p:spTree>
    <p:extLst>
      <p:ext uri="{BB962C8B-B14F-4D97-AF65-F5344CB8AC3E}">
        <p14:creationId xmlns:p14="http://schemas.microsoft.com/office/powerpoint/2010/main" val="138515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a:t>Filing 2022 Income Tax Returns</a:t>
            </a:r>
          </a:p>
        </p:txBody>
      </p:sp>
      <p:sp>
        <p:nvSpPr>
          <p:cNvPr id="3" name="Content Placeholder 2"/>
          <p:cNvSpPr>
            <a:spLocks noGrp="1"/>
          </p:cNvSpPr>
          <p:nvPr>
            <p:ph idx="1"/>
          </p:nvPr>
        </p:nvSpPr>
        <p:spPr>
          <a:xfrm>
            <a:off x="162873" y="1219200"/>
            <a:ext cx="8836747" cy="4902467"/>
          </a:xfrm>
        </p:spPr>
        <p:txBody>
          <a:bodyPr/>
          <a:lstStyle/>
          <a:p>
            <a:pPr marL="0" lvl="0" indent="0">
              <a:buNone/>
            </a:pPr>
            <a:r>
              <a:rPr lang="en-US" sz="2400" b="1" dirty="0">
                <a:solidFill>
                  <a:srgbClr val="000000"/>
                </a:solidFill>
              </a:rPr>
              <a:t>Step 3 (cont’d) - Complete the federal/state income tax returns</a:t>
            </a:r>
          </a:p>
          <a:p>
            <a:pPr marL="0" lvl="0" indent="0">
              <a:buNone/>
            </a:pPr>
            <a:endParaRPr lang="en-US" sz="1200" b="1" dirty="0">
              <a:solidFill>
                <a:srgbClr val="000000"/>
              </a:solidFill>
            </a:endParaRPr>
          </a:p>
          <a:p>
            <a:pPr marL="628650" lvl="1" indent="-228600">
              <a:buFont typeface="+mj-lt"/>
              <a:buAutoNum type="alphaLcParenR"/>
            </a:pPr>
            <a:r>
              <a:rPr lang="en-US" sz="2000" b="1" dirty="0">
                <a:solidFill>
                  <a:srgbClr val="000000"/>
                </a:solidFill>
              </a:rPr>
              <a:t>	Determine your taxable income</a:t>
            </a:r>
          </a:p>
          <a:p>
            <a:pPr marL="400050" lvl="1" indent="0">
              <a:buNone/>
            </a:pPr>
            <a:endParaRPr lang="en-US" sz="1200" b="1" dirty="0">
              <a:solidFill>
                <a:srgbClr val="000000"/>
              </a:solidFill>
            </a:endParaRPr>
          </a:p>
          <a:p>
            <a:pPr marL="914400" lvl="1" indent="-457200">
              <a:buFont typeface="+mj-lt"/>
              <a:buAutoNum type="arabicPeriod"/>
            </a:pPr>
            <a:r>
              <a:rPr lang="en-US" sz="2000" dirty="0"/>
              <a:t>Determine taxable amount of fellowship/assistantship.</a:t>
            </a:r>
          </a:p>
          <a:p>
            <a:pPr marL="914400" lvl="1" indent="-457200">
              <a:buFont typeface="+mj-lt"/>
              <a:buAutoNum type="arabicPeriod"/>
            </a:pPr>
            <a:r>
              <a:rPr lang="en-US" sz="2000" dirty="0"/>
              <a:t>Complete applicable wage/income lines on tax returns.</a:t>
            </a:r>
          </a:p>
          <a:p>
            <a:pPr marL="914400" lvl="1" indent="-457200">
              <a:buFont typeface="+mj-lt"/>
              <a:buAutoNum type="arabicPeriod"/>
            </a:pPr>
            <a:r>
              <a:rPr lang="en-US" sz="2000" dirty="0"/>
              <a:t>Determine applicable deductions (standard deduction or itemized)</a:t>
            </a:r>
          </a:p>
          <a:p>
            <a:pPr marL="457200" lvl="1" indent="0">
              <a:buNone/>
            </a:pPr>
            <a:endParaRPr lang="en-US" sz="2000" dirty="0"/>
          </a:p>
          <a:p>
            <a:pPr marL="914400" lvl="1" indent="-457200">
              <a:buFont typeface="+mj-lt"/>
              <a:buAutoNum type="arabicPeriod"/>
            </a:pPr>
            <a:endParaRPr lang="en-US" sz="2000" dirty="0"/>
          </a:p>
          <a:p>
            <a:pPr marL="457200" lvl="1" indent="0">
              <a:buNone/>
            </a:pPr>
            <a:r>
              <a:rPr lang="en-US" sz="2000" dirty="0"/>
              <a:t>How to determine taxable amount of fellowship/assistantship?</a:t>
            </a:r>
          </a:p>
          <a:p>
            <a:pPr marL="457200" lvl="1" indent="0">
              <a:buNone/>
            </a:pPr>
            <a:endParaRPr lang="en-US" sz="2000" dirty="0"/>
          </a:p>
          <a:p>
            <a:pPr marL="457200" lvl="1" indent="0">
              <a:buNone/>
            </a:pPr>
            <a:endParaRPr lang="en-US" sz="1200" dirty="0"/>
          </a:p>
          <a:p>
            <a:pPr marL="457200" lvl="1" indent="0">
              <a:buNone/>
            </a:pPr>
            <a:endParaRPr lang="en-US" sz="2000" dirty="0">
              <a:solidFill>
                <a:srgbClr val="000000"/>
              </a:solidFill>
            </a:endParaRPr>
          </a:p>
          <a:p>
            <a:pPr marL="457200" lvl="1" indent="0">
              <a:buNone/>
            </a:pPr>
            <a:endParaRPr lang="en-US" sz="16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12</a:t>
            </a:fld>
            <a:endParaRPr lang="en-US" sz="1600" dirty="0">
              <a:solidFill>
                <a:schemeClr val="bg1"/>
              </a:solidFill>
            </a:endParaRPr>
          </a:p>
        </p:txBody>
      </p:sp>
    </p:spTree>
    <p:extLst>
      <p:ext uri="{BB962C8B-B14F-4D97-AF65-F5344CB8AC3E}">
        <p14:creationId xmlns:p14="http://schemas.microsoft.com/office/powerpoint/2010/main" val="2501131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a:t>Filing 2022 Income Tax Returns</a:t>
            </a:r>
          </a:p>
        </p:txBody>
      </p:sp>
      <p:sp>
        <p:nvSpPr>
          <p:cNvPr id="3" name="Content Placeholder 2"/>
          <p:cNvSpPr>
            <a:spLocks noGrp="1"/>
          </p:cNvSpPr>
          <p:nvPr>
            <p:ph idx="1"/>
          </p:nvPr>
        </p:nvSpPr>
        <p:spPr>
          <a:xfrm>
            <a:off x="162873" y="1219200"/>
            <a:ext cx="8836747" cy="4902467"/>
          </a:xfrm>
        </p:spPr>
        <p:txBody>
          <a:bodyPr/>
          <a:lstStyle/>
          <a:p>
            <a:pPr marL="0" lvl="0" indent="0">
              <a:buNone/>
            </a:pPr>
            <a:r>
              <a:rPr lang="en-US" sz="2400" b="1" dirty="0">
                <a:solidFill>
                  <a:srgbClr val="000000"/>
                </a:solidFill>
              </a:rPr>
              <a:t>Example -</a:t>
            </a:r>
          </a:p>
          <a:p>
            <a:pPr marL="0" lvl="0" indent="0">
              <a:buNone/>
            </a:pPr>
            <a:r>
              <a:rPr lang="en-US" sz="2000" dirty="0">
                <a:solidFill>
                  <a:srgbClr val="000000"/>
                </a:solidFill>
              </a:rPr>
              <a:t>Scott is receiving 100% tuition support from the University. In addition, he was awarded a Grad Assistantship (6002 job code) of $28,400 for the 2022-23 academic year (July 1, 2022 – June 30, 2023). How much of the $28,400 is taxable for 2022?</a:t>
            </a:r>
          </a:p>
          <a:p>
            <a:pPr marL="0" lvl="0" indent="0">
              <a:buNone/>
            </a:pPr>
            <a:endParaRPr lang="en-US" sz="1200" u="sng" dirty="0">
              <a:solidFill>
                <a:srgbClr val="000000"/>
              </a:solidFill>
            </a:endParaRPr>
          </a:p>
          <a:p>
            <a:pPr marL="0" lvl="0" indent="0">
              <a:buNone/>
            </a:pPr>
            <a:r>
              <a:rPr lang="en-US" sz="2000" u="sng" dirty="0">
                <a:solidFill>
                  <a:srgbClr val="000000"/>
                </a:solidFill>
              </a:rPr>
              <a:t>Calendar Year 2022</a:t>
            </a:r>
          </a:p>
          <a:p>
            <a:pPr marL="0" lvl="0" indent="0">
              <a:buNone/>
            </a:pPr>
            <a:r>
              <a:rPr lang="en-US" sz="2000" dirty="0">
                <a:solidFill>
                  <a:srgbClr val="000000"/>
                </a:solidFill>
              </a:rPr>
              <a:t>Scott received $14,200 in assistantship payments in calendar year 2022. The remaining $14,200 was received in calendar year 2023. Cost of books/equipment required for and paid in 2022 for his 2022 classes was $500.</a:t>
            </a:r>
          </a:p>
          <a:p>
            <a:pPr marL="0" lvl="0" indent="0">
              <a:buNone/>
            </a:pPr>
            <a:endParaRPr lang="en-US" sz="1200" dirty="0">
              <a:solidFill>
                <a:srgbClr val="000000"/>
              </a:solidFill>
            </a:endParaRPr>
          </a:p>
          <a:p>
            <a:pPr marL="0" lvl="0" indent="0">
              <a:buNone/>
            </a:pPr>
            <a:r>
              <a:rPr lang="en-US" sz="2000" u="sng" dirty="0">
                <a:solidFill>
                  <a:srgbClr val="000000"/>
                </a:solidFill>
              </a:rPr>
              <a:t>$13,700</a:t>
            </a:r>
            <a:r>
              <a:rPr lang="en-US" sz="2000" dirty="0">
                <a:solidFill>
                  <a:srgbClr val="000000"/>
                </a:solidFill>
              </a:rPr>
              <a:t> - should be reported as taxable income from his 6002 assistantship on Scott’s 2022 tax return ($14,200 less $500)**</a:t>
            </a:r>
          </a:p>
          <a:p>
            <a:pPr marL="0" lvl="0" indent="0">
              <a:buNone/>
            </a:pPr>
            <a:r>
              <a:rPr lang="en-US" sz="2000" dirty="0">
                <a:solidFill>
                  <a:srgbClr val="000000"/>
                </a:solidFill>
              </a:rPr>
              <a:t>** To support this amount on his 2022 return, Scott should keep his fellowship letter from the University (received in January 2023) and receipts and course information that lists required books/equipment totaling $500.</a:t>
            </a:r>
          </a:p>
          <a:p>
            <a:pPr marL="457200" lvl="1" indent="0">
              <a:buNone/>
            </a:pPr>
            <a:endParaRPr lang="en-US" sz="1200" dirty="0"/>
          </a:p>
          <a:p>
            <a:pPr marL="457200" lvl="1" indent="0">
              <a:buNone/>
            </a:pPr>
            <a:endParaRPr lang="en-US" sz="2000" dirty="0">
              <a:solidFill>
                <a:srgbClr val="000000"/>
              </a:solidFill>
            </a:endParaRPr>
          </a:p>
          <a:p>
            <a:pPr marL="457200" lvl="1" indent="0">
              <a:buNone/>
            </a:pPr>
            <a:endParaRPr lang="en-US" sz="16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13</a:t>
            </a:fld>
            <a:endParaRPr lang="en-US" sz="1600" dirty="0">
              <a:solidFill>
                <a:schemeClr val="bg1"/>
              </a:solidFill>
            </a:endParaRPr>
          </a:p>
        </p:txBody>
      </p:sp>
    </p:spTree>
    <p:extLst>
      <p:ext uri="{BB962C8B-B14F-4D97-AF65-F5344CB8AC3E}">
        <p14:creationId xmlns:p14="http://schemas.microsoft.com/office/powerpoint/2010/main" val="3716803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a:t>Filing 2022 Income Tax Returns</a:t>
            </a:r>
          </a:p>
        </p:txBody>
      </p:sp>
      <p:sp>
        <p:nvSpPr>
          <p:cNvPr id="3" name="Content Placeholder 2"/>
          <p:cNvSpPr>
            <a:spLocks noGrp="1"/>
          </p:cNvSpPr>
          <p:nvPr>
            <p:ph idx="1"/>
          </p:nvPr>
        </p:nvSpPr>
        <p:spPr>
          <a:xfrm>
            <a:off x="162873" y="1219200"/>
            <a:ext cx="8836747" cy="4902467"/>
          </a:xfrm>
        </p:spPr>
        <p:txBody>
          <a:bodyPr/>
          <a:lstStyle/>
          <a:p>
            <a:pPr marL="0" lvl="0" indent="0">
              <a:buNone/>
            </a:pPr>
            <a:r>
              <a:rPr lang="en-US" sz="2400" b="1" dirty="0">
                <a:solidFill>
                  <a:srgbClr val="000000"/>
                </a:solidFill>
              </a:rPr>
              <a:t>Step 3 (cont’d) - Complete the federal/state income tax returns</a:t>
            </a:r>
          </a:p>
          <a:p>
            <a:pPr marL="0" lvl="0" indent="0">
              <a:buNone/>
            </a:pPr>
            <a:endParaRPr lang="en-US" sz="1200" b="1" dirty="0">
              <a:solidFill>
                <a:srgbClr val="000000"/>
              </a:solidFill>
            </a:endParaRPr>
          </a:p>
          <a:p>
            <a:pPr marL="628650" lvl="1" indent="-228600">
              <a:buFont typeface="+mj-lt"/>
              <a:buAutoNum type="alphaLcParenR"/>
            </a:pPr>
            <a:r>
              <a:rPr lang="en-US" sz="2000" b="1" dirty="0">
                <a:solidFill>
                  <a:srgbClr val="000000"/>
                </a:solidFill>
              </a:rPr>
              <a:t>	Determine your taxable income, cont’d</a:t>
            </a:r>
          </a:p>
          <a:p>
            <a:pPr marL="400050" lvl="1" indent="0">
              <a:buNone/>
            </a:pPr>
            <a:endParaRPr lang="en-US" sz="1200" b="1" dirty="0">
              <a:solidFill>
                <a:srgbClr val="000000"/>
              </a:solidFill>
            </a:endParaRPr>
          </a:p>
          <a:p>
            <a:pPr marL="914400" lvl="1" indent="-457200">
              <a:buFont typeface="+mj-lt"/>
              <a:buAutoNum type="arabicPeriod"/>
            </a:pPr>
            <a:r>
              <a:rPr lang="en-US" sz="2000" dirty="0"/>
              <a:t>Determine taxable amount of fellowship/assistantship.</a:t>
            </a:r>
          </a:p>
          <a:p>
            <a:pPr marL="914400" lvl="1" indent="-457200">
              <a:buFont typeface="+mj-lt"/>
              <a:buAutoNum type="arabicPeriod"/>
            </a:pPr>
            <a:r>
              <a:rPr lang="en-US" sz="2000" b="1" dirty="0"/>
              <a:t>Complete applicable wage/income lines on tax returns</a:t>
            </a:r>
          </a:p>
          <a:p>
            <a:pPr marL="228600" indent="-228600">
              <a:buFont typeface="+mj-lt"/>
              <a:buAutoNum type="arabicPeriod"/>
            </a:pPr>
            <a:endParaRPr lang="en-US" sz="1200" dirty="0"/>
          </a:p>
          <a:p>
            <a:pPr lvl="1"/>
            <a:r>
              <a:rPr lang="en-US" sz="2000" dirty="0"/>
              <a:t>On Form 1040, enter “SCH = $(XX)” in the space to the left of the “Wages, salaries, tips” line of your tax return. The amount reported as “SCH” is the amount of your fellowship/assistantship that you determined is taxable.</a:t>
            </a:r>
          </a:p>
          <a:p>
            <a:pPr lvl="1"/>
            <a:r>
              <a:rPr lang="en-US" sz="2000" dirty="0"/>
              <a:t>“Wages, salaries, tips” line of your tax return should include:</a:t>
            </a:r>
          </a:p>
          <a:p>
            <a:pPr lvl="2">
              <a:buFont typeface="Arial" panose="020B0604020202020204" pitchFamily="34" charset="0"/>
              <a:buChar char="•"/>
            </a:pPr>
            <a:r>
              <a:rPr lang="en-US" sz="2000" dirty="0"/>
              <a:t>Amounts from Box 1 of your W-2s plus</a:t>
            </a:r>
          </a:p>
          <a:p>
            <a:pPr lvl="2">
              <a:buFont typeface="Arial" panose="020B0604020202020204" pitchFamily="34" charset="0"/>
              <a:buChar char="•"/>
            </a:pPr>
            <a:r>
              <a:rPr lang="en-US" sz="2000" dirty="0"/>
              <a:t>Taxable scholarships/fellowship amounts received</a:t>
            </a:r>
          </a:p>
          <a:p>
            <a:pPr marL="914400" lvl="1" indent="-457200">
              <a:buFont typeface="+mj-lt"/>
              <a:buAutoNum type="arabicPeriod"/>
            </a:pPr>
            <a:endParaRPr lang="en-US" sz="2000" dirty="0"/>
          </a:p>
          <a:p>
            <a:pPr marL="457200" lvl="1" indent="0">
              <a:buNone/>
            </a:pPr>
            <a:endParaRPr lang="en-US" sz="1200" dirty="0"/>
          </a:p>
          <a:p>
            <a:pPr marL="457200" lvl="1" indent="0">
              <a:buNone/>
            </a:pPr>
            <a:endParaRPr lang="en-US" sz="2000" dirty="0">
              <a:solidFill>
                <a:srgbClr val="000000"/>
              </a:solidFill>
            </a:endParaRPr>
          </a:p>
          <a:p>
            <a:pPr marL="457200" lvl="1" indent="0">
              <a:buNone/>
            </a:pPr>
            <a:endParaRPr lang="en-US" sz="16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14</a:t>
            </a:fld>
            <a:endParaRPr lang="en-US" sz="1600" dirty="0">
              <a:solidFill>
                <a:schemeClr val="bg1"/>
              </a:solidFill>
            </a:endParaRPr>
          </a:p>
        </p:txBody>
      </p:sp>
    </p:spTree>
    <p:extLst>
      <p:ext uri="{BB962C8B-B14F-4D97-AF65-F5344CB8AC3E}">
        <p14:creationId xmlns:p14="http://schemas.microsoft.com/office/powerpoint/2010/main" val="4175188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82959"/>
            <a:ext cx="7772400" cy="949493"/>
          </a:xfrm>
        </p:spPr>
        <p:txBody>
          <a:bodyPr/>
          <a:lstStyle/>
          <a:p>
            <a:r>
              <a:rPr lang="en-US" sz="3600" b="1" dirty="0"/>
              <a:t>Filing 2022 Income Tax Returns</a:t>
            </a:r>
            <a:endParaRPr lang="en-US" sz="3600" dirty="0"/>
          </a:p>
        </p:txBody>
      </p:sp>
      <p:sp>
        <p:nvSpPr>
          <p:cNvPr id="3" name="Content Placeholder 2"/>
          <p:cNvSpPr>
            <a:spLocks noGrp="1"/>
          </p:cNvSpPr>
          <p:nvPr>
            <p:ph idx="1"/>
          </p:nvPr>
        </p:nvSpPr>
        <p:spPr>
          <a:xfrm>
            <a:off x="422787" y="1083365"/>
            <a:ext cx="8347587" cy="5088835"/>
          </a:xfrm>
        </p:spPr>
        <p:txBody>
          <a:bodyPr/>
          <a:lstStyle/>
          <a:p>
            <a:pPr marL="0" indent="0">
              <a:buNone/>
            </a:pPr>
            <a:r>
              <a:rPr lang="en-US" sz="2400" b="1" dirty="0">
                <a:solidFill>
                  <a:srgbClr val="000000"/>
                </a:solidFill>
              </a:rPr>
              <a:t>Step 3 (cont’d) - Complete the federal/state income tax returns</a:t>
            </a:r>
          </a:p>
          <a:p>
            <a:pPr marL="0" indent="0">
              <a:buNone/>
            </a:pPr>
            <a:r>
              <a:rPr lang="en-US" sz="2000" u="sng" dirty="0"/>
              <a:t>Tips if using commercial software programs (such as TurboTax or TaxSlayer)</a:t>
            </a:r>
          </a:p>
          <a:p>
            <a:r>
              <a:rPr lang="en-US" sz="2000" dirty="0"/>
              <a:t>Follow the instructions provided by the software provider to report your fellowship/assistantship.</a:t>
            </a:r>
          </a:p>
          <a:p>
            <a:r>
              <a:rPr lang="en-US" sz="2000" dirty="0"/>
              <a:t>Some commercial software programs will force the federal self-employment tax to calculate if you enter an amount as wages but this amount is not reflected on a W-2. You are not subject to self-employment tax on your fellowship/assistantship – so make sure this does not occur.</a:t>
            </a:r>
          </a:p>
          <a:p>
            <a:r>
              <a:rPr lang="en-US" sz="2000" dirty="0"/>
              <a:t>Most commercial software program have a help or chat feature.</a:t>
            </a:r>
          </a:p>
          <a:p>
            <a:r>
              <a:rPr lang="en-US" sz="2000" dirty="0"/>
              <a:t>TurboTax: The correct way to enter the income is to use the education expense interview on the deductions and credits page. After entering your 1098-T information there should be additional questions about scholarships and fellowships. Your stipend is not subject to FICA taxes (social security/Medicare tax) or self-employment tax, but it is subject to regular income tax.</a:t>
            </a:r>
          </a:p>
          <a:p>
            <a:pPr marL="0" indent="0">
              <a:buNone/>
            </a:pPr>
            <a:endParaRPr lang="en-US" sz="20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15</a:t>
            </a:fld>
            <a:endParaRPr lang="en-US" sz="1600" dirty="0">
              <a:solidFill>
                <a:schemeClr val="bg1"/>
              </a:solidFill>
            </a:endParaRPr>
          </a:p>
        </p:txBody>
      </p:sp>
    </p:spTree>
    <p:extLst>
      <p:ext uri="{BB962C8B-B14F-4D97-AF65-F5344CB8AC3E}">
        <p14:creationId xmlns:p14="http://schemas.microsoft.com/office/powerpoint/2010/main" val="3721668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a:t>Filing 2022 Income Tax Returns</a:t>
            </a:r>
          </a:p>
        </p:txBody>
      </p:sp>
      <p:sp>
        <p:nvSpPr>
          <p:cNvPr id="3" name="Content Placeholder 2"/>
          <p:cNvSpPr>
            <a:spLocks noGrp="1"/>
          </p:cNvSpPr>
          <p:nvPr>
            <p:ph idx="1"/>
          </p:nvPr>
        </p:nvSpPr>
        <p:spPr>
          <a:xfrm>
            <a:off x="153626" y="1115259"/>
            <a:ext cx="8836747" cy="5009876"/>
          </a:xfrm>
        </p:spPr>
        <p:txBody>
          <a:bodyPr/>
          <a:lstStyle/>
          <a:p>
            <a:pPr marL="0" lvl="0" indent="0">
              <a:buNone/>
            </a:pPr>
            <a:r>
              <a:rPr lang="en-US" sz="2400" b="1" dirty="0">
                <a:solidFill>
                  <a:srgbClr val="000000"/>
                </a:solidFill>
              </a:rPr>
              <a:t>Step 3 – cont’d</a:t>
            </a:r>
          </a:p>
          <a:p>
            <a:pPr marL="0" indent="0">
              <a:buNone/>
            </a:pPr>
            <a:endParaRPr lang="en-US" sz="800" dirty="0"/>
          </a:p>
          <a:p>
            <a:pPr marL="919162" indent="-457200">
              <a:buAutoNum type="arabicPeriod" startAt="3"/>
            </a:pPr>
            <a:r>
              <a:rPr lang="en-US" sz="2000" b="1" dirty="0"/>
              <a:t>Determine applicable deductions (standard deduction or itemized</a:t>
            </a:r>
            <a:r>
              <a:rPr lang="en-US" sz="2000" dirty="0"/>
              <a:t>)</a:t>
            </a:r>
          </a:p>
          <a:p>
            <a:pPr marL="461962" indent="0">
              <a:buNone/>
            </a:pPr>
            <a:endParaRPr lang="en-US" sz="1000" dirty="0"/>
          </a:p>
          <a:p>
            <a:pPr marL="914400" lvl="1" indent="-457200"/>
            <a:r>
              <a:rPr lang="en-US" sz="2000" u="sng" dirty="0">
                <a:solidFill>
                  <a:srgbClr val="000000"/>
                </a:solidFill>
              </a:rPr>
              <a:t>IRS standard deduction for 2022 (generally increases each year)</a:t>
            </a:r>
          </a:p>
          <a:p>
            <a:pPr marL="0" indent="0">
              <a:buNone/>
            </a:pPr>
            <a:r>
              <a:rPr lang="en-US" sz="2000" dirty="0">
                <a:solidFill>
                  <a:srgbClr val="000000"/>
                </a:solidFill>
              </a:rPr>
              <a:t>	Single </a:t>
            </a:r>
            <a:r>
              <a:rPr lang="en-US" sz="2000" dirty="0"/>
              <a:t>(cannot be claimed as dependent on another person’s return) </a:t>
            </a:r>
            <a:r>
              <a:rPr lang="en-US" sz="2000" dirty="0">
                <a:solidFill>
                  <a:srgbClr val="000000"/>
                </a:solidFill>
              </a:rPr>
              <a:t>or 		Married filing separately - $12,950</a:t>
            </a:r>
          </a:p>
          <a:p>
            <a:pPr marL="0" lvl="0" indent="0">
              <a:buNone/>
            </a:pPr>
            <a:r>
              <a:rPr lang="en-US" sz="2000" dirty="0">
                <a:solidFill>
                  <a:srgbClr val="000000"/>
                </a:solidFill>
              </a:rPr>
              <a:t>	Married filing jointly or Qualifying widower - $25,900</a:t>
            </a:r>
          </a:p>
          <a:p>
            <a:pPr marL="0" lvl="0" indent="0">
              <a:buNone/>
            </a:pPr>
            <a:r>
              <a:rPr lang="en-US" sz="2000" dirty="0">
                <a:solidFill>
                  <a:srgbClr val="000000"/>
                </a:solidFill>
              </a:rPr>
              <a:t>	Head of household - $19,400</a:t>
            </a:r>
          </a:p>
          <a:p>
            <a:pPr marL="0" lvl="0" indent="0">
              <a:buNone/>
            </a:pPr>
            <a:endParaRPr lang="en-US" sz="1000" dirty="0">
              <a:solidFill>
                <a:srgbClr val="000000"/>
              </a:solidFill>
            </a:endParaRPr>
          </a:p>
          <a:p>
            <a:pPr marL="461963" indent="0"/>
            <a:r>
              <a:rPr lang="en-US" sz="2000" dirty="0">
                <a:solidFill>
                  <a:srgbClr val="000000"/>
                </a:solidFill>
              </a:rPr>
              <a:t>	</a:t>
            </a:r>
            <a:r>
              <a:rPr lang="en-US" sz="2000" u="sng" dirty="0"/>
              <a:t>NY standard deduction for 2022 (same as 2021)</a:t>
            </a:r>
          </a:p>
          <a:p>
            <a:pPr marL="0" indent="0">
              <a:buNone/>
            </a:pPr>
            <a:r>
              <a:rPr lang="en-US" sz="2000" dirty="0"/>
              <a:t>	Single (cannot be claimed as dependent on another person’s return) or 			Married filing separately - $8,000</a:t>
            </a:r>
          </a:p>
          <a:p>
            <a:pPr marL="0" indent="0">
              <a:buNone/>
            </a:pPr>
            <a:r>
              <a:rPr lang="en-US" sz="2000" dirty="0"/>
              <a:t>	Married filing jointly or Qualifying widower - $16,050</a:t>
            </a:r>
          </a:p>
          <a:p>
            <a:pPr marL="0" indent="0">
              <a:buNone/>
            </a:pPr>
            <a:r>
              <a:rPr lang="en-US" sz="2000" dirty="0"/>
              <a:t>	Head of household - $11,200</a:t>
            </a:r>
          </a:p>
          <a:p>
            <a:pPr marL="0" indent="0">
              <a:buNone/>
            </a:pPr>
            <a:endParaRPr lang="en-US" sz="2000" dirty="0"/>
          </a:p>
          <a:p>
            <a:pPr marL="1828800" lvl="4" indent="0">
              <a:buNone/>
            </a:pPr>
            <a:endParaRPr lang="en-US" sz="2400" dirty="0"/>
          </a:p>
          <a:p>
            <a:pPr marL="1828800" lvl="4" indent="0">
              <a:buNone/>
            </a:pPr>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16</a:t>
            </a:fld>
            <a:endParaRPr lang="en-US" sz="1600" dirty="0">
              <a:solidFill>
                <a:schemeClr val="bg1"/>
              </a:solidFill>
            </a:endParaRPr>
          </a:p>
        </p:txBody>
      </p:sp>
    </p:spTree>
    <p:extLst>
      <p:ext uri="{BB962C8B-B14F-4D97-AF65-F5344CB8AC3E}">
        <p14:creationId xmlns:p14="http://schemas.microsoft.com/office/powerpoint/2010/main" val="4268659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a:t>Filing 2022 Income Tax Returns</a:t>
            </a:r>
          </a:p>
        </p:txBody>
      </p:sp>
      <p:sp>
        <p:nvSpPr>
          <p:cNvPr id="3" name="Content Placeholder 2"/>
          <p:cNvSpPr>
            <a:spLocks noGrp="1"/>
          </p:cNvSpPr>
          <p:nvPr>
            <p:ph idx="1"/>
          </p:nvPr>
        </p:nvSpPr>
        <p:spPr>
          <a:xfrm>
            <a:off x="162873" y="1219200"/>
            <a:ext cx="8836747" cy="4902467"/>
          </a:xfrm>
        </p:spPr>
        <p:txBody>
          <a:bodyPr/>
          <a:lstStyle/>
          <a:p>
            <a:pPr marL="0" lvl="0" indent="0">
              <a:buNone/>
            </a:pPr>
            <a:r>
              <a:rPr lang="en-US" sz="2400" b="1" dirty="0">
                <a:solidFill>
                  <a:srgbClr val="000000"/>
                </a:solidFill>
              </a:rPr>
              <a:t>Step 3 (cont’d) - Complete the federal/state income tax returns</a:t>
            </a:r>
          </a:p>
          <a:p>
            <a:pPr marL="0" lvl="0" indent="0">
              <a:buNone/>
            </a:pPr>
            <a:endParaRPr lang="en-US" sz="1200" b="1" dirty="0">
              <a:solidFill>
                <a:srgbClr val="000000"/>
              </a:solidFill>
            </a:endParaRPr>
          </a:p>
          <a:p>
            <a:pPr marL="400050" lvl="1" indent="0">
              <a:buNone/>
            </a:pPr>
            <a:r>
              <a:rPr lang="en-US" sz="2200" b="1" dirty="0"/>
              <a:t>b)	Determine the tax you owe based on the taxable income you 	reported</a:t>
            </a:r>
          </a:p>
          <a:p>
            <a:pPr marL="1257300" lvl="2" indent="-457200">
              <a:buFont typeface="+mj-lt"/>
              <a:buAutoNum type="alphaLcParenR" startAt="3"/>
            </a:pPr>
            <a:endParaRPr lang="en-US" sz="1800" b="1" dirty="0"/>
          </a:p>
          <a:p>
            <a:pPr marL="1280160" lvl="0"/>
            <a:r>
              <a:rPr lang="en-US" sz="2200" dirty="0">
                <a:solidFill>
                  <a:srgbClr val="000000"/>
                </a:solidFill>
              </a:rPr>
              <a:t>Refer back to instructions to calculate tax owed.  The tax owed will generally be found in the tax tables in the back of the instructions.</a:t>
            </a:r>
          </a:p>
          <a:p>
            <a:pPr marL="1280160" lvl="0"/>
            <a:r>
              <a:rPr lang="en-US" sz="2200" dirty="0">
                <a:solidFill>
                  <a:srgbClr val="000000"/>
                </a:solidFill>
              </a:rPr>
              <a:t>Determine whether you are due a refund or need to make a payment with each of your returns.</a:t>
            </a:r>
          </a:p>
          <a:p>
            <a:pPr marL="457200" lvl="1" indent="0">
              <a:buNone/>
            </a:pPr>
            <a:endParaRPr lang="en-US" sz="2000" dirty="0"/>
          </a:p>
          <a:p>
            <a:pPr marL="457200" lvl="1" indent="0">
              <a:buNone/>
            </a:pPr>
            <a:endParaRPr lang="en-US" sz="1200" dirty="0"/>
          </a:p>
          <a:p>
            <a:pPr marL="457200" lvl="1" indent="0">
              <a:buNone/>
            </a:pPr>
            <a:endParaRPr lang="en-US" sz="2000" dirty="0">
              <a:solidFill>
                <a:srgbClr val="000000"/>
              </a:solidFill>
            </a:endParaRPr>
          </a:p>
          <a:p>
            <a:pPr marL="457200" lvl="1" indent="0">
              <a:buNone/>
            </a:pPr>
            <a:endParaRPr lang="en-US" sz="16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17</a:t>
            </a:fld>
            <a:endParaRPr lang="en-US" sz="1600" dirty="0">
              <a:solidFill>
                <a:schemeClr val="bg1"/>
              </a:solidFill>
            </a:endParaRPr>
          </a:p>
        </p:txBody>
      </p:sp>
    </p:spTree>
    <p:extLst>
      <p:ext uri="{BB962C8B-B14F-4D97-AF65-F5344CB8AC3E}">
        <p14:creationId xmlns:p14="http://schemas.microsoft.com/office/powerpoint/2010/main" val="3770807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a:t>Filing 2022 Income Tax Returns</a:t>
            </a:r>
          </a:p>
        </p:txBody>
      </p:sp>
      <p:sp>
        <p:nvSpPr>
          <p:cNvPr id="3" name="Content Placeholder 2"/>
          <p:cNvSpPr>
            <a:spLocks noGrp="1"/>
          </p:cNvSpPr>
          <p:nvPr>
            <p:ph idx="1"/>
          </p:nvPr>
        </p:nvSpPr>
        <p:spPr>
          <a:xfrm>
            <a:off x="162873" y="1219200"/>
            <a:ext cx="8836747" cy="4902467"/>
          </a:xfrm>
        </p:spPr>
        <p:txBody>
          <a:bodyPr/>
          <a:lstStyle/>
          <a:p>
            <a:pPr marL="0" lvl="0" indent="0">
              <a:buNone/>
            </a:pPr>
            <a:r>
              <a:rPr lang="en-US" sz="2400" b="1" dirty="0">
                <a:solidFill>
                  <a:srgbClr val="000000"/>
                </a:solidFill>
              </a:rPr>
              <a:t>Step 3 (cont’d) - Complete the federal/state income tax returns</a:t>
            </a:r>
          </a:p>
          <a:p>
            <a:pPr marL="0" lvl="0" indent="0">
              <a:buNone/>
            </a:pPr>
            <a:endParaRPr lang="en-US" sz="1200" b="1" dirty="0">
              <a:solidFill>
                <a:srgbClr val="000000"/>
              </a:solidFill>
            </a:endParaRPr>
          </a:p>
          <a:p>
            <a:pPr marL="400050" lvl="1" indent="0">
              <a:buNone/>
            </a:pPr>
            <a:r>
              <a:rPr lang="en-US" sz="2200" b="1" dirty="0"/>
              <a:t>c)	Calculate your total tax withholdings/payments for 2022</a:t>
            </a:r>
            <a:r>
              <a:rPr lang="en-US" sz="2200" dirty="0"/>
              <a:t> - be 	sure to include:</a:t>
            </a:r>
          </a:p>
          <a:p>
            <a:pPr marL="400050" lvl="1" indent="0">
              <a:buNone/>
            </a:pPr>
            <a:endParaRPr lang="en-US" sz="1200" dirty="0"/>
          </a:p>
          <a:p>
            <a:pPr marL="1280160" lvl="0"/>
            <a:r>
              <a:rPr lang="en-US" sz="2200" dirty="0">
                <a:solidFill>
                  <a:srgbClr val="000000"/>
                </a:solidFill>
              </a:rPr>
              <a:t>IRS/Federal return </a:t>
            </a:r>
          </a:p>
          <a:p>
            <a:pPr marL="1680210" lvl="1"/>
            <a:r>
              <a:rPr lang="en-US" sz="2000" dirty="0">
                <a:solidFill>
                  <a:srgbClr val="000000"/>
                </a:solidFill>
              </a:rPr>
              <a:t>W-2 Form, Box 2 - federal income tax withheld </a:t>
            </a:r>
          </a:p>
          <a:p>
            <a:pPr marL="1680210" lvl="1"/>
            <a:r>
              <a:rPr lang="en-US" sz="2000" dirty="0">
                <a:solidFill>
                  <a:srgbClr val="000000"/>
                </a:solidFill>
              </a:rPr>
              <a:t>Estimated income tax payments made to the IRS for the 2022 tax year</a:t>
            </a:r>
          </a:p>
          <a:p>
            <a:pPr marL="1394460" lvl="1" indent="0">
              <a:buNone/>
            </a:pPr>
            <a:endParaRPr lang="en-US" sz="2000" dirty="0">
              <a:solidFill>
                <a:srgbClr val="000000"/>
              </a:solidFill>
            </a:endParaRPr>
          </a:p>
          <a:p>
            <a:pPr marL="1280160" lvl="0"/>
            <a:r>
              <a:rPr lang="en-US" sz="2200" dirty="0">
                <a:solidFill>
                  <a:srgbClr val="000000"/>
                </a:solidFill>
              </a:rPr>
              <a:t>NY/state return</a:t>
            </a:r>
          </a:p>
          <a:p>
            <a:pPr marL="1680210" lvl="1"/>
            <a:r>
              <a:rPr lang="en-US" sz="2000" dirty="0">
                <a:solidFill>
                  <a:srgbClr val="000000"/>
                </a:solidFill>
              </a:rPr>
              <a:t>W-2 Form, Box 17 – state income tax withheld</a:t>
            </a:r>
          </a:p>
          <a:p>
            <a:pPr marL="1680210" lvl="1"/>
            <a:r>
              <a:rPr lang="en-US" sz="2000" dirty="0">
                <a:solidFill>
                  <a:srgbClr val="000000"/>
                </a:solidFill>
              </a:rPr>
              <a:t>Estimated income tax payments made to NY/state for the 2022 tax year</a:t>
            </a:r>
          </a:p>
          <a:p>
            <a:pPr marL="914400" lvl="1" indent="-457200">
              <a:buFont typeface="+mj-lt"/>
              <a:buAutoNum type="arabicPeriod"/>
            </a:pPr>
            <a:endParaRPr lang="en-US" sz="2000" dirty="0"/>
          </a:p>
          <a:p>
            <a:pPr marL="457200" lvl="1" indent="0">
              <a:buNone/>
            </a:pPr>
            <a:endParaRPr lang="en-US" sz="1200" dirty="0"/>
          </a:p>
          <a:p>
            <a:pPr marL="457200" lvl="1" indent="0">
              <a:buNone/>
            </a:pPr>
            <a:endParaRPr lang="en-US" sz="2000" dirty="0">
              <a:solidFill>
                <a:srgbClr val="000000"/>
              </a:solidFill>
            </a:endParaRPr>
          </a:p>
          <a:p>
            <a:pPr marL="457200" lvl="1" indent="0">
              <a:buNone/>
            </a:pPr>
            <a:endParaRPr lang="en-US" sz="16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18</a:t>
            </a:fld>
            <a:endParaRPr lang="en-US" sz="1600" dirty="0">
              <a:solidFill>
                <a:schemeClr val="bg1"/>
              </a:solidFill>
            </a:endParaRPr>
          </a:p>
        </p:txBody>
      </p:sp>
    </p:spTree>
    <p:extLst>
      <p:ext uri="{BB962C8B-B14F-4D97-AF65-F5344CB8AC3E}">
        <p14:creationId xmlns:p14="http://schemas.microsoft.com/office/powerpoint/2010/main" val="3412165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521547"/>
          </a:xfrm>
        </p:spPr>
        <p:txBody>
          <a:bodyPr/>
          <a:lstStyle/>
          <a:p>
            <a:r>
              <a:rPr lang="en-US" sz="3600" b="1" dirty="0"/>
              <a:t>Filing 2022 Income Tax Returns</a:t>
            </a:r>
          </a:p>
        </p:txBody>
      </p:sp>
      <p:sp>
        <p:nvSpPr>
          <p:cNvPr id="3" name="Content Placeholder 2"/>
          <p:cNvSpPr>
            <a:spLocks noGrp="1"/>
          </p:cNvSpPr>
          <p:nvPr>
            <p:ph idx="1"/>
          </p:nvPr>
        </p:nvSpPr>
        <p:spPr>
          <a:xfrm>
            <a:off x="89301" y="1416999"/>
            <a:ext cx="8660493" cy="5269652"/>
          </a:xfrm>
        </p:spPr>
        <p:txBody>
          <a:bodyPr/>
          <a:lstStyle/>
          <a:p>
            <a:pPr marL="0" lvl="0" indent="0">
              <a:buNone/>
            </a:pPr>
            <a:r>
              <a:rPr lang="en-US" sz="2400" b="1" dirty="0">
                <a:solidFill>
                  <a:srgbClr val="000000"/>
                </a:solidFill>
              </a:rPr>
              <a:t>Step 4 – File your tax returns by April 18, 2023 (or file extension with IRS/NY to extend due date to October 15, 2023)</a:t>
            </a:r>
          </a:p>
          <a:p>
            <a:pPr marL="0" lvl="0" indent="0">
              <a:buNone/>
            </a:pPr>
            <a:endParaRPr lang="en-US" sz="1200" b="1" dirty="0">
              <a:solidFill>
                <a:srgbClr val="000000"/>
              </a:solidFill>
            </a:endParaRPr>
          </a:p>
          <a:p>
            <a:pPr marL="857250" lvl="1" indent="-457200"/>
            <a:r>
              <a:rPr lang="en-US" sz="2200" b="1" dirty="0"/>
              <a:t>Federal – options:</a:t>
            </a:r>
          </a:p>
          <a:p>
            <a:pPr marL="1257300" lvl="2" indent="-457200"/>
            <a:r>
              <a:rPr lang="en-US" sz="2000" dirty="0"/>
              <a:t>Mail paper form </a:t>
            </a:r>
          </a:p>
          <a:p>
            <a:pPr marL="1257300" lvl="2" indent="-457200"/>
            <a:r>
              <a:rPr lang="en-US" sz="2000" dirty="0"/>
              <a:t>Use IRS Free File if your adjusted gross income is $73,000 or less (go to IRS website)</a:t>
            </a:r>
            <a:endParaRPr lang="en-US" sz="2000" b="1" dirty="0"/>
          </a:p>
          <a:p>
            <a:pPr marL="1257300" lvl="2" indent="-457200"/>
            <a:r>
              <a:rPr lang="en-US" sz="2000" dirty="0"/>
              <a:t>Use commercial tax software (TurboTax, TaxSlayer, etc.)</a:t>
            </a:r>
          </a:p>
          <a:p>
            <a:pPr marL="1257300" lvl="2" indent="-457200"/>
            <a:r>
              <a:rPr lang="en-US" sz="2000" dirty="0"/>
              <a:t>See individual tax provider to prepare returns (ex - H&amp;R Block)</a:t>
            </a:r>
          </a:p>
          <a:p>
            <a:pPr marL="1257300" lvl="2" indent="-457200"/>
            <a:r>
              <a:rPr lang="en-US" sz="2000" dirty="0"/>
              <a:t>If your taxable income is generally $60,000 or less, you can make an appointment with the IRS Volunteer Income Tax Assistance (VITA) – which offers free help. Check the IRS website for available locations/times (appointment may be required depending on location).</a:t>
            </a:r>
          </a:p>
          <a:p>
            <a:pPr marL="457200" lvl="1" indent="0">
              <a:buNone/>
            </a:pPr>
            <a:endParaRPr lang="en-US" sz="2000" dirty="0">
              <a:solidFill>
                <a:srgbClr val="000000"/>
              </a:solidFill>
            </a:endParaRPr>
          </a:p>
          <a:p>
            <a:pPr marL="457200" lvl="1" indent="0">
              <a:buNone/>
            </a:pPr>
            <a:endParaRPr lang="en-US" sz="16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19</a:t>
            </a:fld>
            <a:endParaRPr lang="en-US" sz="1600" dirty="0">
              <a:solidFill>
                <a:schemeClr val="bg1"/>
              </a:solidFill>
            </a:endParaRPr>
          </a:p>
        </p:txBody>
      </p:sp>
    </p:spTree>
    <p:extLst>
      <p:ext uri="{BB962C8B-B14F-4D97-AF65-F5344CB8AC3E}">
        <p14:creationId xmlns:p14="http://schemas.microsoft.com/office/powerpoint/2010/main" val="710199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922020"/>
          </a:xfrm>
        </p:spPr>
        <p:txBody>
          <a:bodyPr/>
          <a:lstStyle/>
          <a:p>
            <a:r>
              <a:rPr lang="en-US" sz="2800" b="1" dirty="0"/>
              <a:t>Administrative Matters</a:t>
            </a:r>
          </a:p>
        </p:txBody>
      </p:sp>
      <p:sp>
        <p:nvSpPr>
          <p:cNvPr id="3" name="Content Placeholder 2"/>
          <p:cNvSpPr>
            <a:spLocks noGrp="1"/>
          </p:cNvSpPr>
          <p:nvPr>
            <p:ph idx="1"/>
          </p:nvPr>
        </p:nvSpPr>
        <p:spPr>
          <a:xfrm>
            <a:off x="162873" y="1432559"/>
            <a:ext cx="8663493" cy="5074119"/>
          </a:xfrm>
        </p:spPr>
        <p:txBody>
          <a:bodyPr>
            <a:normAutofit/>
          </a:bodyPr>
          <a:lstStyle/>
          <a:p>
            <a:r>
              <a:rPr lang="en-US" sz="2400" dirty="0"/>
              <a:t>This document is produced for informational purposes only, and should not be considered tax, financial or legal advice. Please consult your own tax or financial advisor for specific questions regarding your tax situation. </a:t>
            </a:r>
          </a:p>
          <a:p>
            <a:pPr lvl="0"/>
            <a:r>
              <a:rPr lang="en-US" sz="2400" dirty="0"/>
              <a:t>Today’s presentation materials will be available online.</a:t>
            </a:r>
          </a:p>
          <a:p>
            <a:pPr lvl="0"/>
            <a:r>
              <a:rPr lang="en-US" sz="2400" dirty="0"/>
              <a:t>If you are an international student considered a non-resident alien for tax purposes, see ISO webpage for tax assistance.</a:t>
            </a:r>
          </a:p>
          <a:p>
            <a:endParaRPr lang="en-US" sz="2400" dirty="0"/>
          </a:p>
          <a:p>
            <a:pPr marL="0" indent="0">
              <a:buNone/>
            </a:pPr>
            <a:endParaRPr lang="en-US" sz="1200" dirty="0"/>
          </a:p>
          <a:p>
            <a:endParaRPr lang="en-US" sz="20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a:t>
            </a:fld>
            <a:endParaRPr lang="en-US" sz="1600" dirty="0">
              <a:solidFill>
                <a:schemeClr val="bg1"/>
              </a:solidFill>
            </a:endParaRPr>
          </a:p>
        </p:txBody>
      </p:sp>
    </p:spTree>
    <p:extLst>
      <p:ext uri="{BB962C8B-B14F-4D97-AF65-F5344CB8AC3E}">
        <p14:creationId xmlns:p14="http://schemas.microsoft.com/office/powerpoint/2010/main" val="1444203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521547"/>
          </a:xfrm>
        </p:spPr>
        <p:txBody>
          <a:bodyPr/>
          <a:lstStyle/>
          <a:p>
            <a:r>
              <a:rPr lang="en-US" sz="3600" b="1" dirty="0"/>
              <a:t>Filing 2022 Income Tax Returns</a:t>
            </a:r>
          </a:p>
        </p:txBody>
      </p:sp>
      <p:sp>
        <p:nvSpPr>
          <p:cNvPr id="3" name="Content Placeholder 2"/>
          <p:cNvSpPr>
            <a:spLocks noGrp="1"/>
          </p:cNvSpPr>
          <p:nvPr>
            <p:ph idx="1"/>
          </p:nvPr>
        </p:nvSpPr>
        <p:spPr>
          <a:xfrm>
            <a:off x="162873" y="1450866"/>
            <a:ext cx="8836747" cy="5269652"/>
          </a:xfrm>
        </p:spPr>
        <p:txBody>
          <a:bodyPr/>
          <a:lstStyle/>
          <a:p>
            <a:pPr marL="0" lvl="0" indent="0">
              <a:buNone/>
            </a:pPr>
            <a:r>
              <a:rPr lang="en-US" sz="2400" b="1" dirty="0">
                <a:solidFill>
                  <a:srgbClr val="000000"/>
                </a:solidFill>
              </a:rPr>
              <a:t>Step 4 – File your tax returns by April 18, 2023 (or file extension with IRS/NY to extend due date to October 15, 2023)</a:t>
            </a:r>
          </a:p>
          <a:p>
            <a:pPr marL="0" lvl="0" indent="0">
              <a:buNone/>
            </a:pPr>
            <a:endParaRPr lang="en-US" sz="1200" b="1" dirty="0">
              <a:solidFill>
                <a:srgbClr val="000000"/>
              </a:solidFill>
            </a:endParaRPr>
          </a:p>
          <a:p>
            <a:pPr marL="857250" lvl="1" indent="-457200"/>
            <a:r>
              <a:rPr lang="en-US" sz="2200" b="1" dirty="0"/>
              <a:t>NY – options:</a:t>
            </a:r>
          </a:p>
          <a:p>
            <a:pPr marL="1257300" lvl="2" indent="-457200"/>
            <a:r>
              <a:rPr lang="en-US" sz="2000" dirty="0"/>
              <a:t>Mail paper form </a:t>
            </a:r>
          </a:p>
          <a:p>
            <a:pPr marL="1257300" lvl="2" indent="-457200"/>
            <a:r>
              <a:rPr lang="en-US" sz="2000" dirty="0"/>
              <a:t>Use Free File software if your adjusted gross income is $60,000 or less (go to NYS Tax &amp; Finance website) </a:t>
            </a:r>
          </a:p>
          <a:p>
            <a:pPr marL="1257300" lvl="2" indent="-457200"/>
            <a:r>
              <a:rPr lang="en-US" sz="2000" dirty="0"/>
              <a:t>Use commercial tax software (TurboTax, TaxSlayer, etc.)</a:t>
            </a:r>
          </a:p>
          <a:p>
            <a:pPr marL="1257300" lvl="2" indent="-457200"/>
            <a:r>
              <a:rPr lang="en-US" sz="2000" dirty="0"/>
              <a:t>See individual tax provider to prepare returns (ex - H&amp;R Block)</a:t>
            </a:r>
            <a:endParaRPr lang="en-US" sz="2000" dirty="0">
              <a:solidFill>
                <a:srgbClr val="000000"/>
              </a:solidFill>
            </a:endParaRPr>
          </a:p>
          <a:p>
            <a:pPr marL="457200" lvl="1" indent="0">
              <a:buNone/>
            </a:pPr>
            <a:endParaRPr lang="en-US" sz="2000" dirty="0"/>
          </a:p>
          <a:p>
            <a:pPr marL="457200" lvl="1" indent="0">
              <a:buNone/>
            </a:pPr>
            <a:endParaRPr lang="en-US" sz="1200" dirty="0"/>
          </a:p>
          <a:p>
            <a:pPr marL="457200" lvl="1" indent="0">
              <a:buNone/>
            </a:pPr>
            <a:endParaRPr lang="en-US" sz="2000" dirty="0">
              <a:solidFill>
                <a:srgbClr val="000000"/>
              </a:solidFill>
            </a:endParaRPr>
          </a:p>
          <a:p>
            <a:pPr marL="457200" lvl="1" indent="0">
              <a:buNone/>
            </a:pPr>
            <a:endParaRPr lang="en-US" sz="16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20</a:t>
            </a:fld>
            <a:endParaRPr lang="en-US" sz="1600" dirty="0">
              <a:solidFill>
                <a:schemeClr val="bg1"/>
              </a:solidFill>
            </a:endParaRPr>
          </a:p>
        </p:txBody>
      </p:sp>
    </p:spTree>
    <p:extLst>
      <p:ext uri="{BB962C8B-B14F-4D97-AF65-F5344CB8AC3E}">
        <p14:creationId xmlns:p14="http://schemas.microsoft.com/office/powerpoint/2010/main" val="3510524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a:t>Filing 2022 Income Tax Returns</a:t>
            </a:r>
          </a:p>
        </p:txBody>
      </p:sp>
      <p:sp>
        <p:nvSpPr>
          <p:cNvPr id="3" name="Content Placeholder 2"/>
          <p:cNvSpPr>
            <a:spLocks noGrp="1"/>
          </p:cNvSpPr>
          <p:nvPr>
            <p:ph idx="1"/>
          </p:nvPr>
        </p:nvSpPr>
        <p:spPr>
          <a:xfrm>
            <a:off x="162873" y="1219200"/>
            <a:ext cx="8836747" cy="4902467"/>
          </a:xfrm>
        </p:spPr>
        <p:txBody>
          <a:bodyPr/>
          <a:lstStyle/>
          <a:p>
            <a:pPr marL="0" lvl="0" indent="0">
              <a:buNone/>
            </a:pPr>
            <a:r>
              <a:rPr lang="en-US" sz="2400" b="1" dirty="0">
                <a:solidFill>
                  <a:srgbClr val="000000"/>
                </a:solidFill>
              </a:rPr>
              <a:t>Record Keeping – IRS Guidance on Keeping Income Tax Records</a:t>
            </a:r>
          </a:p>
          <a:p>
            <a:pPr marL="0" lvl="0" indent="0">
              <a:buNone/>
            </a:pPr>
            <a:endParaRPr lang="en-US" sz="1200" dirty="0">
              <a:solidFill>
                <a:srgbClr val="000000"/>
              </a:solidFill>
            </a:endParaRPr>
          </a:p>
          <a:p>
            <a:r>
              <a:rPr lang="en-US" sz="2400" dirty="0"/>
              <a:t>Keep records for 3 years from the date you filed your original return or 2 years from the date you paid the tax, whichever is later, if you file a claim for credit or refund after you file your return.</a:t>
            </a:r>
          </a:p>
          <a:p>
            <a:r>
              <a:rPr lang="en-US" sz="2400" dirty="0"/>
              <a:t>Keep records for 6 years if you do not report income that you should report, and it is more than 25% of the gross income shown on your return.</a:t>
            </a:r>
          </a:p>
          <a:p>
            <a:r>
              <a:rPr lang="en-US" sz="2400" dirty="0"/>
              <a:t>Keep records indefinitely if you do not file a return.</a:t>
            </a:r>
          </a:p>
          <a:p>
            <a:r>
              <a:rPr lang="en-US" sz="2400" dirty="0"/>
              <a:t>Keep records indefinitely if you file a fraudulent return.</a:t>
            </a:r>
          </a:p>
          <a:p>
            <a:pPr marL="0" indent="0">
              <a:buNone/>
            </a:pPr>
            <a:endParaRPr lang="en-US" sz="2000" dirty="0"/>
          </a:p>
          <a:p>
            <a:pPr marL="0" indent="0">
              <a:buNone/>
            </a:pPr>
            <a:endParaRPr lang="en-US" sz="2000" dirty="0"/>
          </a:p>
          <a:p>
            <a:pPr marL="457200" lvl="1" indent="0">
              <a:buNone/>
            </a:pPr>
            <a:endParaRPr lang="en-US" sz="2000" dirty="0"/>
          </a:p>
          <a:p>
            <a:pPr marL="457200" lvl="1" indent="0">
              <a:buNone/>
            </a:pPr>
            <a:endParaRPr lang="en-US" sz="2000" dirty="0"/>
          </a:p>
          <a:p>
            <a:pPr marL="457200" lvl="1" indent="0">
              <a:buNone/>
            </a:pPr>
            <a:endParaRPr lang="en-US" sz="2000" dirty="0"/>
          </a:p>
          <a:p>
            <a:pPr marL="457200" lvl="1" indent="0">
              <a:buNone/>
            </a:pPr>
            <a:endParaRPr lang="en-US" sz="2000" dirty="0"/>
          </a:p>
          <a:p>
            <a:pPr marL="457200" lvl="1" indent="0">
              <a:buNone/>
            </a:pPr>
            <a:endParaRPr lang="en-US" sz="2000" dirty="0">
              <a:solidFill>
                <a:srgbClr val="000000"/>
              </a:solidFill>
            </a:endParaRPr>
          </a:p>
          <a:p>
            <a:pPr marL="457200" lvl="1" indent="0">
              <a:buNone/>
            </a:pPr>
            <a:endParaRPr lang="en-US" sz="20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21</a:t>
            </a:fld>
            <a:endParaRPr lang="en-US" sz="1600" dirty="0">
              <a:solidFill>
                <a:schemeClr val="bg1"/>
              </a:solidFill>
            </a:endParaRPr>
          </a:p>
        </p:txBody>
      </p:sp>
    </p:spTree>
    <p:extLst>
      <p:ext uri="{BB962C8B-B14F-4D97-AF65-F5344CB8AC3E}">
        <p14:creationId xmlns:p14="http://schemas.microsoft.com/office/powerpoint/2010/main" val="2374721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a:t>Filing 2022 Income Tax Returns</a:t>
            </a:r>
          </a:p>
        </p:txBody>
      </p:sp>
      <p:sp>
        <p:nvSpPr>
          <p:cNvPr id="3" name="Content Placeholder 2"/>
          <p:cNvSpPr>
            <a:spLocks noGrp="1"/>
          </p:cNvSpPr>
          <p:nvPr>
            <p:ph idx="1"/>
          </p:nvPr>
        </p:nvSpPr>
        <p:spPr>
          <a:xfrm>
            <a:off x="162873" y="1219200"/>
            <a:ext cx="8836747" cy="4902467"/>
          </a:xfrm>
        </p:spPr>
        <p:txBody>
          <a:bodyPr/>
          <a:lstStyle/>
          <a:p>
            <a:pPr marL="0" lvl="0" indent="0">
              <a:buNone/>
            </a:pPr>
            <a:r>
              <a:rPr lang="en-US" sz="2400" b="1" dirty="0">
                <a:solidFill>
                  <a:srgbClr val="000000"/>
                </a:solidFill>
              </a:rPr>
              <a:t>Obtaining IRS Records – Get Transcript</a:t>
            </a:r>
          </a:p>
          <a:p>
            <a:pPr marL="0" lvl="0" indent="0">
              <a:buNone/>
            </a:pPr>
            <a:endParaRPr lang="en-US" sz="1200" b="1" dirty="0">
              <a:solidFill>
                <a:srgbClr val="000000"/>
              </a:solidFill>
            </a:endParaRPr>
          </a:p>
          <a:p>
            <a:r>
              <a:rPr lang="en-US" sz="2200" dirty="0"/>
              <a:t>Can view your tax accounts with the IRS for current and prior years.</a:t>
            </a:r>
          </a:p>
          <a:p>
            <a:r>
              <a:rPr lang="en-US" sz="2200" dirty="0"/>
              <a:t>Need to register first and provide identifying information (including information from prior year filed return).</a:t>
            </a:r>
          </a:p>
          <a:p>
            <a:r>
              <a:rPr lang="en-US" sz="2200" dirty="0"/>
              <a:t>You can get Form 1040 transcript types online or by mail. If you need your prior year Adjusted Gross Income (AGI) to e-file, choose the </a:t>
            </a:r>
            <a:r>
              <a:rPr lang="en-US" sz="2200" b="1" i="1" dirty="0"/>
              <a:t>tax return transcript</a:t>
            </a:r>
            <a:r>
              <a:rPr lang="en-US" sz="2200" dirty="0"/>
              <a:t> type when making your request. If you only need to find out how much you owe or verify payments you made within the last 18 months, you can view your tax account.</a:t>
            </a:r>
          </a:p>
          <a:p>
            <a:r>
              <a:rPr lang="en-US" sz="2200" dirty="0"/>
              <a:t>The method you used to file your tax return, e-file or paper, and whether you had a balance due, affects your current year transcript availability. </a:t>
            </a:r>
          </a:p>
          <a:p>
            <a:r>
              <a:rPr lang="en-US" sz="2200" dirty="0">
                <a:hlinkClick r:id="rId3"/>
              </a:rPr>
              <a:t>https://www.irs.gov/individuals/get-transcript</a:t>
            </a:r>
            <a:endParaRPr lang="en-US" sz="2200" dirty="0"/>
          </a:p>
          <a:p>
            <a:endParaRPr lang="en-US" sz="2000" dirty="0"/>
          </a:p>
          <a:p>
            <a:endParaRPr lang="en-US" sz="2000" dirty="0"/>
          </a:p>
          <a:p>
            <a:endParaRPr lang="en-US" sz="2000" dirty="0"/>
          </a:p>
          <a:p>
            <a:pPr marL="0" indent="0">
              <a:buNone/>
            </a:pPr>
            <a:endParaRPr lang="en-US" sz="2000" dirty="0"/>
          </a:p>
          <a:p>
            <a:pPr marL="457200" lvl="1" indent="0">
              <a:buNone/>
            </a:pPr>
            <a:endParaRPr lang="en-US" sz="2000" dirty="0"/>
          </a:p>
          <a:p>
            <a:pPr marL="457200" lvl="1" indent="0">
              <a:buNone/>
            </a:pPr>
            <a:endParaRPr lang="en-US" sz="2000" dirty="0"/>
          </a:p>
          <a:p>
            <a:pPr marL="457200" lvl="1" indent="0">
              <a:buNone/>
            </a:pPr>
            <a:endParaRPr lang="en-US" sz="2000" dirty="0"/>
          </a:p>
          <a:p>
            <a:pPr marL="457200" lvl="1" indent="0">
              <a:buNone/>
            </a:pPr>
            <a:endParaRPr lang="en-US" sz="2000" dirty="0"/>
          </a:p>
          <a:p>
            <a:pPr marL="457200" lvl="1" indent="0">
              <a:buNone/>
            </a:pPr>
            <a:endParaRPr lang="en-US" sz="2000" dirty="0">
              <a:solidFill>
                <a:srgbClr val="000000"/>
              </a:solidFill>
            </a:endParaRPr>
          </a:p>
          <a:p>
            <a:pPr marL="457200" lvl="1" indent="0">
              <a:buNone/>
            </a:pPr>
            <a:endParaRPr lang="en-US" sz="20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22</a:t>
            </a:fld>
            <a:endParaRPr lang="en-US" sz="1600" dirty="0">
              <a:solidFill>
                <a:schemeClr val="bg1"/>
              </a:solidFill>
            </a:endParaRPr>
          </a:p>
        </p:txBody>
      </p:sp>
    </p:spTree>
    <p:extLst>
      <p:ext uri="{BB962C8B-B14F-4D97-AF65-F5344CB8AC3E}">
        <p14:creationId xmlns:p14="http://schemas.microsoft.com/office/powerpoint/2010/main" val="23451732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U.S. Citizens, Permanent Residents and Resident Aliens for Tax Purposes</a:t>
            </a:r>
          </a:p>
        </p:txBody>
      </p:sp>
      <p:sp>
        <p:nvSpPr>
          <p:cNvPr id="3" name="Content Placeholder 2"/>
          <p:cNvSpPr>
            <a:spLocks noGrp="1"/>
          </p:cNvSpPr>
          <p:nvPr>
            <p:ph idx="1"/>
          </p:nvPr>
        </p:nvSpPr>
        <p:spPr/>
        <p:txBody>
          <a:bodyPr/>
          <a:lstStyle/>
          <a:p>
            <a:pPr marL="630238" lvl="3" indent="0">
              <a:buNone/>
              <a:tabLst>
                <a:tab pos="568325" algn="l"/>
              </a:tabLst>
            </a:pPr>
            <a:endParaRPr lang="en-US" dirty="0"/>
          </a:p>
          <a:p>
            <a:pPr marL="630238" lvl="3" indent="0">
              <a:buNone/>
              <a:tabLst>
                <a:tab pos="568325" algn="l"/>
              </a:tabLst>
            </a:pPr>
            <a:endParaRPr lang="en-US" sz="2800" b="1" dirty="0"/>
          </a:p>
          <a:p>
            <a:pPr marL="630238" lvl="3" indent="0" algn="ctr">
              <a:buNone/>
              <a:tabLst>
                <a:tab pos="568325" algn="l"/>
              </a:tabLst>
            </a:pPr>
            <a:r>
              <a:rPr lang="en-US" sz="2800" b="1" dirty="0"/>
              <a:t>EXAMPLES AND COMPLETED TAX FORMS (pdf)</a:t>
            </a:r>
          </a:p>
          <a:p>
            <a:pPr marL="457200" lvl="1" indent="0">
              <a:buNone/>
            </a:pPr>
            <a:endParaRPr lang="en-US" sz="2000" dirty="0"/>
          </a:p>
          <a:p>
            <a:pPr marL="914400" lvl="2" indent="0">
              <a:buNone/>
            </a:pPr>
            <a:endParaRPr lang="en-US" sz="16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23</a:t>
            </a:fld>
            <a:endParaRPr lang="en-US" sz="1600" dirty="0">
              <a:solidFill>
                <a:schemeClr val="bg1"/>
              </a:solidFill>
            </a:endParaRPr>
          </a:p>
        </p:txBody>
      </p:sp>
    </p:spTree>
    <p:extLst>
      <p:ext uri="{BB962C8B-B14F-4D97-AF65-F5344CB8AC3E}">
        <p14:creationId xmlns:p14="http://schemas.microsoft.com/office/powerpoint/2010/main" val="3766135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sz="4400" dirty="0"/>
              <a:t>Calculate Your 2023 Estimated Tax Payments</a:t>
            </a:r>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24</a:t>
            </a:fld>
            <a:endParaRPr lang="en-US" sz="1600" dirty="0">
              <a:solidFill>
                <a:schemeClr val="bg1"/>
              </a:solidFill>
            </a:endParaRPr>
          </a:p>
        </p:txBody>
      </p:sp>
    </p:spTree>
    <p:extLst>
      <p:ext uri="{BB962C8B-B14F-4D97-AF65-F5344CB8AC3E}">
        <p14:creationId xmlns:p14="http://schemas.microsoft.com/office/powerpoint/2010/main" val="24463800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311" y="191911"/>
            <a:ext cx="7772400" cy="1196622"/>
          </a:xfrm>
        </p:spPr>
        <p:txBody>
          <a:bodyPr/>
          <a:lstStyle/>
          <a:p>
            <a:r>
              <a:rPr lang="en-US" sz="2800" b="1" dirty="0"/>
              <a:t>Calculate Your 2023 Estimated Tax Payments</a:t>
            </a:r>
          </a:p>
        </p:txBody>
      </p:sp>
      <p:sp>
        <p:nvSpPr>
          <p:cNvPr id="3" name="Content Placeholder 2"/>
          <p:cNvSpPr>
            <a:spLocks noGrp="1"/>
          </p:cNvSpPr>
          <p:nvPr>
            <p:ph idx="1"/>
          </p:nvPr>
        </p:nvSpPr>
        <p:spPr>
          <a:xfrm>
            <a:off x="612227" y="1644869"/>
            <a:ext cx="7772400" cy="4114800"/>
          </a:xfrm>
        </p:spPr>
        <p:txBody>
          <a:bodyPr/>
          <a:lstStyle/>
          <a:p>
            <a:r>
              <a:rPr lang="en-US" sz="2200" dirty="0"/>
              <a:t>You </a:t>
            </a:r>
            <a:r>
              <a:rPr lang="en-US" sz="2200" b="1" dirty="0"/>
              <a:t>may</a:t>
            </a:r>
            <a:r>
              <a:rPr lang="en-US" sz="2200" dirty="0"/>
              <a:t> be required to make estimated tax payments with the IRS and/or the NYS Dept. of Tax (if you are a NY state resident).</a:t>
            </a:r>
          </a:p>
          <a:p>
            <a:pPr marL="0" indent="0">
              <a:buNone/>
            </a:pPr>
            <a:endParaRPr lang="en-US" sz="2200" dirty="0"/>
          </a:p>
          <a:p>
            <a:endParaRPr lang="en-US" sz="800" dirty="0"/>
          </a:p>
          <a:p>
            <a:pPr marL="342900" lvl="1" indent="-342900"/>
            <a:r>
              <a:rPr lang="en-US" sz="2200" dirty="0"/>
              <a:t>Estimated tax payments are due quarterly. You are always allowed to “pre-pay” your entire year tax estimate (100% of estimated tax) in your first quarterly payment. Otherwise, equal installments.</a:t>
            </a:r>
          </a:p>
          <a:p>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25</a:t>
            </a:fld>
            <a:endParaRPr lang="en-US" sz="1600" dirty="0">
              <a:solidFill>
                <a:schemeClr val="bg1"/>
              </a:solidFill>
            </a:endParaRPr>
          </a:p>
        </p:txBody>
      </p:sp>
    </p:spTree>
    <p:extLst>
      <p:ext uri="{BB962C8B-B14F-4D97-AF65-F5344CB8AC3E}">
        <p14:creationId xmlns:p14="http://schemas.microsoft.com/office/powerpoint/2010/main" val="1160776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488" y="304800"/>
            <a:ext cx="7772400" cy="891822"/>
          </a:xfrm>
        </p:spPr>
        <p:txBody>
          <a:bodyPr/>
          <a:lstStyle/>
          <a:p>
            <a:r>
              <a:rPr lang="en-US" sz="2800" b="1" dirty="0"/>
              <a:t>Calculate Your 2023 Estimated Tax Payments</a:t>
            </a:r>
          </a:p>
        </p:txBody>
      </p:sp>
      <p:sp>
        <p:nvSpPr>
          <p:cNvPr id="3" name="Content Placeholder 2"/>
          <p:cNvSpPr>
            <a:spLocks noGrp="1"/>
          </p:cNvSpPr>
          <p:nvPr>
            <p:ph idx="1"/>
          </p:nvPr>
        </p:nvSpPr>
        <p:spPr>
          <a:xfrm>
            <a:off x="293511" y="1343378"/>
            <a:ext cx="8658578" cy="4752622"/>
          </a:xfrm>
        </p:spPr>
        <p:txBody>
          <a:bodyPr/>
          <a:lstStyle/>
          <a:p>
            <a:r>
              <a:rPr lang="en-US" sz="2400" dirty="0"/>
              <a:t>You are subject to a penalty for not making 2023 quarterly estimated tax payments to the IRS/NY state if:</a:t>
            </a:r>
          </a:p>
          <a:p>
            <a:pPr marL="800100" lvl="1" indent="-342900">
              <a:buFont typeface="+mj-lt"/>
              <a:buAutoNum type="arabicPeriod"/>
            </a:pPr>
            <a:r>
              <a:rPr lang="en-US" sz="2000" dirty="0"/>
              <a:t>You owe $1,000 or more in tax ($300 or more for NY) when you file your 2023 return in 2024 (after subtracting withholding that you had and overpayments credited from the prior year), </a:t>
            </a:r>
            <a:r>
              <a:rPr lang="en-US" sz="2000" b="1" dirty="0"/>
              <a:t>AND</a:t>
            </a:r>
          </a:p>
          <a:p>
            <a:pPr marL="800100" lvl="1" indent="-342900">
              <a:buFont typeface="+mj-lt"/>
              <a:buAutoNum type="arabicPeriod"/>
            </a:pPr>
            <a:r>
              <a:rPr lang="en-US" sz="2000" dirty="0"/>
              <a:t>Your withholding/estimated payments are less than the smaller of:</a:t>
            </a:r>
          </a:p>
          <a:p>
            <a:pPr marL="1314450" lvl="2" indent="-457200">
              <a:buAutoNum type="alphaLcPeriod"/>
            </a:pPr>
            <a:r>
              <a:rPr lang="en-US" sz="2000" dirty="0"/>
              <a:t>90% of the tax on your 2023 return, or </a:t>
            </a:r>
          </a:p>
          <a:p>
            <a:pPr marL="1314450" lvl="2" indent="-457200">
              <a:buAutoNum type="alphaLcPeriod"/>
            </a:pPr>
            <a:r>
              <a:rPr lang="en-US" sz="2000" dirty="0"/>
              <a:t>100% of the tax on your 2022 return. </a:t>
            </a:r>
          </a:p>
          <a:p>
            <a:pPr marL="857250" lvl="2" indent="0">
              <a:buNone/>
            </a:pPr>
            <a:endParaRPr lang="en-US" sz="1600" dirty="0"/>
          </a:p>
          <a:p>
            <a:pPr marL="1200150" lvl="3" indent="-342900">
              <a:buFont typeface="Arial" panose="020B0604020202020204" pitchFamily="34" charset="0"/>
              <a:buChar char="•"/>
            </a:pPr>
            <a:r>
              <a:rPr lang="en-US" b="1" dirty="0"/>
              <a:t>Safe Harbor – For 2023 estimated tax payments, pay the tax on your 2022 return (Form 1040) equally over the 4 quarterly payment dates (or all up front).</a:t>
            </a:r>
          </a:p>
          <a:p>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26</a:t>
            </a:fld>
            <a:endParaRPr lang="en-US" sz="1600" dirty="0">
              <a:solidFill>
                <a:schemeClr val="bg1"/>
              </a:solidFill>
            </a:endParaRPr>
          </a:p>
        </p:txBody>
      </p:sp>
    </p:spTree>
    <p:extLst>
      <p:ext uri="{BB962C8B-B14F-4D97-AF65-F5344CB8AC3E}">
        <p14:creationId xmlns:p14="http://schemas.microsoft.com/office/powerpoint/2010/main" val="32413539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279576"/>
            <a:ext cx="7772400" cy="922020"/>
          </a:xfrm>
        </p:spPr>
        <p:txBody>
          <a:bodyPr/>
          <a:lstStyle/>
          <a:p>
            <a:r>
              <a:rPr lang="en-US" sz="2800" b="1" dirty="0"/>
              <a:t>Calculate Your 2023 Estimated Tax Payments</a:t>
            </a:r>
          </a:p>
        </p:txBody>
      </p:sp>
      <p:sp>
        <p:nvSpPr>
          <p:cNvPr id="3" name="Content Placeholder 2"/>
          <p:cNvSpPr>
            <a:spLocks noGrp="1"/>
          </p:cNvSpPr>
          <p:nvPr>
            <p:ph idx="1"/>
          </p:nvPr>
        </p:nvSpPr>
        <p:spPr>
          <a:xfrm>
            <a:off x="140999" y="1107890"/>
            <a:ext cx="8836747" cy="4945918"/>
          </a:xfrm>
        </p:spPr>
        <p:txBody>
          <a:bodyPr/>
          <a:lstStyle/>
          <a:p>
            <a:r>
              <a:rPr lang="en-US" sz="2400" dirty="0"/>
              <a:t>IRS and NYS Tax Resources for Calculating Quarterly Estimated Tax Payments</a:t>
            </a:r>
          </a:p>
          <a:p>
            <a:pPr marL="0" indent="0">
              <a:buNone/>
            </a:pPr>
            <a:endParaRPr lang="en-US" sz="1000" dirty="0"/>
          </a:p>
          <a:p>
            <a:pPr marL="457200" lvl="1" indent="0">
              <a:buNone/>
            </a:pPr>
            <a:r>
              <a:rPr lang="en-US" sz="2000" dirty="0"/>
              <a:t>Refer to IRS and NYS Forms listed below (which include explanation of how to estimate quarterly amounts owed) and IRS Publication 505 (Tax Withholding and Estimated Tax), available at:</a:t>
            </a:r>
          </a:p>
          <a:p>
            <a:pPr marL="457200" lvl="1" indent="0">
              <a:buNone/>
            </a:pPr>
            <a:r>
              <a:rPr lang="en-US" sz="2000" dirty="0">
                <a:hlinkClick r:id="rId3"/>
              </a:rPr>
              <a:t>https://www.irs.gov/businesses/small-businesses-self-employed/estimated-taxes</a:t>
            </a:r>
            <a:endParaRPr lang="en-US" sz="2000" dirty="0"/>
          </a:p>
          <a:p>
            <a:pPr marL="1200150" lvl="3" indent="-342900">
              <a:buFont typeface="Arial" panose="020B0604020202020204" pitchFamily="34" charset="0"/>
              <a:buChar char="•"/>
            </a:pPr>
            <a:r>
              <a:rPr lang="en-US" dirty="0"/>
              <a:t>Federal – IRS Form 1040-ES</a:t>
            </a:r>
          </a:p>
          <a:p>
            <a:pPr marL="1200150" lvl="3" indent="-342900">
              <a:buFont typeface="Arial" panose="020B0604020202020204" pitchFamily="34" charset="0"/>
              <a:buChar char="•"/>
            </a:pPr>
            <a:r>
              <a:rPr lang="en-US" dirty="0"/>
              <a:t>New York – NY Form IT-2105</a:t>
            </a:r>
          </a:p>
          <a:p>
            <a:pPr marL="457200" lvl="1" indent="0">
              <a:buNone/>
            </a:pPr>
            <a:r>
              <a:rPr lang="en-US" sz="2000" dirty="0"/>
              <a:t>The federal standard deduction generally increases every year.  For 2023:</a:t>
            </a:r>
          </a:p>
          <a:p>
            <a:pPr marL="0" indent="0">
              <a:buNone/>
            </a:pPr>
            <a:r>
              <a:rPr lang="en-US" sz="2000" dirty="0"/>
              <a:t>	Single or Married filing separately - $13,850</a:t>
            </a:r>
          </a:p>
          <a:p>
            <a:pPr marL="0" indent="0">
              <a:buNone/>
            </a:pPr>
            <a:r>
              <a:rPr lang="en-US" sz="2000" dirty="0"/>
              <a:t>	Married filing jointly or Qualifying widower - $27,700</a:t>
            </a:r>
          </a:p>
          <a:p>
            <a:pPr marL="0" indent="0">
              <a:buNone/>
            </a:pPr>
            <a:r>
              <a:rPr lang="en-US" sz="2000" dirty="0"/>
              <a:t>	Head of household - $20,800</a:t>
            </a:r>
          </a:p>
          <a:p>
            <a:pPr marL="463550" indent="-463550">
              <a:buNone/>
            </a:pPr>
            <a:r>
              <a:rPr lang="en-US" sz="2000" dirty="0"/>
              <a:t>	The NY standard deductions for 2023 are the same as 2022.</a:t>
            </a:r>
          </a:p>
          <a:p>
            <a:pPr marL="457200" lvl="1" indent="0">
              <a:buNone/>
            </a:pPr>
            <a:endParaRPr lang="en-US" sz="2000" dirty="0"/>
          </a:p>
          <a:p>
            <a:pPr marL="914400" lvl="1" indent="-457200">
              <a:buFont typeface="+mj-lt"/>
              <a:buAutoNum type="arabicPeriod"/>
            </a:pPr>
            <a:endParaRPr lang="en-US" sz="2000" dirty="0"/>
          </a:p>
          <a:p>
            <a:pPr marL="914400" lvl="1" indent="-457200">
              <a:buFont typeface="+mj-lt"/>
              <a:buAutoNum type="arabicPeriod"/>
            </a:pPr>
            <a:endParaRPr lang="en-US" sz="2000" dirty="0"/>
          </a:p>
          <a:p>
            <a:pPr marL="457200" lvl="1" indent="0">
              <a:buNone/>
            </a:pPr>
            <a:endParaRPr lang="en-US" sz="2000" dirty="0"/>
          </a:p>
          <a:p>
            <a:pPr marL="914400" lvl="2" indent="0">
              <a:buNone/>
            </a:pPr>
            <a:endParaRPr lang="en-US" sz="16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27</a:t>
            </a:fld>
            <a:endParaRPr lang="en-US" sz="1600" dirty="0">
              <a:solidFill>
                <a:schemeClr val="bg1"/>
              </a:solidFill>
            </a:endParaRPr>
          </a:p>
        </p:txBody>
      </p:sp>
    </p:spTree>
    <p:extLst>
      <p:ext uri="{BB962C8B-B14F-4D97-AF65-F5344CB8AC3E}">
        <p14:creationId xmlns:p14="http://schemas.microsoft.com/office/powerpoint/2010/main" val="18018504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9644"/>
            <a:ext cx="7772400" cy="812800"/>
          </a:xfrm>
        </p:spPr>
        <p:txBody>
          <a:bodyPr/>
          <a:lstStyle/>
          <a:p>
            <a:r>
              <a:rPr lang="en-US" sz="2800" b="1" dirty="0"/>
              <a:t>Calculate Your 2023 Estimated Tax Payments</a:t>
            </a:r>
          </a:p>
        </p:txBody>
      </p:sp>
      <p:sp>
        <p:nvSpPr>
          <p:cNvPr id="3" name="Content Placeholder 2"/>
          <p:cNvSpPr>
            <a:spLocks noGrp="1"/>
          </p:cNvSpPr>
          <p:nvPr>
            <p:ph idx="1"/>
          </p:nvPr>
        </p:nvSpPr>
        <p:spPr>
          <a:xfrm>
            <a:off x="162873" y="1350802"/>
            <a:ext cx="8836747" cy="4818991"/>
          </a:xfrm>
        </p:spPr>
        <p:txBody>
          <a:bodyPr/>
          <a:lstStyle/>
          <a:p>
            <a:pPr lvl="0"/>
            <a:r>
              <a:rPr lang="en-US" sz="2400" b="1" dirty="0">
                <a:solidFill>
                  <a:srgbClr val="000000"/>
                </a:solidFill>
              </a:rPr>
              <a:t>Example A</a:t>
            </a:r>
          </a:p>
          <a:p>
            <a:pPr marL="0" indent="0">
              <a:buNone/>
            </a:pPr>
            <a:r>
              <a:rPr lang="en-US" sz="1800" dirty="0">
                <a:solidFill>
                  <a:srgbClr val="000000"/>
                </a:solidFill>
              </a:rPr>
              <a:t>Anne has a Grad Assistantship.</a:t>
            </a:r>
            <a:r>
              <a:rPr lang="en-US" sz="1800" dirty="0"/>
              <a:t> For 2023, Anne estimates her gross income to be $30,000 (½ of 22/23 assistantship and ½ of 23/24 assistantship). For 2023 she has no W-2 wages.</a:t>
            </a:r>
            <a:r>
              <a:rPr lang="en-US" sz="1800" dirty="0">
                <a:solidFill>
                  <a:srgbClr val="000000"/>
                </a:solidFill>
              </a:rPr>
              <a:t> She has no qualified expenditures other than tuition (which is offset directly by the University separate from the assistantship). Anne files single, and cannot be claimed as a dependent on someone else’s return. Anne’s 2022 federal Form 1040 reported </a:t>
            </a:r>
            <a:r>
              <a:rPr lang="en-US" sz="1800" dirty="0"/>
              <a:t>tax (Line 16) of $2,493. Anne’s 2022 state Form IT-201 reported tax (Line 61) of $1,089. </a:t>
            </a:r>
          </a:p>
          <a:p>
            <a:pPr marL="0" indent="0">
              <a:buNone/>
            </a:pPr>
            <a:endParaRPr lang="en-US" sz="1600" dirty="0"/>
          </a:p>
          <a:p>
            <a:pPr marL="0" indent="0">
              <a:buNone/>
            </a:pPr>
            <a:r>
              <a:rPr lang="en-US" sz="2000" b="1" dirty="0"/>
              <a:t>Step 1 -  Calculate Anne’s 2023 taxable income for federal estimated tax purposes</a:t>
            </a:r>
          </a:p>
          <a:p>
            <a:pPr marL="0" indent="0">
              <a:buNone/>
            </a:pPr>
            <a:r>
              <a:rPr lang="en-US" sz="2000" dirty="0"/>
              <a:t>Assistantship payments received in 2023 - $30,000</a:t>
            </a:r>
          </a:p>
          <a:p>
            <a:pPr marL="0" indent="0">
              <a:buNone/>
            </a:pPr>
            <a:r>
              <a:rPr lang="en-US" sz="2000" dirty="0"/>
              <a:t>Cost of books/equipment required for and paid in 2023 for her 2023 classes - $0</a:t>
            </a:r>
          </a:p>
          <a:p>
            <a:pPr marL="0" indent="0">
              <a:buNone/>
            </a:pPr>
            <a:endParaRPr lang="en-US" sz="2000" dirty="0"/>
          </a:p>
          <a:p>
            <a:pPr marL="0" indent="0">
              <a:buNone/>
            </a:pPr>
            <a:r>
              <a:rPr lang="en-US" sz="2000" dirty="0"/>
              <a:t>Taxable income for 2023:  $30,000 - $13,850 standard deduction = $16,150</a:t>
            </a:r>
          </a:p>
          <a:p>
            <a:pPr marL="0" indent="0">
              <a:buNone/>
            </a:pPr>
            <a:endParaRPr lang="en-US" sz="2000" dirty="0"/>
          </a:p>
          <a:p>
            <a:pPr marL="0" indent="0">
              <a:buNone/>
            </a:pPr>
            <a:endParaRPr lang="en-US" sz="20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28</a:t>
            </a:fld>
            <a:endParaRPr lang="en-US" sz="1600" dirty="0">
              <a:solidFill>
                <a:schemeClr val="bg1"/>
              </a:solidFill>
            </a:endParaRPr>
          </a:p>
        </p:txBody>
      </p:sp>
    </p:spTree>
    <p:extLst>
      <p:ext uri="{BB962C8B-B14F-4D97-AF65-F5344CB8AC3E}">
        <p14:creationId xmlns:p14="http://schemas.microsoft.com/office/powerpoint/2010/main" val="16323641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922020"/>
          </a:xfrm>
        </p:spPr>
        <p:txBody>
          <a:bodyPr/>
          <a:lstStyle/>
          <a:p>
            <a:r>
              <a:rPr lang="en-US" sz="2800" b="1" dirty="0"/>
              <a:t>Calculate Your 2023 Estimated Tax Payments</a:t>
            </a:r>
          </a:p>
        </p:txBody>
      </p:sp>
      <p:sp>
        <p:nvSpPr>
          <p:cNvPr id="3" name="Content Placeholder 2"/>
          <p:cNvSpPr>
            <a:spLocks noGrp="1"/>
          </p:cNvSpPr>
          <p:nvPr>
            <p:ph idx="1"/>
          </p:nvPr>
        </p:nvSpPr>
        <p:spPr>
          <a:xfrm>
            <a:off x="162873" y="1350802"/>
            <a:ext cx="8836747" cy="4818991"/>
          </a:xfrm>
        </p:spPr>
        <p:txBody>
          <a:bodyPr/>
          <a:lstStyle/>
          <a:p>
            <a:pPr marL="0" indent="0">
              <a:buNone/>
            </a:pPr>
            <a:endParaRPr lang="en-US" sz="1000" dirty="0"/>
          </a:p>
          <a:p>
            <a:pPr marL="0" indent="0">
              <a:buNone/>
            </a:pPr>
            <a:r>
              <a:rPr lang="en-US" sz="2000" b="1" dirty="0"/>
              <a:t>Step 2 - Calculate 2023 estimated tax on federal taxable income of $16,150</a:t>
            </a:r>
          </a:p>
          <a:p>
            <a:pPr marL="0" indent="0">
              <a:buNone/>
            </a:pPr>
            <a:endParaRPr lang="en-US" sz="2000" dirty="0"/>
          </a:p>
          <a:p>
            <a:pPr marL="0" indent="0">
              <a:buNone/>
            </a:pPr>
            <a:r>
              <a:rPr lang="en-US" sz="2000" dirty="0"/>
              <a:t>From Form 1040-ES page 7:</a:t>
            </a:r>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914400" lvl="1" indent="-457200">
              <a:buFont typeface="+mj-lt"/>
              <a:buAutoNum type="arabicPeriod"/>
            </a:pPr>
            <a:endParaRPr lang="en-US" sz="2000" dirty="0"/>
          </a:p>
          <a:p>
            <a:pPr marL="457200" lvl="1" indent="0">
              <a:buNone/>
            </a:pPr>
            <a:endParaRPr lang="en-US" sz="2000" dirty="0"/>
          </a:p>
          <a:p>
            <a:pPr marL="914400" lvl="2" indent="0">
              <a:buNone/>
            </a:pPr>
            <a:endParaRPr lang="en-US" sz="1600" dirty="0"/>
          </a:p>
        </p:txBody>
      </p:sp>
      <p:sp>
        <p:nvSpPr>
          <p:cNvPr id="6" name="TextBox 5"/>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29</a:t>
            </a:fld>
            <a:endParaRPr lang="en-US" sz="1600" dirty="0">
              <a:solidFill>
                <a:schemeClr val="bg1"/>
              </a:solidFill>
            </a:endParaRPr>
          </a:p>
        </p:txBody>
      </p:sp>
      <p:pic>
        <p:nvPicPr>
          <p:cNvPr id="7" name="Picture 6">
            <a:extLst>
              <a:ext uri="{FF2B5EF4-FFF2-40B4-BE49-F238E27FC236}">
                <a16:creationId xmlns:a16="http://schemas.microsoft.com/office/drawing/2014/main" id="{498BB90A-F58F-43E2-B2B7-BAD957BDED1E}"/>
              </a:ext>
            </a:extLst>
          </p:cNvPr>
          <p:cNvPicPr>
            <a:picLocks noChangeAspect="1"/>
          </p:cNvPicPr>
          <p:nvPr/>
        </p:nvPicPr>
        <p:blipFill>
          <a:blip r:embed="rId3"/>
          <a:stretch>
            <a:fillRect/>
          </a:stretch>
        </p:blipFill>
        <p:spPr>
          <a:xfrm>
            <a:off x="2495550" y="2985248"/>
            <a:ext cx="4152900" cy="2868699"/>
          </a:xfrm>
          <a:prstGeom prst="rect">
            <a:avLst/>
          </a:prstGeom>
        </p:spPr>
      </p:pic>
      <p:cxnSp>
        <p:nvCxnSpPr>
          <p:cNvPr id="8" name="Straight Arrow Connector 7"/>
          <p:cNvCxnSpPr>
            <a:cxnSpLocks/>
          </p:cNvCxnSpPr>
          <p:nvPr/>
        </p:nvCxnSpPr>
        <p:spPr bwMode="auto">
          <a:xfrm>
            <a:off x="1726250" y="4800475"/>
            <a:ext cx="1085316" cy="1"/>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002932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374" y="1709195"/>
            <a:ext cx="7772400" cy="1601164"/>
          </a:xfrm>
        </p:spPr>
        <p:txBody>
          <a:bodyPr/>
          <a:lstStyle/>
          <a:p>
            <a:br>
              <a:rPr lang="en-US" dirty="0"/>
            </a:br>
            <a:br>
              <a:rPr lang="en-US" dirty="0"/>
            </a:br>
            <a:r>
              <a:rPr lang="en-US" dirty="0"/>
              <a:t>General Rules Regarding</a:t>
            </a:r>
            <a:br>
              <a:rPr lang="en-US" dirty="0"/>
            </a:br>
            <a:r>
              <a:rPr lang="en-US" dirty="0"/>
              <a:t>Tax Reporting of Fellowships/Assistantships</a:t>
            </a:r>
            <a:br>
              <a:rPr lang="en-US" dirty="0"/>
            </a:br>
            <a:br>
              <a:rPr lang="en-US" dirty="0"/>
            </a:br>
            <a:endParaRPr lang="en-US" dirty="0"/>
          </a:p>
        </p:txBody>
      </p:sp>
      <p:sp>
        <p:nvSpPr>
          <p:cNvPr id="3" name="TextBox 2"/>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a:t>
            </a:fld>
            <a:endParaRPr lang="en-US" sz="1600" dirty="0">
              <a:solidFill>
                <a:schemeClr val="bg1"/>
              </a:solidFill>
            </a:endParaRPr>
          </a:p>
        </p:txBody>
      </p:sp>
    </p:spTree>
    <p:extLst>
      <p:ext uri="{BB962C8B-B14F-4D97-AF65-F5344CB8AC3E}">
        <p14:creationId xmlns:p14="http://schemas.microsoft.com/office/powerpoint/2010/main" val="3741887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27378"/>
            <a:ext cx="7772400" cy="722489"/>
          </a:xfrm>
        </p:spPr>
        <p:txBody>
          <a:bodyPr/>
          <a:lstStyle/>
          <a:p>
            <a:r>
              <a:rPr lang="en-US" sz="2800" b="1" dirty="0"/>
              <a:t>Calculate Your 2023 Estimated Tax Payments</a:t>
            </a:r>
          </a:p>
        </p:txBody>
      </p:sp>
      <p:sp>
        <p:nvSpPr>
          <p:cNvPr id="3" name="Content Placeholder 2"/>
          <p:cNvSpPr>
            <a:spLocks noGrp="1"/>
          </p:cNvSpPr>
          <p:nvPr>
            <p:ph idx="1"/>
          </p:nvPr>
        </p:nvSpPr>
        <p:spPr>
          <a:xfrm>
            <a:off x="316089" y="1151467"/>
            <a:ext cx="8534400" cy="4944533"/>
          </a:xfrm>
        </p:spPr>
        <p:txBody>
          <a:bodyPr/>
          <a:lstStyle/>
          <a:p>
            <a:pPr marL="0" indent="0">
              <a:buNone/>
            </a:pPr>
            <a:endParaRPr lang="en-US" sz="2000" b="1" dirty="0"/>
          </a:p>
          <a:p>
            <a:pPr marL="0" indent="0">
              <a:buNone/>
            </a:pPr>
            <a:r>
              <a:rPr lang="en-US" sz="2200" b="1" dirty="0"/>
              <a:t>Step 2, cont’d - Calculate 2023 estimated tax on federal taxable income of $16,150</a:t>
            </a:r>
          </a:p>
          <a:p>
            <a:pPr marL="0" indent="0">
              <a:buNone/>
            </a:pPr>
            <a:endParaRPr lang="en-US" sz="2200" dirty="0"/>
          </a:p>
          <a:p>
            <a:pPr marL="0" indent="0">
              <a:buNone/>
            </a:pPr>
            <a:r>
              <a:rPr lang="en-US" sz="2200" dirty="0"/>
              <a:t>From Form 1040-ES, Schedule X (single):</a:t>
            </a:r>
          </a:p>
          <a:p>
            <a:pPr marL="0" indent="0">
              <a:buNone/>
            </a:pPr>
            <a:endParaRPr lang="en-US" sz="2200" dirty="0"/>
          </a:p>
          <a:p>
            <a:pPr marL="0" indent="0">
              <a:buNone/>
            </a:pPr>
            <a:r>
              <a:rPr lang="en-US" sz="2200" dirty="0"/>
              <a:t>$1,100 + </a:t>
            </a:r>
          </a:p>
          <a:p>
            <a:pPr marL="0" indent="0">
              <a:buNone/>
            </a:pPr>
            <a:r>
              <a:rPr lang="en-US" sz="2200" dirty="0"/>
              <a:t>($16,150 - $11,000) x 12% which equals $5,150 x 12% = $618               So, $1,100 + $618 = $1,718. Anne’s estimated federal income tax on her 2023 assistantship is $1,718.</a:t>
            </a:r>
          </a:p>
          <a:p>
            <a:pPr marL="0" indent="0">
              <a:buNone/>
            </a:pPr>
            <a:endParaRPr lang="en-US" sz="2000" dirty="0"/>
          </a:p>
          <a:p>
            <a:pPr marL="0" indent="0">
              <a:buNone/>
            </a:pPr>
            <a:endParaRPr lang="en-US" sz="2000" dirty="0"/>
          </a:p>
          <a:p>
            <a:pPr marL="0" indent="0">
              <a:buNone/>
            </a:pPr>
            <a:endParaRPr lang="en-US" sz="2000" dirty="0"/>
          </a:p>
          <a:p>
            <a:pPr marL="0" indent="0">
              <a:buNone/>
            </a:pPr>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30</a:t>
            </a:fld>
            <a:endParaRPr lang="en-US" sz="1600" dirty="0">
              <a:solidFill>
                <a:schemeClr val="bg1"/>
              </a:solidFill>
            </a:endParaRPr>
          </a:p>
        </p:txBody>
      </p:sp>
    </p:spTree>
    <p:extLst>
      <p:ext uri="{BB962C8B-B14F-4D97-AF65-F5344CB8AC3E}">
        <p14:creationId xmlns:p14="http://schemas.microsoft.com/office/powerpoint/2010/main" val="32956007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03201"/>
            <a:ext cx="7772400" cy="609600"/>
          </a:xfrm>
        </p:spPr>
        <p:txBody>
          <a:bodyPr/>
          <a:lstStyle/>
          <a:p>
            <a:r>
              <a:rPr lang="en-US" sz="2800" b="1" dirty="0"/>
              <a:t>Calculate Your 2023 Estimated Tax Payments</a:t>
            </a:r>
          </a:p>
        </p:txBody>
      </p:sp>
      <p:sp>
        <p:nvSpPr>
          <p:cNvPr id="3" name="Content Placeholder 2"/>
          <p:cNvSpPr>
            <a:spLocks noGrp="1"/>
          </p:cNvSpPr>
          <p:nvPr>
            <p:ph idx="1"/>
          </p:nvPr>
        </p:nvSpPr>
        <p:spPr>
          <a:xfrm>
            <a:off x="406400" y="812801"/>
            <a:ext cx="8489244" cy="5384799"/>
          </a:xfrm>
        </p:spPr>
        <p:txBody>
          <a:bodyPr/>
          <a:lstStyle/>
          <a:p>
            <a:pPr marL="0" lvl="0" indent="0">
              <a:buNone/>
            </a:pPr>
            <a:r>
              <a:rPr lang="en-US" sz="2000" b="1" dirty="0">
                <a:solidFill>
                  <a:srgbClr val="000000"/>
                </a:solidFill>
              </a:rPr>
              <a:t>Step 2, cont’d - Calculate 2023 estimated tax on federal taxable income of $16,150</a:t>
            </a:r>
            <a:endParaRPr lang="en-US" sz="2000" dirty="0">
              <a:solidFill>
                <a:srgbClr val="000000"/>
              </a:solidFill>
            </a:endParaRPr>
          </a:p>
          <a:p>
            <a:pPr marL="0" lvl="0" indent="0">
              <a:buNone/>
            </a:pPr>
            <a:endParaRPr lang="en-US" sz="2000" dirty="0">
              <a:solidFill>
                <a:srgbClr val="000000"/>
              </a:solidFill>
            </a:endParaRPr>
          </a:p>
          <a:p>
            <a:pPr marL="0" lvl="0" indent="0">
              <a:buNone/>
            </a:pPr>
            <a:r>
              <a:rPr lang="en-US" sz="2000" dirty="0"/>
              <a:t>If Anne pays the $1,718 when she files her 2023 income tax return (in 2024), she could be subject to an estimated tax penalty for not paying her 2023 federal income taxes on a timely basis.</a:t>
            </a:r>
          </a:p>
          <a:p>
            <a:pPr marL="0" lvl="0" indent="0">
              <a:buNone/>
            </a:pPr>
            <a:endParaRPr lang="en-US" sz="2000" dirty="0">
              <a:solidFill>
                <a:srgbClr val="000000"/>
              </a:solidFill>
            </a:endParaRPr>
          </a:p>
          <a:p>
            <a:pPr marL="0" lvl="0" indent="0">
              <a:buNone/>
            </a:pPr>
            <a:r>
              <a:rPr lang="en-US" sz="2000" dirty="0">
                <a:solidFill>
                  <a:srgbClr val="000000"/>
                </a:solidFill>
              </a:rPr>
              <a:t>To avoid estimated tax penalty, she must pay in the lesser of:</a:t>
            </a:r>
          </a:p>
          <a:p>
            <a:pPr marL="0" lvl="0" indent="0">
              <a:buNone/>
            </a:pPr>
            <a:r>
              <a:rPr lang="en-US" sz="2000" dirty="0"/>
              <a:t>90% of 2023 estimated tax ($1,718) = $1,547</a:t>
            </a:r>
          </a:p>
          <a:p>
            <a:pPr marL="0" lvl="0" indent="0">
              <a:buNone/>
            </a:pPr>
            <a:r>
              <a:rPr lang="en-US" sz="2000" dirty="0"/>
              <a:t>100% of 2022 tax = $2,493</a:t>
            </a:r>
          </a:p>
          <a:p>
            <a:pPr marL="0" lvl="0" indent="0">
              <a:buNone/>
            </a:pPr>
            <a:endParaRPr lang="en-US" sz="2000" dirty="0"/>
          </a:p>
          <a:p>
            <a:pPr marL="0" lvl="0" indent="0">
              <a:buNone/>
            </a:pPr>
            <a:r>
              <a:rPr lang="en-US" sz="2000" dirty="0"/>
              <a:t>So, Anne must pay in $1,547 at a minimum in 2023 as estimated tax payments ($1,718 if she wants to avoid paying federal income tax again when she files her 2023 return).</a:t>
            </a:r>
          </a:p>
          <a:p>
            <a:pPr marL="0" lvl="0" indent="0">
              <a:buNone/>
            </a:pPr>
            <a:endParaRPr lang="en-US" sz="2000" dirty="0">
              <a:solidFill>
                <a:srgbClr val="000000"/>
              </a:solidFill>
            </a:endParaRPr>
          </a:p>
          <a:p>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31</a:t>
            </a:fld>
            <a:endParaRPr lang="en-US" sz="1600" dirty="0">
              <a:solidFill>
                <a:schemeClr val="bg1"/>
              </a:solidFill>
            </a:endParaRPr>
          </a:p>
        </p:txBody>
      </p:sp>
    </p:spTree>
    <p:extLst>
      <p:ext uri="{BB962C8B-B14F-4D97-AF65-F5344CB8AC3E}">
        <p14:creationId xmlns:p14="http://schemas.microsoft.com/office/powerpoint/2010/main" val="10102630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922020"/>
          </a:xfrm>
        </p:spPr>
        <p:txBody>
          <a:bodyPr/>
          <a:lstStyle/>
          <a:p>
            <a:r>
              <a:rPr lang="en-US" sz="2800" b="1" dirty="0"/>
              <a:t>Calculate Your 2023 Estimated Tax Payments</a:t>
            </a:r>
          </a:p>
        </p:txBody>
      </p:sp>
      <p:sp>
        <p:nvSpPr>
          <p:cNvPr id="3" name="Content Placeholder 2"/>
          <p:cNvSpPr>
            <a:spLocks noGrp="1"/>
          </p:cNvSpPr>
          <p:nvPr>
            <p:ph idx="1"/>
          </p:nvPr>
        </p:nvSpPr>
        <p:spPr>
          <a:xfrm>
            <a:off x="162873" y="1350802"/>
            <a:ext cx="8836747" cy="4818991"/>
          </a:xfrm>
        </p:spPr>
        <p:txBody>
          <a:bodyPr/>
          <a:lstStyle/>
          <a:p>
            <a:pPr marL="0" indent="0">
              <a:buNone/>
            </a:pPr>
            <a:r>
              <a:rPr lang="en-US" sz="2000" dirty="0"/>
              <a:t>ESTIMATED TAX DUE DATES FOR 2023:</a:t>
            </a:r>
          </a:p>
          <a:p>
            <a:pPr marL="0" indent="0">
              <a:buNone/>
            </a:pPr>
            <a:endParaRPr lang="en-US" sz="2000" dirty="0"/>
          </a:p>
          <a:p>
            <a:pPr marL="0" indent="0">
              <a:buNone/>
            </a:pPr>
            <a:r>
              <a:rPr lang="en-US" sz="2000" dirty="0"/>
              <a:t>	Quarter 1 – April 18, 2023</a:t>
            </a:r>
          </a:p>
          <a:p>
            <a:pPr marL="0" indent="0">
              <a:buNone/>
            </a:pPr>
            <a:r>
              <a:rPr lang="en-US" sz="2000" dirty="0"/>
              <a:t>	Quarter 2 – June 15, 2023</a:t>
            </a:r>
          </a:p>
          <a:p>
            <a:pPr marL="0" indent="0">
              <a:buNone/>
            </a:pPr>
            <a:r>
              <a:rPr lang="en-US" sz="2000" dirty="0"/>
              <a:t>	Quarter 3 – September 15, 2023</a:t>
            </a:r>
          </a:p>
          <a:p>
            <a:pPr marL="0" indent="0">
              <a:buNone/>
            </a:pPr>
            <a:r>
              <a:rPr lang="en-US" sz="2000" dirty="0"/>
              <a:t>	Quarter 4 – January 16, 2024</a:t>
            </a:r>
          </a:p>
          <a:p>
            <a:pPr marL="0" indent="0">
              <a:buNone/>
            </a:pPr>
            <a:endParaRPr lang="en-US" sz="2000" dirty="0"/>
          </a:p>
          <a:p>
            <a:pPr marL="0" indent="0">
              <a:buNone/>
            </a:pPr>
            <a:endParaRPr lang="en-US" sz="2000" dirty="0"/>
          </a:p>
          <a:p>
            <a:pPr marL="0" indent="0">
              <a:buNone/>
            </a:pPr>
            <a:r>
              <a:rPr lang="en-US" sz="2000" dirty="0"/>
              <a:t>Anne decides she is going to pay in $1,718 for her estimated 2023 federal income taxes. She pays $429.50 each quarter by the due dates above.</a:t>
            </a:r>
          </a:p>
          <a:p>
            <a:pPr marL="0" indent="0">
              <a:buNone/>
            </a:pPr>
            <a:endParaRPr lang="en-US" sz="2000" b="1" dirty="0"/>
          </a:p>
          <a:p>
            <a:pPr marL="0" indent="0">
              <a:buNone/>
            </a:pPr>
            <a:endParaRPr lang="en-US" sz="2000" dirty="0"/>
          </a:p>
          <a:p>
            <a:pPr marL="457200" lvl="1" indent="0">
              <a:buNone/>
            </a:pPr>
            <a:endParaRPr lang="en-US" sz="2000" dirty="0"/>
          </a:p>
          <a:p>
            <a:pPr marL="914400" lvl="2" indent="0">
              <a:buNone/>
            </a:pPr>
            <a:endParaRPr lang="en-US" sz="16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32</a:t>
            </a:fld>
            <a:endParaRPr lang="en-US" sz="1600" dirty="0">
              <a:solidFill>
                <a:schemeClr val="bg1"/>
              </a:solidFill>
            </a:endParaRPr>
          </a:p>
        </p:txBody>
      </p:sp>
    </p:spTree>
    <p:extLst>
      <p:ext uri="{BB962C8B-B14F-4D97-AF65-F5344CB8AC3E}">
        <p14:creationId xmlns:p14="http://schemas.microsoft.com/office/powerpoint/2010/main" val="32684590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812800"/>
          </a:xfrm>
        </p:spPr>
        <p:txBody>
          <a:bodyPr/>
          <a:lstStyle/>
          <a:p>
            <a:r>
              <a:rPr lang="en-US" sz="2800" b="1" dirty="0"/>
              <a:t>Calculate Your 2023 Estimated Tax Payments</a:t>
            </a:r>
          </a:p>
        </p:txBody>
      </p:sp>
      <p:sp>
        <p:nvSpPr>
          <p:cNvPr id="3" name="Content Placeholder 2"/>
          <p:cNvSpPr>
            <a:spLocks noGrp="1"/>
          </p:cNvSpPr>
          <p:nvPr>
            <p:ph idx="1"/>
          </p:nvPr>
        </p:nvSpPr>
        <p:spPr>
          <a:xfrm>
            <a:off x="519289" y="1580444"/>
            <a:ext cx="8105422" cy="4515556"/>
          </a:xfrm>
        </p:spPr>
        <p:txBody>
          <a:bodyPr/>
          <a:lstStyle/>
          <a:p>
            <a:pPr marL="0" lvl="0" indent="0">
              <a:buNone/>
            </a:pPr>
            <a:r>
              <a:rPr lang="en-US" sz="2000" b="1" dirty="0">
                <a:solidFill>
                  <a:srgbClr val="000000"/>
                </a:solidFill>
              </a:rPr>
              <a:t>Step 3 -  Calculate Anne’s 2023 taxable income for New York State estimated tax purposes</a:t>
            </a:r>
          </a:p>
          <a:p>
            <a:pPr marL="0" lvl="0" indent="0">
              <a:buNone/>
            </a:pPr>
            <a:endParaRPr lang="en-US" sz="2000" dirty="0">
              <a:solidFill>
                <a:srgbClr val="000000"/>
              </a:solidFill>
            </a:endParaRPr>
          </a:p>
          <a:p>
            <a:pPr marL="0" lvl="0" indent="0">
              <a:buNone/>
            </a:pPr>
            <a:r>
              <a:rPr lang="en-US" sz="2000" dirty="0">
                <a:solidFill>
                  <a:srgbClr val="000000"/>
                </a:solidFill>
              </a:rPr>
              <a:t>Assistantship payments received in 2023 - $30,000</a:t>
            </a:r>
          </a:p>
          <a:p>
            <a:pPr marL="0" lvl="0" indent="0">
              <a:buNone/>
            </a:pPr>
            <a:r>
              <a:rPr lang="en-US" sz="2000" dirty="0">
                <a:solidFill>
                  <a:srgbClr val="000000"/>
                </a:solidFill>
              </a:rPr>
              <a:t>Cost of books/equipment required for and paid in 2023 for her 2023 classes - $0</a:t>
            </a:r>
          </a:p>
          <a:p>
            <a:pPr marL="0" lvl="0" indent="0">
              <a:buNone/>
            </a:pPr>
            <a:endParaRPr lang="en-US" sz="2000" dirty="0">
              <a:solidFill>
                <a:srgbClr val="000000"/>
              </a:solidFill>
            </a:endParaRPr>
          </a:p>
          <a:p>
            <a:pPr marL="0" lvl="0" indent="0">
              <a:buNone/>
            </a:pPr>
            <a:r>
              <a:rPr lang="en-US" sz="2000" dirty="0">
                <a:solidFill>
                  <a:srgbClr val="000000"/>
                </a:solidFill>
              </a:rPr>
              <a:t>Taxable income for 2023:  $30,000 - </a:t>
            </a:r>
            <a:r>
              <a:rPr lang="en-US" sz="2000" dirty="0"/>
              <a:t>$8,000 </a:t>
            </a:r>
            <a:r>
              <a:rPr lang="en-US" sz="2000" dirty="0">
                <a:solidFill>
                  <a:srgbClr val="000000"/>
                </a:solidFill>
              </a:rPr>
              <a:t>standard deduction = $22,000</a:t>
            </a:r>
          </a:p>
          <a:p>
            <a:pPr marL="0" indent="0">
              <a:buNone/>
            </a:pPr>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33</a:t>
            </a:fld>
            <a:endParaRPr lang="en-US" sz="1600" dirty="0">
              <a:solidFill>
                <a:schemeClr val="bg1"/>
              </a:solidFill>
            </a:endParaRPr>
          </a:p>
        </p:txBody>
      </p:sp>
    </p:spTree>
    <p:extLst>
      <p:ext uri="{BB962C8B-B14F-4D97-AF65-F5344CB8AC3E}">
        <p14:creationId xmlns:p14="http://schemas.microsoft.com/office/powerpoint/2010/main" val="38478908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38896"/>
            <a:ext cx="7772400" cy="717632"/>
          </a:xfrm>
        </p:spPr>
        <p:txBody>
          <a:bodyPr/>
          <a:lstStyle/>
          <a:p>
            <a:r>
              <a:rPr lang="en-US" sz="2800" b="1" dirty="0"/>
              <a:t>Calculate Your 2023 Estimated Tax Payments</a:t>
            </a:r>
          </a:p>
        </p:txBody>
      </p:sp>
      <p:sp>
        <p:nvSpPr>
          <p:cNvPr id="3" name="Content Placeholder 2"/>
          <p:cNvSpPr>
            <a:spLocks noGrp="1"/>
          </p:cNvSpPr>
          <p:nvPr>
            <p:ph idx="1"/>
          </p:nvPr>
        </p:nvSpPr>
        <p:spPr>
          <a:xfrm>
            <a:off x="270934" y="972273"/>
            <a:ext cx="8669866" cy="4965540"/>
          </a:xfrm>
        </p:spPr>
        <p:txBody>
          <a:bodyPr/>
          <a:lstStyle/>
          <a:p>
            <a:pPr marL="0" indent="0">
              <a:buNone/>
            </a:pPr>
            <a:r>
              <a:rPr lang="en-US" sz="2000" b="1" dirty="0">
                <a:solidFill>
                  <a:srgbClr val="000000"/>
                </a:solidFill>
              </a:rPr>
              <a:t>Step 3, cont’d --  Calculate 2023 estimated tax on New York State taxable income of $</a:t>
            </a:r>
            <a:r>
              <a:rPr lang="en-US" sz="2000" b="1" dirty="0"/>
              <a:t>22,000</a:t>
            </a:r>
          </a:p>
          <a:p>
            <a:pPr marL="0" indent="0">
              <a:buNone/>
            </a:pPr>
            <a:endParaRPr lang="en-US" sz="2000" dirty="0"/>
          </a:p>
          <a:p>
            <a:pPr marL="0" indent="0">
              <a:buNone/>
            </a:pPr>
            <a:r>
              <a:rPr lang="en-US" sz="2000" dirty="0"/>
              <a:t>From Form IT-2105 Instructions, page 10:</a:t>
            </a:r>
          </a:p>
          <a:p>
            <a:pPr marL="0" indent="0">
              <a:buNone/>
            </a:pPr>
            <a:endParaRPr lang="en-US" sz="2000" dirty="0"/>
          </a:p>
          <a:p>
            <a:pPr marL="0" lvl="0" indent="0">
              <a:buNone/>
            </a:pPr>
            <a:endParaRPr lang="en-US" sz="2000" b="1" dirty="0">
              <a:solidFill>
                <a:srgbClr val="000000"/>
              </a:solidFill>
            </a:endParaRPr>
          </a:p>
          <a:p>
            <a:pPr marL="0" lvl="0" indent="0">
              <a:buNone/>
            </a:pPr>
            <a:endParaRPr lang="en-US" sz="2000" b="1" dirty="0">
              <a:solidFill>
                <a:srgbClr val="000000"/>
              </a:solidFill>
            </a:endParaRPr>
          </a:p>
          <a:p>
            <a:endParaRPr lang="en-US" dirty="0"/>
          </a:p>
        </p:txBody>
      </p:sp>
      <p:sp>
        <p:nvSpPr>
          <p:cNvPr id="5" name="Rectangle 2"/>
          <p:cNvSpPr>
            <a:spLocks noChangeArrowheads="1"/>
          </p:cNvSpPr>
          <p:nvPr/>
        </p:nvSpPr>
        <p:spPr bwMode="auto">
          <a:xfrm>
            <a:off x="2800350" y="30114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8" name="Rectangle 5"/>
          <p:cNvSpPr>
            <a:spLocks noChangeArrowheads="1"/>
          </p:cNvSpPr>
          <p:nvPr/>
        </p:nvSpPr>
        <p:spPr bwMode="auto">
          <a:xfrm>
            <a:off x="2800350" y="30114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TextBox 8"/>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34</a:t>
            </a:fld>
            <a:endParaRPr lang="en-US" sz="1600" dirty="0">
              <a:solidFill>
                <a:schemeClr val="bg1"/>
              </a:solidFill>
            </a:endParaRPr>
          </a:p>
        </p:txBody>
      </p:sp>
      <p:pic>
        <p:nvPicPr>
          <p:cNvPr id="4" name="Picture 3">
            <a:extLst>
              <a:ext uri="{FF2B5EF4-FFF2-40B4-BE49-F238E27FC236}">
                <a16:creationId xmlns:a16="http://schemas.microsoft.com/office/drawing/2014/main" id="{83EC9D29-1C3F-4C23-B6E4-5BFEE3E7170E}"/>
              </a:ext>
            </a:extLst>
          </p:cNvPr>
          <p:cNvPicPr>
            <a:picLocks noChangeAspect="1"/>
          </p:cNvPicPr>
          <p:nvPr/>
        </p:nvPicPr>
        <p:blipFill>
          <a:blip r:embed="rId3"/>
          <a:stretch>
            <a:fillRect/>
          </a:stretch>
        </p:blipFill>
        <p:spPr>
          <a:xfrm>
            <a:off x="2309812" y="2698375"/>
            <a:ext cx="4524375" cy="3239437"/>
          </a:xfrm>
          <a:prstGeom prst="rect">
            <a:avLst/>
          </a:prstGeom>
        </p:spPr>
      </p:pic>
      <p:cxnSp>
        <p:nvCxnSpPr>
          <p:cNvPr id="7" name="Straight Arrow Connector 6"/>
          <p:cNvCxnSpPr>
            <a:cxnSpLocks/>
          </p:cNvCxnSpPr>
          <p:nvPr/>
        </p:nvCxnSpPr>
        <p:spPr bwMode="auto">
          <a:xfrm>
            <a:off x="1718650" y="4461578"/>
            <a:ext cx="881115" cy="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20118479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7322"/>
            <a:ext cx="7772400" cy="787078"/>
          </a:xfrm>
        </p:spPr>
        <p:txBody>
          <a:bodyPr/>
          <a:lstStyle/>
          <a:p>
            <a:r>
              <a:rPr lang="en-US" sz="2800" b="1" dirty="0"/>
              <a:t>Calculate Your 2023 Estimated Tax Payments</a:t>
            </a:r>
          </a:p>
        </p:txBody>
      </p:sp>
      <p:sp>
        <p:nvSpPr>
          <p:cNvPr id="3" name="Content Placeholder 2"/>
          <p:cNvSpPr>
            <a:spLocks noGrp="1"/>
          </p:cNvSpPr>
          <p:nvPr>
            <p:ph idx="1"/>
          </p:nvPr>
        </p:nvSpPr>
        <p:spPr>
          <a:xfrm>
            <a:off x="381965" y="968415"/>
            <a:ext cx="8322197" cy="5089003"/>
          </a:xfrm>
        </p:spPr>
        <p:txBody>
          <a:bodyPr/>
          <a:lstStyle/>
          <a:p>
            <a:pPr marL="0" lvl="0" indent="0">
              <a:buNone/>
            </a:pPr>
            <a:r>
              <a:rPr lang="en-US" sz="2000" b="1" dirty="0">
                <a:solidFill>
                  <a:srgbClr val="000000"/>
                </a:solidFill>
              </a:rPr>
              <a:t>Step 3, cont’d -  Calculate 2023 estimated tax on New York State taxable income of $</a:t>
            </a:r>
            <a:r>
              <a:rPr lang="en-US" sz="2000" b="1" dirty="0"/>
              <a:t>22,000</a:t>
            </a:r>
          </a:p>
          <a:p>
            <a:pPr marL="0" lvl="0" indent="0">
              <a:buNone/>
            </a:pPr>
            <a:endParaRPr lang="en-US" sz="2000" b="1" dirty="0">
              <a:solidFill>
                <a:srgbClr val="000000"/>
              </a:solidFill>
            </a:endParaRPr>
          </a:p>
          <a:p>
            <a:pPr marL="0" indent="0">
              <a:buNone/>
            </a:pPr>
            <a:r>
              <a:rPr lang="en-US" sz="2000" dirty="0"/>
              <a:t>From Form IT-2105 page 10:</a:t>
            </a:r>
          </a:p>
          <a:p>
            <a:pPr marL="0" indent="0">
              <a:buNone/>
            </a:pPr>
            <a:r>
              <a:rPr lang="en-US" sz="2000" dirty="0"/>
              <a:t>Single and married filing separately chart:</a:t>
            </a:r>
          </a:p>
          <a:p>
            <a:pPr marL="0" indent="0">
              <a:buNone/>
            </a:pPr>
            <a:endParaRPr lang="en-US" sz="2000" dirty="0">
              <a:solidFill>
                <a:srgbClr val="FF0000"/>
              </a:solidFill>
            </a:endParaRPr>
          </a:p>
          <a:p>
            <a:pPr marL="0" indent="0">
              <a:buNone/>
            </a:pPr>
            <a:r>
              <a:rPr lang="en-US" sz="2000" dirty="0"/>
              <a:t>$600 + </a:t>
            </a:r>
          </a:p>
          <a:p>
            <a:pPr marL="0" indent="0">
              <a:buNone/>
            </a:pPr>
            <a:r>
              <a:rPr lang="en-US" sz="2000" dirty="0"/>
              <a:t>($22,000 - $13,900) x 5.50% which equals $8,100 x 5.5% = $445.50</a:t>
            </a:r>
          </a:p>
          <a:p>
            <a:pPr marL="0" indent="0">
              <a:buNone/>
            </a:pPr>
            <a:r>
              <a:rPr lang="en-US" sz="2000" dirty="0"/>
              <a:t>So, $600 + $445.50 = $1,045.50. Anne’s estimated New York State income tax on her 2023 assistantship is $1,045.50.</a:t>
            </a:r>
          </a:p>
          <a:p>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35</a:t>
            </a:fld>
            <a:endParaRPr lang="en-US" sz="1600" dirty="0">
              <a:solidFill>
                <a:schemeClr val="bg1"/>
              </a:solidFill>
            </a:endParaRPr>
          </a:p>
        </p:txBody>
      </p:sp>
    </p:spTree>
    <p:extLst>
      <p:ext uri="{BB962C8B-B14F-4D97-AF65-F5344CB8AC3E}">
        <p14:creationId xmlns:p14="http://schemas.microsoft.com/office/powerpoint/2010/main" val="31679636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375" y="267183"/>
            <a:ext cx="7772400" cy="832412"/>
          </a:xfrm>
        </p:spPr>
        <p:txBody>
          <a:bodyPr/>
          <a:lstStyle/>
          <a:p>
            <a:r>
              <a:rPr lang="en-US" sz="2800" b="1" dirty="0"/>
              <a:t>Calculate Your 2023 Estimated Tax Payments</a:t>
            </a:r>
          </a:p>
        </p:txBody>
      </p:sp>
      <p:sp>
        <p:nvSpPr>
          <p:cNvPr id="3" name="Content Placeholder 2"/>
          <p:cNvSpPr>
            <a:spLocks noGrp="1"/>
          </p:cNvSpPr>
          <p:nvPr>
            <p:ph idx="1"/>
          </p:nvPr>
        </p:nvSpPr>
        <p:spPr>
          <a:xfrm>
            <a:off x="358815" y="1099595"/>
            <a:ext cx="8449519" cy="4996405"/>
          </a:xfrm>
        </p:spPr>
        <p:txBody>
          <a:bodyPr/>
          <a:lstStyle/>
          <a:p>
            <a:pPr marL="0" lvl="0" indent="0">
              <a:buNone/>
            </a:pPr>
            <a:r>
              <a:rPr lang="en-US" sz="2000" b="1" dirty="0">
                <a:solidFill>
                  <a:srgbClr val="000000"/>
                </a:solidFill>
              </a:rPr>
              <a:t>Step 3, cont’d -  Calculate 2023 estimated tax on New York State taxable income of $</a:t>
            </a:r>
            <a:r>
              <a:rPr lang="en-US" sz="2000" b="1" dirty="0"/>
              <a:t>22,000</a:t>
            </a:r>
          </a:p>
          <a:p>
            <a:pPr marL="0" indent="0">
              <a:buNone/>
            </a:pPr>
            <a:endParaRPr lang="en-US" sz="1200" dirty="0"/>
          </a:p>
          <a:p>
            <a:pPr marL="0" indent="0">
              <a:buNone/>
            </a:pPr>
            <a:r>
              <a:rPr lang="en-US" sz="2000" dirty="0"/>
              <a:t>If Anne pays the $1,045.50 when she files her 2023 income tax return (in 2024), she could be subject to an estimated tax penalty for not paying her New York State income taxes on a timely basis.</a:t>
            </a:r>
          </a:p>
          <a:p>
            <a:pPr marL="0" indent="0">
              <a:buNone/>
            </a:pPr>
            <a:endParaRPr lang="en-US" sz="2000" dirty="0"/>
          </a:p>
          <a:p>
            <a:pPr marL="0" indent="0">
              <a:buNone/>
            </a:pPr>
            <a:r>
              <a:rPr lang="en-US" sz="2000" dirty="0"/>
              <a:t>To avoid estimated tax penalty, must pay the lesser of:</a:t>
            </a:r>
          </a:p>
          <a:p>
            <a:pPr marL="0" indent="0">
              <a:buNone/>
            </a:pPr>
            <a:r>
              <a:rPr lang="en-US" sz="2000" dirty="0"/>
              <a:t>90% of 2023 estimated tax ($1,045.50) = $941</a:t>
            </a:r>
          </a:p>
          <a:p>
            <a:pPr marL="0" indent="0">
              <a:buNone/>
            </a:pPr>
            <a:r>
              <a:rPr lang="en-US" sz="2000" dirty="0"/>
              <a:t>100% of 2022 tax = $1,089</a:t>
            </a:r>
          </a:p>
          <a:p>
            <a:pPr marL="0" indent="0">
              <a:buNone/>
            </a:pPr>
            <a:endParaRPr lang="en-US" sz="2000" dirty="0"/>
          </a:p>
          <a:p>
            <a:pPr marL="0" indent="0">
              <a:buNone/>
            </a:pPr>
            <a:r>
              <a:rPr lang="en-US" sz="2000" dirty="0"/>
              <a:t>So, Anne must pay in $941 at minimum in 2023 as estimated tax payments ($1,045.50 if she wants to avoid paying New York State income tax again when she files her 2023 return).</a:t>
            </a:r>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36</a:t>
            </a:fld>
            <a:endParaRPr lang="en-US" sz="1600" dirty="0">
              <a:solidFill>
                <a:schemeClr val="bg1"/>
              </a:solidFill>
            </a:endParaRPr>
          </a:p>
        </p:txBody>
      </p:sp>
    </p:spTree>
    <p:extLst>
      <p:ext uri="{BB962C8B-B14F-4D97-AF65-F5344CB8AC3E}">
        <p14:creationId xmlns:p14="http://schemas.microsoft.com/office/powerpoint/2010/main" val="15215087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08344"/>
            <a:ext cx="7772400" cy="752355"/>
          </a:xfrm>
        </p:spPr>
        <p:txBody>
          <a:bodyPr/>
          <a:lstStyle/>
          <a:p>
            <a:r>
              <a:rPr lang="en-US" sz="2800" b="1" dirty="0"/>
              <a:t>Calculate Your 2023 Estimated Tax Payments</a:t>
            </a:r>
          </a:p>
        </p:txBody>
      </p:sp>
      <p:sp>
        <p:nvSpPr>
          <p:cNvPr id="3" name="Content Placeholder 2"/>
          <p:cNvSpPr>
            <a:spLocks noGrp="1"/>
          </p:cNvSpPr>
          <p:nvPr>
            <p:ph idx="1"/>
          </p:nvPr>
        </p:nvSpPr>
        <p:spPr>
          <a:xfrm>
            <a:off x="486137" y="960700"/>
            <a:ext cx="8310622" cy="4653022"/>
          </a:xfrm>
        </p:spPr>
        <p:txBody>
          <a:bodyPr/>
          <a:lstStyle/>
          <a:p>
            <a:pPr marL="0" indent="0">
              <a:buNone/>
            </a:pPr>
            <a:endParaRPr lang="en-US" sz="2000" dirty="0"/>
          </a:p>
          <a:p>
            <a:pPr marL="0" indent="0">
              <a:buNone/>
            </a:pPr>
            <a:r>
              <a:rPr lang="en-US" sz="2000" dirty="0"/>
              <a:t>ESTIMATED TAX DUE DATES FOR 2023</a:t>
            </a:r>
          </a:p>
          <a:p>
            <a:pPr marL="0" indent="0">
              <a:buNone/>
            </a:pPr>
            <a:r>
              <a:rPr lang="en-US" sz="2000" dirty="0"/>
              <a:t>	Quarter 1 – April 18, 2023</a:t>
            </a:r>
          </a:p>
          <a:p>
            <a:pPr marL="0" indent="0">
              <a:buNone/>
            </a:pPr>
            <a:r>
              <a:rPr lang="en-US" sz="2000" dirty="0"/>
              <a:t>	Quarter 2 – June 15, 2023</a:t>
            </a:r>
          </a:p>
          <a:p>
            <a:pPr marL="0" indent="0">
              <a:buNone/>
            </a:pPr>
            <a:r>
              <a:rPr lang="en-US" sz="2000" dirty="0"/>
              <a:t>	Quarter 3 – September 15, 2023</a:t>
            </a:r>
          </a:p>
          <a:p>
            <a:pPr marL="0" indent="0">
              <a:buNone/>
            </a:pPr>
            <a:r>
              <a:rPr lang="en-US" sz="2000" dirty="0"/>
              <a:t>	Quarter 4 – January 16, 2024</a:t>
            </a:r>
          </a:p>
          <a:p>
            <a:pPr marL="0" indent="0">
              <a:buNone/>
            </a:pPr>
            <a:endParaRPr lang="en-US" sz="2000" dirty="0"/>
          </a:p>
          <a:p>
            <a:pPr marL="0" indent="0">
              <a:buNone/>
            </a:pPr>
            <a:endParaRPr lang="en-US" sz="2000" dirty="0"/>
          </a:p>
          <a:p>
            <a:pPr marL="0" indent="0">
              <a:buNone/>
            </a:pPr>
            <a:r>
              <a:rPr lang="en-US" sz="2000" dirty="0"/>
              <a:t>Anne decides she is going to pay in $1,045.50 for her estimated 2023 New York State income taxes. She pays $261.38 each quarter by the due dates above.</a:t>
            </a:r>
          </a:p>
          <a:p>
            <a:pPr marL="0" indent="0">
              <a:buNone/>
            </a:pPr>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37</a:t>
            </a:fld>
            <a:endParaRPr lang="en-US" sz="1600" dirty="0">
              <a:solidFill>
                <a:schemeClr val="bg1"/>
              </a:solidFill>
            </a:endParaRPr>
          </a:p>
        </p:txBody>
      </p:sp>
    </p:spTree>
    <p:extLst>
      <p:ext uri="{BB962C8B-B14F-4D97-AF65-F5344CB8AC3E}">
        <p14:creationId xmlns:p14="http://schemas.microsoft.com/office/powerpoint/2010/main" val="12853694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0934"/>
            <a:ext cx="7772400" cy="598310"/>
          </a:xfrm>
        </p:spPr>
        <p:txBody>
          <a:bodyPr/>
          <a:lstStyle/>
          <a:p>
            <a:r>
              <a:rPr lang="en-US" sz="2800" b="1" dirty="0"/>
              <a:t>Calculate Your 2023 Estimated Tax Payments</a:t>
            </a:r>
            <a:endParaRPr lang="en-US" sz="2800" dirty="0"/>
          </a:p>
        </p:txBody>
      </p:sp>
      <p:sp>
        <p:nvSpPr>
          <p:cNvPr id="5" name="Content Placeholder 2"/>
          <p:cNvSpPr>
            <a:spLocks noGrp="1"/>
          </p:cNvSpPr>
          <p:nvPr>
            <p:ph idx="1"/>
          </p:nvPr>
        </p:nvSpPr>
        <p:spPr>
          <a:xfrm>
            <a:off x="237067" y="1061155"/>
            <a:ext cx="8466665" cy="5034845"/>
          </a:xfrm>
        </p:spPr>
        <p:txBody>
          <a:bodyPr/>
          <a:lstStyle/>
          <a:p>
            <a:pPr lvl="0"/>
            <a:r>
              <a:rPr lang="en-US" sz="2400" b="1" dirty="0">
                <a:solidFill>
                  <a:srgbClr val="000000"/>
                </a:solidFill>
              </a:rPr>
              <a:t>Example B</a:t>
            </a:r>
          </a:p>
          <a:p>
            <a:pPr marL="0" indent="0">
              <a:buNone/>
            </a:pPr>
            <a:r>
              <a:rPr lang="en-US" sz="1800" dirty="0">
                <a:solidFill>
                  <a:srgbClr val="000000"/>
                </a:solidFill>
              </a:rPr>
              <a:t>Bruce has a Grad Assistantship.</a:t>
            </a:r>
            <a:r>
              <a:rPr lang="en-US" sz="1800" dirty="0"/>
              <a:t> For 2023, Bruce estimates his gross income to be $18,400 (½ of 22/23 assistantship and ½ of 23/24 assistantship).  For 2023 he has no W-2 wages.</a:t>
            </a:r>
            <a:r>
              <a:rPr lang="en-US" sz="1800" dirty="0">
                <a:solidFill>
                  <a:srgbClr val="000000"/>
                </a:solidFill>
              </a:rPr>
              <a:t>  He has no qualified expenditures other than tuition (which is offset directly by the University separate from the assistantship). Bruce files single, and cannot be claimed as a dependent on someone else’s return. Bruce’s 2022 federal Form 1040 reported </a:t>
            </a:r>
            <a:r>
              <a:rPr lang="en-US" sz="1800" dirty="0"/>
              <a:t>tax (Line 16) of $1,003. Bruce’s 2022 state Form IT-201 reported tax (Line 61) of $289. </a:t>
            </a:r>
          </a:p>
          <a:p>
            <a:pPr marL="0" indent="0">
              <a:buNone/>
            </a:pPr>
            <a:endParaRPr lang="en-US" sz="1600" dirty="0"/>
          </a:p>
          <a:p>
            <a:pPr marL="0" indent="0">
              <a:buNone/>
            </a:pPr>
            <a:r>
              <a:rPr lang="en-US" sz="2000" b="1" dirty="0"/>
              <a:t>Step 1 -  Calculate Bruce’s 2023 taxable income for federal estimated tax purposes</a:t>
            </a:r>
          </a:p>
          <a:p>
            <a:pPr marL="0" indent="0">
              <a:buNone/>
            </a:pPr>
            <a:r>
              <a:rPr lang="en-US" sz="2000" dirty="0"/>
              <a:t>Assistantship payments received in 2023 - $18,400</a:t>
            </a:r>
          </a:p>
          <a:p>
            <a:pPr marL="0" indent="0">
              <a:buNone/>
            </a:pPr>
            <a:r>
              <a:rPr lang="en-US" sz="2000" dirty="0"/>
              <a:t>Cost of books/equipment required for and paid in 2023 for his 2023 classes - $0</a:t>
            </a:r>
          </a:p>
          <a:p>
            <a:pPr marL="0" indent="0">
              <a:buNone/>
            </a:pPr>
            <a:endParaRPr lang="en-US" sz="2000" dirty="0"/>
          </a:p>
          <a:p>
            <a:pPr marL="0" indent="0">
              <a:buNone/>
            </a:pPr>
            <a:r>
              <a:rPr lang="en-US" sz="2000" dirty="0"/>
              <a:t>Taxable income for 2023:  $18,400 - $13,850 standard deduction = $4,550</a:t>
            </a:r>
          </a:p>
          <a:p>
            <a:pPr marL="0" indent="0">
              <a:buNone/>
            </a:pPr>
            <a:endParaRPr lang="en-US" sz="2000" dirty="0"/>
          </a:p>
          <a:p>
            <a:pPr marL="0" indent="0">
              <a:buNone/>
            </a:pPr>
            <a:endParaRPr lang="en-US" sz="20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38</a:t>
            </a:fld>
            <a:endParaRPr lang="en-US" sz="1600" dirty="0">
              <a:solidFill>
                <a:schemeClr val="bg1"/>
              </a:solidFill>
            </a:endParaRPr>
          </a:p>
        </p:txBody>
      </p:sp>
    </p:spTree>
    <p:extLst>
      <p:ext uri="{BB962C8B-B14F-4D97-AF65-F5344CB8AC3E}">
        <p14:creationId xmlns:p14="http://schemas.microsoft.com/office/powerpoint/2010/main" val="28446090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85422"/>
            <a:ext cx="7772400" cy="733778"/>
          </a:xfrm>
        </p:spPr>
        <p:txBody>
          <a:bodyPr/>
          <a:lstStyle/>
          <a:p>
            <a:r>
              <a:rPr lang="en-US" sz="2800" b="1" dirty="0"/>
              <a:t>Calculate Your 2023 Estimated Tax Payments</a:t>
            </a:r>
            <a:endParaRPr lang="en-US" sz="2800" dirty="0"/>
          </a:p>
        </p:txBody>
      </p:sp>
      <p:sp>
        <p:nvSpPr>
          <p:cNvPr id="3" name="Content Placeholder 2"/>
          <p:cNvSpPr>
            <a:spLocks noGrp="1"/>
          </p:cNvSpPr>
          <p:nvPr>
            <p:ph idx="1"/>
          </p:nvPr>
        </p:nvSpPr>
        <p:spPr>
          <a:xfrm>
            <a:off x="372533" y="1399822"/>
            <a:ext cx="8534399" cy="4696178"/>
          </a:xfrm>
        </p:spPr>
        <p:txBody>
          <a:bodyPr/>
          <a:lstStyle/>
          <a:p>
            <a:pPr marL="0" lvl="0" indent="0">
              <a:buNone/>
            </a:pPr>
            <a:r>
              <a:rPr lang="en-US" sz="2000" b="1" dirty="0">
                <a:solidFill>
                  <a:srgbClr val="000000"/>
                </a:solidFill>
              </a:rPr>
              <a:t>Step 2 - Calculate 2023 estimated tax on federal taxable income of $4,550</a:t>
            </a:r>
          </a:p>
          <a:p>
            <a:pPr marL="0" lvl="0" indent="0">
              <a:buNone/>
            </a:pPr>
            <a:endParaRPr lang="en-US" sz="2000" dirty="0">
              <a:solidFill>
                <a:srgbClr val="000000"/>
              </a:solidFill>
            </a:endParaRPr>
          </a:p>
          <a:p>
            <a:pPr marL="0" lvl="0" indent="0">
              <a:buNone/>
            </a:pPr>
            <a:r>
              <a:rPr lang="en-US" sz="2000" dirty="0">
                <a:solidFill>
                  <a:srgbClr val="000000"/>
                </a:solidFill>
              </a:rPr>
              <a:t>From Form 1040-ES page 7:</a:t>
            </a:r>
          </a:p>
          <a:p>
            <a:pPr marL="0" lvl="0" indent="0">
              <a:buNone/>
            </a:pPr>
            <a:endParaRPr lang="en-US" sz="2000" dirty="0">
              <a:solidFill>
                <a:srgbClr val="000000"/>
              </a:solidFill>
            </a:endParaRPr>
          </a:p>
          <a:p>
            <a:pPr marL="0" lvl="0" indent="0">
              <a:buNone/>
            </a:pPr>
            <a:endParaRPr lang="en-US" sz="2000" dirty="0">
              <a:solidFill>
                <a:srgbClr val="000000"/>
              </a:solidFill>
            </a:endParaRPr>
          </a:p>
          <a:p>
            <a:pPr marL="0" lvl="0" indent="0">
              <a:buNone/>
            </a:pPr>
            <a:endParaRPr lang="en-US" sz="2000" dirty="0">
              <a:solidFill>
                <a:srgbClr val="000000"/>
              </a:solidFill>
            </a:endParaRPr>
          </a:p>
          <a:p>
            <a:pPr marL="0" lvl="0" indent="0">
              <a:buNone/>
            </a:pPr>
            <a:endParaRPr lang="en-US" sz="2000" dirty="0">
              <a:solidFill>
                <a:srgbClr val="000000"/>
              </a:solidFill>
            </a:endParaRPr>
          </a:p>
          <a:p>
            <a:pPr marL="0" lvl="0" indent="0">
              <a:buNone/>
            </a:pPr>
            <a:endParaRPr lang="en-US" sz="2000" dirty="0">
              <a:solidFill>
                <a:srgbClr val="000000"/>
              </a:solidFill>
            </a:endParaRPr>
          </a:p>
          <a:p>
            <a:pPr marL="0" lvl="0" indent="0">
              <a:buNone/>
            </a:pPr>
            <a:endParaRPr lang="en-US" sz="2000" dirty="0">
              <a:solidFill>
                <a:srgbClr val="000000"/>
              </a:solidFill>
            </a:endParaRPr>
          </a:p>
          <a:p>
            <a:pPr marL="0" lvl="0" indent="0">
              <a:buNone/>
            </a:pPr>
            <a:endParaRPr lang="en-US" sz="2000" dirty="0">
              <a:solidFill>
                <a:srgbClr val="000000"/>
              </a:solidFill>
            </a:endParaRPr>
          </a:p>
          <a:p>
            <a:pPr marL="0" lvl="0" indent="0">
              <a:buNone/>
            </a:pPr>
            <a:endParaRPr lang="en-US" sz="2000" dirty="0">
              <a:solidFill>
                <a:srgbClr val="000000"/>
              </a:solidFill>
            </a:endParaRPr>
          </a:p>
        </p:txBody>
      </p:sp>
      <p:sp>
        <p:nvSpPr>
          <p:cNvPr id="5" name="TextBox 4"/>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39</a:t>
            </a:fld>
            <a:endParaRPr lang="en-US" sz="1600" dirty="0">
              <a:solidFill>
                <a:schemeClr val="bg1"/>
              </a:solidFill>
            </a:endParaRPr>
          </a:p>
        </p:txBody>
      </p:sp>
      <p:pic>
        <p:nvPicPr>
          <p:cNvPr id="9" name="Picture 8">
            <a:extLst>
              <a:ext uri="{FF2B5EF4-FFF2-40B4-BE49-F238E27FC236}">
                <a16:creationId xmlns:a16="http://schemas.microsoft.com/office/drawing/2014/main" id="{813C86AF-843D-40F7-A975-C716219910E3}"/>
              </a:ext>
            </a:extLst>
          </p:cNvPr>
          <p:cNvPicPr>
            <a:picLocks noChangeAspect="1"/>
          </p:cNvPicPr>
          <p:nvPr/>
        </p:nvPicPr>
        <p:blipFill>
          <a:blip r:embed="rId3"/>
          <a:stretch>
            <a:fillRect/>
          </a:stretch>
        </p:blipFill>
        <p:spPr>
          <a:xfrm>
            <a:off x="2495550" y="2662528"/>
            <a:ext cx="4290732" cy="3191420"/>
          </a:xfrm>
          <a:prstGeom prst="rect">
            <a:avLst/>
          </a:prstGeom>
        </p:spPr>
      </p:pic>
      <p:cxnSp>
        <p:nvCxnSpPr>
          <p:cNvPr id="12" name="Straight Arrow Connector 11"/>
          <p:cNvCxnSpPr>
            <a:cxnSpLocks/>
          </p:cNvCxnSpPr>
          <p:nvPr/>
        </p:nvCxnSpPr>
        <p:spPr bwMode="auto">
          <a:xfrm>
            <a:off x="1824611" y="4410636"/>
            <a:ext cx="1106848" cy="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2041297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922020"/>
          </a:xfrm>
        </p:spPr>
        <p:txBody>
          <a:bodyPr/>
          <a:lstStyle/>
          <a:p>
            <a:r>
              <a:rPr lang="en-US" sz="2800" b="1" dirty="0"/>
              <a:t>U.S. Citizens, Permanent Residents and Resident Aliens for Tax Purposes – Tax Reporting</a:t>
            </a:r>
          </a:p>
        </p:txBody>
      </p:sp>
      <p:sp>
        <p:nvSpPr>
          <p:cNvPr id="3" name="Content Placeholder 2"/>
          <p:cNvSpPr>
            <a:spLocks noGrp="1"/>
          </p:cNvSpPr>
          <p:nvPr>
            <p:ph idx="1"/>
          </p:nvPr>
        </p:nvSpPr>
        <p:spPr>
          <a:xfrm>
            <a:off x="162873" y="1432559"/>
            <a:ext cx="8663493" cy="5074119"/>
          </a:xfrm>
        </p:spPr>
        <p:txBody>
          <a:bodyPr>
            <a:normAutofit/>
          </a:bodyPr>
          <a:lstStyle/>
          <a:p>
            <a:r>
              <a:rPr lang="en-US" sz="2400" dirty="0"/>
              <a:t>Fellowships/assistantships (job titles “Grad Fellowship/Stipend” or “Grad Assistantship”) are not considered compensation for services (i.e., wages). These amounts are for your educational benefit (whether that fulfills research or teaching requirements for your degree).</a:t>
            </a:r>
          </a:p>
          <a:p>
            <a:endParaRPr lang="en-US" sz="1100" dirty="0"/>
          </a:p>
          <a:p>
            <a:r>
              <a:rPr lang="en-US" sz="2400" dirty="0"/>
              <a:t>The IRS provides that amounts received as fellowships/ assistantships are </a:t>
            </a:r>
            <a:r>
              <a:rPr lang="en-US" sz="2400" u="sng" dirty="0"/>
              <a:t>not</a:t>
            </a:r>
            <a:r>
              <a:rPr lang="en-US" sz="2400" dirty="0"/>
              <a:t> required to be reported as wages on a W-2 or as income on a Form 1099-MISC.  However, these amounts are taxable income if used for </a:t>
            </a:r>
            <a:r>
              <a:rPr lang="en-US" sz="2400" b="1" dirty="0"/>
              <a:t>nonqualified</a:t>
            </a:r>
            <a:r>
              <a:rPr lang="en-US" sz="2400" dirty="0"/>
              <a:t> expenditures</a:t>
            </a:r>
            <a:r>
              <a:rPr lang="en-US" sz="2000" dirty="0"/>
              <a:t>.</a:t>
            </a:r>
          </a:p>
          <a:p>
            <a:pPr marL="0" indent="0">
              <a:buNone/>
            </a:pPr>
            <a:endParaRPr lang="en-US" sz="1100" dirty="0"/>
          </a:p>
          <a:p>
            <a:r>
              <a:rPr lang="en-US" sz="2400" dirty="0"/>
              <a:t>Because these fellowships/assistantships are not considered wages, they are </a:t>
            </a:r>
            <a:r>
              <a:rPr lang="en-US" sz="2400" u="sng" dirty="0"/>
              <a:t>not</a:t>
            </a:r>
            <a:r>
              <a:rPr lang="en-US" sz="2400" dirty="0"/>
              <a:t> subject to income tax withholding when paid.</a:t>
            </a:r>
          </a:p>
          <a:p>
            <a:pPr marL="0" indent="0">
              <a:buNone/>
            </a:pPr>
            <a:endParaRPr lang="en-US" sz="1200" dirty="0"/>
          </a:p>
          <a:p>
            <a:endParaRPr lang="en-US" sz="20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4</a:t>
            </a:fld>
            <a:endParaRPr lang="en-US" sz="1600" dirty="0">
              <a:solidFill>
                <a:schemeClr val="bg1"/>
              </a:solidFill>
            </a:endParaRPr>
          </a:p>
        </p:txBody>
      </p:sp>
    </p:spTree>
    <p:extLst>
      <p:ext uri="{BB962C8B-B14F-4D97-AF65-F5344CB8AC3E}">
        <p14:creationId xmlns:p14="http://schemas.microsoft.com/office/powerpoint/2010/main" val="37207953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422" y="361244"/>
            <a:ext cx="8173156" cy="824089"/>
          </a:xfrm>
        </p:spPr>
        <p:txBody>
          <a:bodyPr/>
          <a:lstStyle/>
          <a:p>
            <a:r>
              <a:rPr lang="en-US" sz="2800" b="1" dirty="0">
                <a:solidFill>
                  <a:srgbClr val="000000"/>
                </a:solidFill>
              </a:rPr>
              <a:t>Calculate Your 2023 Estimated Tax Payments</a:t>
            </a:r>
            <a:endParaRPr lang="en-US" dirty="0"/>
          </a:p>
        </p:txBody>
      </p:sp>
      <p:sp>
        <p:nvSpPr>
          <p:cNvPr id="3" name="Content Placeholder 2"/>
          <p:cNvSpPr>
            <a:spLocks noGrp="1"/>
          </p:cNvSpPr>
          <p:nvPr>
            <p:ph idx="1"/>
          </p:nvPr>
        </p:nvSpPr>
        <p:spPr>
          <a:xfrm>
            <a:off x="293511" y="1490133"/>
            <a:ext cx="8164689" cy="4605867"/>
          </a:xfrm>
        </p:spPr>
        <p:txBody>
          <a:bodyPr/>
          <a:lstStyle/>
          <a:p>
            <a:pPr marL="0" lvl="0" indent="0">
              <a:buNone/>
            </a:pPr>
            <a:r>
              <a:rPr lang="en-US" sz="2200" b="1" dirty="0">
                <a:solidFill>
                  <a:srgbClr val="000000"/>
                </a:solidFill>
              </a:rPr>
              <a:t>Step 2, cont’d - Calculate 2023 estimated tax on federal taxable income of $4,550</a:t>
            </a:r>
          </a:p>
          <a:p>
            <a:pPr marL="0" lvl="0" indent="0">
              <a:buNone/>
            </a:pPr>
            <a:endParaRPr lang="en-US" sz="2200" dirty="0">
              <a:solidFill>
                <a:srgbClr val="000000"/>
              </a:solidFill>
            </a:endParaRPr>
          </a:p>
          <a:p>
            <a:pPr marL="0" lvl="0" indent="0">
              <a:buNone/>
            </a:pPr>
            <a:r>
              <a:rPr lang="en-US" sz="2200" dirty="0">
                <a:solidFill>
                  <a:srgbClr val="000000"/>
                </a:solidFill>
              </a:rPr>
              <a:t>From Form 1040-ES, Schedule X (single):</a:t>
            </a:r>
          </a:p>
          <a:p>
            <a:pPr marL="0" lvl="0" indent="0">
              <a:buNone/>
            </a:pPr>
            <a:endParaRPr lang="en-US" sz="2200" dirty="0">
              <a:solidFill>
                <a:srgbClr val="000000"/>
              </a:solidFill>
            </a:endParaRPr>
          </a:p>
          <a:p>
            <a:pPr marL="0" lvl="0" indent="0">
              <a:buNone/>
            </a:pPr>
            <a:r>
              <a:rPr lang="en-US" sz="2200" dirty="0">
                <a:solidFill>
                  <a:srgbClr val="000000"/>
                </a:solidFill>
              </a:rPr>
              <a:t>$4,550 x 10%  = $455</a:t>
            </a:r>
          </a:p>
          <a:p>
            <a:pPr marL="0" lvl="0" indent="0">
              <a:buNone/>
            </a:pPr>
            <a:r>
              <a:rPr lang="en-US" sz="2200" dirty="0">
                <a:solidFill>
                  <a:srgbClr val="000000"/>
                </a:solidFill>
              </a:rPr>
              <a:t>Bruce’s estimated federal income tax on his 2023 assistantship is $455.</a:t>
            </a:r>
          </a:p>
          <a:p>
            <a:pPr marL="0" lvl="0" indent="0">
              <a:buNone/>
            </a:pPr>
            <a:endParaRPr lang="en-US" sz="2200" dirty="0">
              <a:solidFill>
                <a:srgbClr val="000000"/>
              </a:solidFill>
            </a:endParaRPr>
          </a:p>
          <a:p>
            <a:pPr marL="0" lvl="0" indent="0">
              <a:buNone/>
            </a:pPr>
            <a:r>
              <a:rPr lang="en-US" sz="2400" b="1" i="1" dirty="0">
                <a:solidFill>
                  <a:srgbClr val="000000"/>
                </a:solidFill>
              </a:rPr>
              <a:t>If Bruce doesn’t make any estimated income tax payments to the IRS in 2023, will he be subject to an estimated tax penalty when he files his 2023 Form 1040 by April 15, 2024?</a:t>
            </a:r>
          </a:p>
          <a:p>
            <a:pPr marL="0" lvl="0" indent="0">
              <a:buNone/>
            </a:pPr>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40</a:t>
            </a:fld>
            <a:endParaRPr lang="en-US" sz="1600" dirty="0">
              <a:solidFill>
                <a:schemeClr val="bg1"/>
              </a:solidFill>
            </a:endParaRPr>
          </a:p>
        </p:txBody>
      </p:sp>
    </p:spTree>
    <p:extLst>
      <p:ext uri="{BB962C8B-B14F-4D97-AF65-F5344CB8AC3E}">
        <p14:creationId xmlns:p14="http://schemas.microsoft.com/office/powerpoint/2010/main" val="29068380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156" y="282223"/>
            <a:ext cx="8139288" cy="677333"/>
          </a:xfrm>
        </p:spPr>
        <p:txBody>
          <a:bodyPr/>
          <a:lstStyle/>
          <a:p>
            <a:r>
              <a:rPr lang="en-US" sz="2800" b="1" dirty="0">
                <a:solidFill>
                  <a:srgbClr val="000000"/>
                </a:solidFill>
              </a:rPr>
              <a:t>Calculate Your 2023 Estimated Tax Payments</a:t>
            </a:r>
            <a:endParaRPr lang="en-US" dirty="0"/>
          </a:p>
        </p:txBody>
      </p:sp>
      <p:sp>
        <p:nvSpPr>
          <p:cNvPr id="3" name="Content Placeholder 2"/>
          <p:cNvSpPr>
            <a:spLocks noGrp="1"/>
          </p:cNvSpPr>
          <p:nvPr>
            <p:ph idx="1"/>
          </p:nvPr>
        </p:nvSpPr>
        <p:spPr>
          <a:xfrm>
            <a:off x="406401" y="1038578"/>
            <a:ext cx="8365066" cy="5057423"/>
          </a:xfrm>
        </p:spPr>
        <p:txBody>
          <a:bodyPr/>
          <a:lstStyle/>
          <a:p>
            <a:pPr marL="0" lvl="0" indent="0">
              <a:buNone/>
            </a:pPr>
            <a:r>
              <a:rPr lang="en-US" sz="2000" b="1" dirty="0">
                <a:solidFill>
                  <a:srgbClr val="000000"/>
                </a:solidFill>
              </a:rPr>
              <a:t>Step 2, cont’d - Calculate 2023 estimated tax on federal taxable income of $4,550</a:t>
            </a:r>
            <a:endParaRPr lang="en-US" sz="2000" dirty="0">
              <a:solidFill>
                <a:srgbClr val="000000"/>
              </a:solidFill>
            </a:endParaRPr>
          </a:p>
          <a:p>
            <a:pPr marL="0" lvl="0" indent="0">
              <a:buNone/>
            </a:pPr>
            <a:endParaRPr lang="en-US" sz="1000" dirty="0">
              <a:solidFill>
                <a:srgbClr val="000000"/>
              </a:solidFill>
            </a:endParaRPr>
          </a:p>
          <a:p>
            <a:pPr marL="0" lvl="0" indent="0">
              <a:buNone/>
            </a:pPr>
            <a:r>
              <a:rPr lang="en-US" sz="2200" dirty="0">
                <a:solidFill>
                  <a:srgbClr val="000000"/>
                </a:solidFill>
              </a:rPr>
              <a:t>If Bruce pays the $455 when he files his 2023 Form 1040 return by April 15, 2024, he would not be subject to an estimated tax penalty. You are only subject to a federal tax penalty if you owe $1,000 or more when you file your return.</a:t>
            </a:r>
          </a:p>
          <a:p>
            <a:pPr marL="0" lvl="0" indent="0">
              <a:buNone/>
            </a:pPr>
            <a:endParaRPr lang="en-US" sz="1000" dirty="0">
              <a:solidFill>
                <a:srgbClr val="000000"/>
              </a:solidFill>
            </a:endParaRPr>
          </a:p>
          <a:p>
            <a:pPr marL="0" lvl="0" indent="0">
              <a:buNone/>
            </a:pPr>
            <a:r>
              <a:rPr lang="en-US" sz="2200" dirty="0">
                <a:solidFill>
                  <a:srgbClr val="000000"/>
                </a:solidFill>
              </a:rPr>
              <a:t>Bruce decides he is going to pay in $455 for his estimated 2023 federal income taxes. He pays $113.75 each quarter by the due dates below.</a:t>
            </a:r>
          </a:p>
          <a:p>
            <a:pPr marL="0" lvl="0" indent="0">
              <a:buNone/>
            </a:pPr>
            <a:endParaRPr lang="en-US" sz="1000" dirty="0">
              <a:solidFill>
                <a:srgbClr val="000000"/>
              </a:solidFill>
            </a:endParaRPr>
          </a:p>
          <a:p>
            <a:pPr marL="0" lvl="0" indent="0">
              <a:buNone/>
            </a:pPr>
            <a:r>
              <a:rPr lang="en-US" sz="2000" dirty="0">
                <a:solidFill>
                  <a:srgbClr val="000000"/>
                </a:solidFill>
              </a:rPr>
              <a:t>	</a:t>
            </a:r>
            <a:r>
              <a:rPr lang="en-US" sz="2200" dirty="0">
                <a:solidFill>
                  <a:srgbClr val="000000"/>
                </a:solidFill>
              </a:rPr>
              <a:t>Quarter 1 – April 18, 2023</a:t>
            </a:r>
          </a:p>
          <a:p>
            <a:pPr marL="0" lvl="0" indent="0">
              <a:buNone/>
            </a:pPr>
            <a:r>
              <a:rPr lang="en-US" sz="2200" dirty="0">
                <a:solidFill>
                  <a:srgbClr val="000000"/>
                </a:solidFill>
              </a:rPr>
              <a:t>	Quarter 2 – June 15, 2023</a:t>
            </a:r>
          </a:p>
          <a:p>
            <a:pPr marL="0" lvl="0" indent="0">
              <a:buNone/>
            </a:pPr>
            <a:r>
              <a:rPr lang="en-US" sz="2200" dirty="0">
                <a:solidFill>
                  <a:srgbClr val="000000"/>
                </a:solidFill>
              </a:rPr>
              <a:t>	Quarter 3 – September 15, 2023</a:t>
            </a:r>
          </a:p>
          <a:p>
            <a:pPr marL="0" lvl="0" indent="0">
              <a:buNone/>
            </a:pPr>
            <a:r>
              <a:rPr lang="en-US" sz="2200" dirty="0">
                <a:solidFill>
                  <a:srgbClr val="000000"/>
                </a:solidFill>
              </a:rPr>
              <a:t>	Quarter 4 – January 16, 2024</a:t>
            </a:r>
          </a:p>
          <a:p>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41</a:t>
            </a:fld>
            <a:endParaRPr lang="en-US" sz="1600" dirty="0">
              <a:solidFill>
                <a:schemeClr val="bg1"/>
              </a:solidFill>
            </a:endParaRPr>
          </a:p>
        </p:txBody>
      </p:sp>
    </p:spTree>
    <p:extLst>
      <p:ext uri="{BB962C8B-B14F-4D97-AF65-F5344CB8AC3E}">
        <p14:creationId xmlns:p14="http://schemas.microsoft.com/office/powerpoint/2010/main" val="11646477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1556"/>
            <a:ext cx="7772400" cy="891822"/>
          </a:xfrm>
        </p:spPr>
        <p:txBody>
          <a:bodyPr/>
          <a:lstStyle/>
          <a:p>
            <a:r>
              <a:rPr lang="en-US" sz="2800" b="1" dirty="0">
                <a:solidFill>
                  <a:srgbClr val="000000"/>
                </a:solidFill>
              </a:rPr>
              <a:t>Calculate Your 2023 Estimated Tax Payments</a:t>
            </a:r>
            <a:endParaRPr lang="en-US" dirty="0"/>
          </a:p>
        </p:txBody>
      </p:sp>
      <p:sp>
        <p:nvSpPr>
          <p:cNvPr id="3" name="Content Placeholder 2"/>
          <p:cNvSpPr>
            <a:spLocks noGrp="1"/>
          </p:cNvSpPr>
          <p:nvPr>
            <p:ph idx="1"/>
          </p:nvPr>
        </p:nvSpPr>
        <p:spPr>
          <a:xfrm>
            <a:off x="685800" y="1535289"/>
            <a:ext cx="7772400" cy="4560711"/>
          </a:xfrm>
        </p:spPr>
        <p:txBody>
          <a:bodyPr/>
          <a:lstStyle/>
          <a:p>
            <a:pPr marL="0" lvl="0" indent="0">
              <a:buNone/>
            </a:pPr>
            <a:r>
              <a:rPr lang="en-US" sz="2000" b="1" dirty="0">
                <a:solidFill>
                  <a:srgbClr val="000000"/>
                </a:solidFill>
              </a:rPr>
              <a:t>Step 3 -  Calculate Bruce’s 2023 taxable income for New York State estimated tax purposes</a:t>
            </a:r>
          </a:p>
          <a:p>
            <a:pPr marL="0" lvl="0" indent="0">
              <a:buNone/>
            </a:pPr>
            <a:endParaRPr lang="en-US" sz="2000" dirty="0">
              <a:solidFill>
                <a:srgbClr val="000000"/>
              </a:solidFill>
            </a:endParaRPr>
          </a:p>
          <a:p>
            <a:pPr marL="0" lvl="0" indent="0">
              <a:buNone/>
            </a:pPr>
            <a:r>
              <a:rPr lang="en-US" sz="2000" dirty="0">
                <a:solidFill>
                  <a:srgbClr val="000000"/>
                </a:solidFill>
              </a:rPr>
              <a:t>Assistantship payments received in 2023 - $18,400</a:t>
            </a:r>
          </a:p>
          <a:p>
            <a:pPr marL="0" lvl="0" indent="0">
              <a:buNone/>
            </a:pPr>
            <a:r>
              <a:rPr lang="en-US" sz="2000" dirty="0">
                <a:solidFill>
                  <a:srgbClr val="000000"/>
                </a:solidFill>
              </a:rPr>
              <a:t>Cost of books/equipment required for and paid in 2023 for his 2023 classes - $0</a:t>
            </a:r>
          </a:p>
          <a:p>
            <a:pPr marL="0" lvl="0" indent="0">
              <a:buNone/>
            </a:pPr>
            <a:endParaRPr lang="en-US" sz="2000" dirty="0">
              <a:solidFill>
                <a:srgbClr val="000000"/>
              </a:solidFill>
            </a:endParaRPr>
          </a:p>
          <a:p>
            <a:pPr marL="0" lvl="0" indent="0">
              <a:buNone/>
            </a:pPr>
            <a:r>
              <a:rPr lang="en-US" sz="2000" dirty="0">
                <a:solidFill>
                  <a:srgbClr val="000000"/>
                </a:solidFill>
              </a:rPr>
              <a:t>Taxable income for 2023:  $18,400 - $8,000 standard deduction = $10,400</a:t>
            </a:r>
          </a:p>
          <a:p>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42</a:t>
            </a:fld>
            <a:endParaRPr lang="en-US" sz="1600" dirty="0">
              <a:solidFill>
                <a:schemeClr val="bg1"/>
              </a:solidFill>
            </a:endParaRPr>
          </a:p>
        </p:txBody>
      </p:sp>
    </p:spTree>
    <p:extLst>
      <p:ext uri="{BB962C8B-B14F-4D97-AF65-F5344CB8AC3E}">
        <p14:creationId xmlns:p14="http://schemas.microsoft.com/office/powerpoint/2010/main" val="25653435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33778"/>
          </a:xfrm>
        </p:spPr>
        <p:txBody>
          <a:bodyPr/>
          <a:lstStyle/>
          <a:p>
            <a:r>
              <a:rPr lang="en-US" sz="2800" b="1" dirty="0">
                <a:solidFill>
                  <a:srgbClr val="000000"/>
                </a:solidFill>
              </a:rPr>
              <a:t>Calculate Your 2023 Estimated Tax Payments</a:t>
            </a:r>
            <a:endParaRPr lang="en-US" dirty="0"/>
          </a:p>
        </p:txBody>
      </p:sp>
      <p:sp>
        <p:nvSpPr>
          <p:cNvPr id="3" name="Content Placeholder 2"/>
          <p:cNvSpPr>
            <a:spLocks noGrp="1"/>
          </p:cNvSpPr>
          <p:nvPr>
            <p:ph idx="1"/>
          </p:nvPr>
        </p:nvSpPr>
        <p:spPr>
          <a:xfrm>
            <a:off x="316089" y="1264356"/>
            <a:ext cx="8331200" cy="4831644"/>
          </a:xfrm>
        </p:spPr>
        <p:txBody>
          <a:bodyPr/>
          <a:lstStyle/>
          <a:p>
            <a:pPr marL="0" lvl="0" indent="0">
              <a:buNone/>
            </a:pPr>
            <a:r>
              <a:rPr lang="en-US" sz="2000" b="1" dirty="0">
                <a:solidFill>
                  <a:srgbClr val="000000"/>
                </a:solidFill>
              </a:rPr>
              <a:t>Step 3, cont’d --  Calculate 2023 estimated tax on New York State taxable income of $10,400</a:t>
            </a:r>
          </a:p>
          <a:p>
            <a:pPr marL="0" lvl="0" indent="0">
              <a:buNone/>
            </a:pPr>
            <a:endParaRPr lang="en-US" sz="2000" dirty="0">
              <a:solidFill>
                <a:srgbClr val="000000"/>
              </a:solidFill>
            </a:endParaRPr>
          </a:p>
          <a:p>
            <a:pPr marL="0" lvl="0" indent="0">
              <a:buNone/>
            </a:pPr>
            <a:r>
              <a:rPr lang="en-US" sz="2000" dirty="0">
                <a:solidFill>
                  <a:srgbClr val="000000"/>
                </a:solidFill>
              </a:rPr>
              <a:t>From Form IT-2105 page 10:</a:t>
            </a:r>
          </a:p>
          <a:p>
            <a:endParaRPr lang="en-US" dirty="0"/>
          </a:p>
        </p:txBody>
      </p:sp>
      <p:sp>
        <p:nvSpPr>
          <p:cNvPr id="5" name="TextBox 4"/>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43</a:t>
            </a:fld>
            <a:endParaRPr lang="en-US" sz="1600" dirty="0">
              <a:solidFill>
                <a:schemeClr val="bg1"/>
              </a:solidFill>
            </a:endParaRPr>
          </a:p>
        </p:txBody>
      </p:sp>
      <p:pic>
        <p:nvPicPr>
          <p:cNvPr id="4" name="Picture 3">
            <a:extLst>
              <a:ext uri="{FF2B5EF4-FFF2-40B4-BE49-F238E27FC236}">
                <a16:creationId xmlns:a16="http://schemas.microsoft.com/office/drawing/2014/main" id="{D2FA9721-C771-4342-9F99-3E7CD0D99CB0}"/>
              </a:ext>
            </a:extLst>
          </p:cNvPr>
          <p:cNvPicPr>
            <a:picLocks noChangeAspect="1"/>
          </p:cNvPicPr>
          <p:nvPr/>
        </p:nvPicPr>
        <p:blipFill>
          <a:blip r:embed="rId3"/>
          <a:stretch>
            <a:fillRect/>
          </a:stretch>
        </p:blipFill>
        <p:spPr>
          <a:xfrm>
            <a:off x="2314574" y="2796988"/>
            <a:ext cx="4919943" cy="2796656"/>
          </a:xfrm>
          <a:prstGeom prst="rect">
            <a:avLst/>
          </a:prstGeom>
        </p:spPr>
      </p:pic>
      <p:cxnSp>
        <p:nvCxnSpPr>
          <p:cNvPr id="7" name="Straight Arrow Connector 6"/>
          <p:cNvCxnSpPr>
            <a:cxnSpLocks/>
          </p:cNvCxnSpPr>
          <p:nvPr/>
        </p:nvCxnSpPr>
        <p:spPr bwMode="auto">
          <a:xfrm flipV="1">
            <a:off x="1643895" y="3899647"/>
            <a:ext cx="1045517" cy="1"/>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7117056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8667"/>
            <a:ext cx="7772400" cy="857955"/>
          </a:xfrm>
        </p:spPr>
        <p:txBody>
          <a:bodyPr/>
          <a:lstStyle/>
          <a:p>
            <a:r>
              <a:rPr lang="en-US" sz="2800" b="1" dirty="0">
                <a:solidFill>
                  <a:srgbClr val="000000"/>
                </a:solidFill>
              </a:rPr>
              <a:t>Calculate Your 2023 Estimated Tax Payments</a:t>
            </a:r>
            <a:endParaRPr lang="en-US" dirty="0"/>
          </a:p>
        </p:txBody>
      </p:sp>
      <p:sp>
        <p:nvSpPr>
          <p:cNvPr id="3" name="Content Placeholder 2"/>
          <p:cNvSpPr>
            <a:spLocks noGrp="1"/>
          </p:cNvSpPr>
          <p:nvPr>
            <p:ph idx="1"/>
          </p:nvPr>
        </p:nvSpPr>
        <p:spPr>
          <a:xfrm>
            <a:off x="451555" y="1433689"/>
            <a:ext cx="8252177" cy="4662311"/>
          </a:xfrm>
        </p:spPr>
        <p:txBody>
          <a:bodyPr/>
          <a:lstStyle/>
          <a:p>
            <a:pPr marL="0" lvl="0" indent="0">
              <a:buNone/>
            </a:pPr>
            <a:r>
              <a:rPr lang="en-US" sz="2000" b="1" dirty="0">
                <a:solidFill>
                  <a:srgbClr val="000000"/>
                </a:solidFill>
              </a:rPr>
              <a:t>Step 3, cont’d -  Calculate 2023 estimated tax on New York State taxable income of $10,400</a:t>
            </a:r>
          </a:p>
          <a:p>
            <a:pPr marL="0" lvl="0" indent="0">
              <a:buNone/>
            </a:pPr>
            <a:endParaRPr lang="en-US" sz="2000" b="1" dirty="0">
              <a:solidFill>
                <a:srgbClr val="000000"/>
              </a:solidFill>
            </a:endParaRPr>
          </a:p>
          <a:p>
            <a:pPr marL="0" lvl="0" indent="0">
              <a:buNone/>
            </a:pPr>
            <a:r>
              <a:rPr lang="en-US" sz="2000" dirty="0">
                <a:solidFill>
                  <a:srgbClr val="000000"/>
                </a:solidFill>
              </a:rPr>
              <a:t>From Form IT-2105 page 10:</a:t>
            </a:r>
          </a:p>
          <a:p>
            <a:pPr marL="0" lvl="0" indent="0">
              <a:buNone/>
            </a:pPr>
            <a:r>
              <a:rPr lang="en-US" sz="2000" dirty="0">
                <a:solidFill>
                  <a:srgbClr val="000000"/>
                </a:solidFill>
              </a:rPr>
              <a:t>Single and married filing separately chart:</a:t>
            </a:r>
          </a:p>
          <a:p>
            <a:pPr marL="0" lvl="0" indent="0">
              <a:buNone/>
            </a:pPr>
            <a:endParaRPr lang="en-US" sz="2000" dirty="0">
              <a:solidFill>
                <a:srgbClr val="FF0000"/>
              </a:solidFill>
            </a:endParaRPr>
          </a:p>
          <a:p>
            <a:pPr marL="0" lvl="0" indent="0">
              <a:buNone/>
            </a:pPr>
            <a:r>
              <a:rPr lang="en-US" sz="2000" dirty="0">
                <a:solidFill>
                  <a:srgbClr val="000000"/>
                </a:solidFill>
              </a:rPr>
              <a:t>$340.00 + </a:t>
            </a:r>
          </a:p>
          <a:p>
            <a:pPr marL="0" lvl="0" indent="0">
              <a:buNone/>
            </a:pPr>
            <a:r>
              <a:rPr lang="en-US" sz="2000" dirty="0">
                <a:solidFill>
                  <a:srgbClr val="000000"/>
                </a:solidFill>
              </a:rPr>
              <a:t>($10,400 - $8,500) x 4.5%  which equals $1,900 x 4.5% = $85.50</a:t>
            </a:r>
          </a:p>
          <a:p>
            <a:pPr marL="0" lvl="0" indent="0">
              <a:buNone/>
            </a:pPr>
            <a:r>
              <a:rPr lang="en-US" sz="2000" dirty="0">
                <a:solidFill>
                  <a:srgbClr val="000000"/>
                </a:solidFill>
              </a:rPr>
              <a:t>So, $340 + $85.50 = $425.50.  Bruce’s estimated New York State income tax on his 2023 assistantship is $426.</a:t>
            </a:r>
          </a:p>
          <a:p>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44</a:t>
            </a:fld>
            <a:endParaRPr lang="en-US" sz="1600" dirty="0">
              <a:solidFill>
                <a:schemeClr val="bg1"/>
              </a:solidFill>
            </a:endParaRPr>
          </a:p>
        </p:txBody>
      </p:sp>
    </p:spTree>
    <p:extLst>
      <p:ext uri="{BB962C8B-B14F-4D97-AF65-F5344CB8AC3E}">
        <p14:creationId xmlns:p14="http://schemas.microsoft.com/office/powerpoint/2010/main" val="16009692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40268"/>
            <a:ext cx="7772400" cy="948266"/>
          </a:xfrm>
        </p:spPr>
        <p:txBody>
          <a:bodyPr/>
          <a:lstStyle/>
          <a:p>
            <a:r>
              <a:rPr lang="en-US" sz="2800" b="1" dirty="0">
                <a:solidFill>
                  <a:srgbClr val="000000"/>
                </a:solidFill>
              </a:rPr>
              <a:t>Calculate Your 2023 Estimated Tax Payments</a:t>
            </a:r>
            <a:endParaRPr lang="en-US" dirty="0"/>
          </a:p>
        </p:txBody>
      </p:sp>
      <p:sp>
        <p:nvSpPr>
          <p:cNvPr id="3" name="Content Placeholder 2"/>
          <p:cNvSpPr>
            <a:spLocks noGrp="1"/>
          </p:cNvSpPr>
          <p:nvPr>
            <p:ph idx="1"/>
          </p:nvPr>
        </p:nvSpPr>
        <p:spPr>
          <a:xfrm>
            <a:off x="395111" y="1388534"/>
            <a:ext cx="8252178" cy="4707466"/>
          </a:xfrm>
        </p:spPr>
        <p:txBody>
          <a:bodyPr/>
          <a:lstStyle/>
          <a:p>
            <a:pPr marL="0" lvl="0" indent="0">
              <a:buNone/>
            </a:pPr>
            <a:r>
              <a:rPr lang="en-US" sz="2000" b="1" dirty="0">
                <a:solidFill>
                  <a:srgbClr val="000000"/>
                </a:solidFill>
              </a:rPr>
              <a:t>Step 3, cont’d -  Calculate 2023 estimated tax on New York State taxable income of $10,400</a:t>
            </a:r>
          </a:p>
          <a:p>
            <a:pPr marL="0" lvl="0" indent="0">
              <a:buNone/>
            </a:pPr>
            <a:r>
              <a:rPr lang="en-US" sz="2000" dirty="0">
                <a:solidFill>
                  <a:srgbClr val="000000"/>
                </a:solidFill>
              </a:rPr>
              <a:t>If Bruce pays the $426 when he files his 2023 income tax return (in 2024), he could be subject to an estimated tax penalty for not paying his New York State income taxes on a timely basis.</a:t>
            </a:r>
          </a:p>
          <a:p>
            <a:pPr marL="0" lvl="0" indent="0">
              <a:buNone/>
            </a:pPr>
            <a:endParaRPr lang="en-US" sz="2000" dirty="0">
              <a:solidFill>
                <a:srgbClr val="000000"/>
              </a:solidFill>
            </a:endParaRPr>
          </a:p>
          <a:p>
            <a:pPr marL="0" lvl="0" indent="0">
              <a:buNone/>
            </a:pPr>
            <a:r>
              <a:rPr lang="en-US" sz="2000" dirty="0">
                <a:solidFill>
                  <a:srgbClr val="000000"/>
                </a:solidFill>
              </a:rPr>
              <a:t>To avoid estimated tax penalty, he must pay the lesser of:</a:t>
            </a:r>
          </a:p>
          <a:p>
            <a:pPr marL="0" lvl="0" indent="0">
              <a:buNone/>
            </a:pPr>
            <a:r>
              <a:rPr lang="en-US" sz="2000" dirty="0">
                <a:solidFill>
                  <a:srgbClr val="000000"/>
                </a:solidFill>
              </a:rPr>
              <a:t>90% of 2023 estimated tax ($426) = $384</a:t>
            </a:r>
          </a:p>
          <a:p>
            <a:pPr marL="0" lvl="0" indent="0">
              <a:buNone/>
            </a:pPr>
            <a:r>
              <a:rPr lang="en-US" sz="2000" dirty="0">
                <a:solidFill>
                  <a:srgbClr val="000000"/>
                </a:solidFill>
              </a:rPr>
              <a:t>100% of 2022 tax = $289</a:t>
            </a:r>
          </a:p>
          <a:p>
            <a:pPr marL="0" lvl="0" indent="0">
              <a:buNone/>
            </a:pPr>
            <a:endParaRPr lang="en-US" sz="2000" dirty="0">
              <a:solidFill>
                <a:srgbClr val="000000"/>
              </a:solidFill>
            </a:endParaRPr>
          </a:p>
          <a:p>
            <a:pPr marL="0" lvl="0" indent="0">
              <a:buNone/>
            </a:pPr>
            <a:r>
              <a:rPr lang="en-US" sz="2000" dirty="0">
                <a:solidFill>
                  <a:srgbClr val="000000"/>
                </a:solidFill>
              </a:rPr>
              <a:t>So, Bruce must pay in $289 at minimum in 2023 as estimated tax payments ($426 if he wants to avoid paying New York State income tax again when he files his 2023 return).</a:t>
            </a:r>
          </a:p>
          <a:p>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45</a:t>
            </a:fld>
            <a:endParaRPr lang="en-US" sz="1600" dirty="0">
              <a:solidFill>
                <a:schemeClr val="bg1"/>
              </a:solidFill>
            </a:endParaRPr>
          </a:p>
        </p:txBody>
      </p:sp>
    </p:spTree>
    <p:extLst>
      <p:ext uri="{BB962C8B-B14F-4D97-AF65-F5344CB8AC3E}">
        <p14:creationId xmlns:p14="http://schemas.microsoft.com/office/powerpoint/2010/main" val="33745370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3822"/>
            <a:ext cx="7772400" cy="835378"/>
          </a:xfrm>
        </p:spPr>
        <p:txBody>
          <a:bodyPr/>
          <a:lstStyle/>
          <a:p>
            <a:r>
              <a:rPr lang="en-US" sz="2800" b="1" dirty="0">
                <a:solidFill>
                  <a:srgbClr val="000000"/>
                </a:solidFill>
              </a:rPr>
              <a:t>Calculate Your 2023 Estimated Tax Payments</a:t>
            </a:r>
            <a:endParaRPr lang="en-US" dirty="0"/>
          </a:p>
        </p:txBody>
      </p:sp>
      <p:sp>
        <p:nvSpPr>
          <p:cNvPr id="3" name="Content Placeholder 2"/>
          <p:cNvSpPr>
            <a:spLocks noGrp="1"/>
          </p:cNvSpPr>
          <p:nvPr>
            <p:ph idx="1"/>
          </p:nvPr>
        </p:nvSpPr>
        <p:spPr>
          <a:xfrm>
            <a:off x="372533" y="1444978"/>
            <a:ext cx="8353778" cy="4651022"/>
          </a:xfrm>
        </p:spPr>
        <p:txBody>
          <a:bodyPr/>
          <a:lstStyle/>
          <a:p>
            <a:pPr marL="0" lvl="0" indent="0">
              <a:buNone/>
            </a:pPr>
            <a:endParaRPr lang="en-US" sz="2000" dirty="0">
              <a:solidFill>
                <a:srgbClr val="000000"/>
              </a:solidFill>
            </a:endParaRPr>
          </a:p>
          <a:p>
            <a:pPr marL="0" lvl="0" indent="0">
              <a:buNone/>
            </a:pPr>
            <a:r>
              <a:rPr lang="en-US" sz="2000" dirty="0">
                <a:solidFill>
                  <a:srgbClr val="000000"/>
                </a:solidFill>
              </a:rPr>
              <a:t>ESTIMATED TAX DUE DATES FOR 2023</a:t>
            </a:r>
          </a:p>
          <a:p>
            <a:pPr marL="0" lvl="0" indent="0">
              <a:buNone/>
            </a:pPr>
            <a:r>
              <a:rPr lang="en-US" sz="2000" dirty="0">
                <a:solidFill>
                  <a:srgbClr val="000000"/>
                </a:solidFill>
              </a:rPr>
              <a:t>	Quarter 1 – April 18, 2023</a:t>
            </a:r>
          </a:p>
          <a:p>
            <a:pPr marL="0" lvl="0" indent="0">
              <a:buNone/>
            </a:pPr>
            <a:r>
              <a:rPr lang="en-US" sz="2000" dirty="0">
                <a:solidFill>
                  <a:srgbClr val="000000"/>
                </a:solidFill>
              </a:rPr>
              <a:t>	Quarter 2 – June 15, 2023</a:t>
            </a:r>
          </a:p>
          <a:p>
            <a:pPr marL="0" lvl="0" indent="0">
              <a:buNone/>
            </a:pPr>
            <a:r>
              <a:rPr lang="en-US" sz="2000" dirty="0">
                <a:solidFill>
                  <a:srgbClr val="000000"/>
                </a:solidFill>
              </a:rPr>
              <a:t>	Quarter 3 – September 15, 2023</a:t>
            </a:r>
          </a:p>
          <a:p>
            <a:pPr marL="0" lvl="0" indent="0">
              <a:buNone/>
            </a:pPr>
            <a:r>
              <a:rPr lang="en-US" sz="2000" dirty="0">
                <a:solidFill>
                  <a:srgbClr val="000000"/>
                </a:solidFill>
              </a:rPr>
              <a:t>	Quarter 4 – January 17, 2024</a:t>
            </a:r>
          </a:p>
          <a:p>
            <a:pPr marL="0" lvl="0" indent="0">
              <a:buNone/>
            </a:pPr>
            <a:endParaRPr lang="en-US" sz="2000" dirty="0">
              <a:solidFill>
                <a:srgbClr val="000000"/>
              </a:solidFill>
            </a:endParaRPr>
          </a:p>
          <a:p>
            <a:pPr marL="0" lvl="0" indent="0">
              <a:buNone/>
            </a:pPr>
            <a:endParaRPr lang="en-US" sz="2000" dirty="0">
              <a:solidFill>
                <a:srgbClr val="000000"/>
              </a:solidFill>
            </a:endParaRPr>
          </a:p>
          <a:p>
            <a:pPr marL="0" lvl="0" indent="0">
              <a:buNone/>
            </a:pPr>
            <a:r>
              <a:rPr lang="en-US" sz="2000" dirty="0">
                <a:solidFill>
                  <a:srgbClr val="000000"/>
                </a:solidFill>
              </a:rPr>
              <a:t>Bruce decides he is going to pay in $426 for his estimated 2023 New York State income taxes. He pays $106.50 each quarter by the due dates above.</a:t>
            </a:r>
          </a:p>
          <a:p>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46</a:t>
            </a:fld>
            <a:endParaRPr lang="en-US" sz="1600" dirty="0">
              <a:solidFill>
                <a:schemeClr val="bg1"/>
              </a:solidFill>
            </a:endParaRPr>
          </a:p>
        </p:txBody>
      </p:sp>
    </p:spTree>
    <p:extLst>
      <p:ext uri="{BB962C8B-B14F-4D97-AF65-F5344CB8AC3E}">
        <p14:creationId xmlns:p14="http://schemas.microsoft.com/office/powerpoint/2010/main" val="27429797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DEADD-008C-4FDC-B224-4094972A3D5C}"/>
              </a:ext>
            </a:extLst>
          </p:cNvPr>
          <p:cNvSpPr>
            <a:spLocks noGrp="1"/>
          </p:cNvSpPr>
          <p:nvPr>
            <p:ph type="title"/>
          </p:nvPr>
        </p:nvSpPr>
        <p:spPr>
          <a:xfrm>
            <a:off x="685800" y="286872"/>
            <a:ext cx="7772400" cy="770964"/>
          </a:xfrm>
        </p:spPr>
        <p:txBody>
          <a:bodyPr/>
          <a:lstStyle/>
          <a:p>
            <a:r>
              <a:rPr lang="en-US" sz="2800" dirty="0"/>
              <a:t>Childcare Grant for PHD Students</a:t>
            </a:r>
          </a:p>
        </p:txBody>
      </p:sp>
      <p:sp>
        <p:nvSpPr>
          <p:cNvPr id="3" name="Content Placeholder 2">
            <a:extLst>
              <a:ext uri="{FF2B5EF4-FFF2-40B4-BE49-F238E27FC236}">
                <a16:creationId xmlns:a16="http://schemas.microsoft.com/office/drawing/2014/main" id="{52A3B1F3-2149-4C64-9AF7-2B75D6F1EDCB}"/>
              </a:ext>
            </a:extLst>
          </p:cNvPr>
          <p:cNvSpPr>
            <a:spLocks noGrp="1"/>
          </p:cNvSpPr>
          <p:nvPr>
            <p:ph idx="1"/>
          </p:nvPr>
        </p:nvSpPr>
        <p:spPr>
          <a:xfrm>
            <a:off x="685800" y="1515035"/>
            <a:ext cx="7772400" cy="4580965"/>
          </a:xfrm>
        </p:spPr>
        <p:txBody>
          <a:bodyPr/>
          <a:lstStyle/>
          <a:p>
            <a:r>
              <a:rPr lang="en-US" sz="2000" dirty="0"/>
              <a:t>In 2023, the University of Rochester implemented a pilot childcare grant program for full-time PhD students, on University appointments, who are parents of children, newborn through age 6. The objective of this program is to provide some financial assistance to Rochester PhD students with childcare expenses.</a:t>
            </a:r>
          </a:p>
          <a:p>
            <a:r>
              <a:rPr lang="en-US" sz="2000" dirty="0"/>
              <a:t>These amounts are taxable and will be included in your 2023 fellowship letter. </a:t>
            </a:r>
          </a:p>
          <a:p>
            <a:r>
              <a:rPr lang="en-US" sz="2000" dirty="0"/>
              <a:t>Include these amounts when calculating estimated tax payments for 2023.</a:t>
            </a:r>
          </a:p>
          <a:p>
            <a:r>
              <a:rPr lang="en-US" sz="2000" dirty="0"/>
              <a:t>Additional information can be found at </a:t>
            </a:r>
            <a:r>
              <a:rPr lang="en-US" sz="2000" dirty="0">
                <a:hlinkClick r:id="rId2"/>
              </a:rPr>
              <a:t>PhD Student Childcare Grant - University of Rochester</a:t>
            </a:r>
            <a:r>
              <a:rPr lang="en-US" sz="2000" dirty="0"/>
              <a:t>.</a:t>
            </a:r>
          </a:p>
        </p:txBody>
      </p:sp>
    </p:spTree>
    <p:extLst>
      <p:ext uri="{BB962C8B-B14F-4D97-AF65-F5344CB8AC3E}">
        <p14:creationId xmlns:p14="http://schemas.microsoft.com/office/powerpoint/2010/main" val="24489752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23AD7-1EE5-4FEF-BA2C-D0F6F4805436}"/>
              </a:ext>
            </a:extLst>
          </p:cNvPr>
          <p:cNvSpPr>
            <a:spLocks noGrp="1"/>
          </p:cNvSpPr>
          <p:nvPr>
            <p:ph type="title"/>
          </p:nvPr>
        </p:nvSpPr>
        <p:spPr>
          <a:xfrm>
            <a:off x="685800" y="179294"/>
            <a:ext cx="7772400" cy="735106"/>
          </a:xfrm>
        </p:spPr>
        <p:txBody>
          <a:bodyPr/>
          <a:lstStyle/>
          <a:p>
            <a:r>
              <a:rPr lang="en-US" sz="2800" b="1" dirty="0"/>
              <a:t>Calculate Your 2023 Estimated Tax Payments</a:t>
            </a:r>
            <a:endParaRPr lang="en-US" sz="2800" dirty="0"/>
          </a:p>
        </p:txBody>
      </p:sp>
      <p:sp>
        <p:nvSpPr>
          <p:cNvPr id="3" name="Content Placeholder 2">
            <a:extLst>
              <a:ext uri="{FF2B5EF4-FFF2-40B4-BE49-F238E27FC236}">
                <a16:creationId xmlns:a16="http://schemas.microsoft.com/office/drawing/2014/main" id="{D538C3E1-F32C-4E26-BFE5-C0E76524CE68}"/>
              </a:ext>
            </a:extLst>
          </p:cNvPr>
          <p:cNvSpPr>
            <a:spLocks noGrp="1"/>
          </p:cNvSpPr>
          <p:nvPr>
            <p:ph idx="1"/>
          </p:nvPr>
        </p:nvSpPr>
        <p:spPr>
          <a:xfrm>
            <a:off x="685800" y="1147482"/>
            <a:ext cx="7772400" cy="4948518"/>
          </a:xfrm>
        </p:spPr>
        <p:txBody>
          <a:bodyPr/>
          <a:lstStyle/>
          <a:p>
            <a:pPr lvl="0"/>
            <a:r>
              <a:rPr lang="en-US" sz="1600" b="1" dirty="0">
                <a:solidFill>
                  <a:srgbClr val="000000"/>
                </a:solidFill>
              </a:rPr>
              <a:t>Example C</a:t>
            </a:r>
          </a:p>
          <a:p>
            <a:pPr marL="0" indent="0">
              <a:buNone/>
            </a:pPr>
            <a:r>
              <a:rPr lang="en-US" sz="1600" dirty="0">
                <a:solidFill>
                  <a:srgbClr val="000000"/>
                </a:solidFill>
              </a:rPr>
              <a:t>Adam has a Grad Assistantship and receives a childcare grant.</a:t>
            </a:r>
            <a:r>
              <a:rPr lang="en-US" sz="1600" dirty="0"/>
              <a:t> For 2023, Adam estimates his gross income to be $33,000 ($30,000 in fellowship and $3,000 childcare grant). For 2023 he has no W-2 wages.</a:t>
            </a:r>
            <a:r>
              <a:rPr lang="en-US" sz="1600" dirty="0">
                <a:solidFill>
                  <a:srgbClr val="000000"/>
                </a:solidFill>
              </a:rPr>
              <a:t> He has no qualified expenditures other than tuition (which is offset directly by the University separate from the assistantship). Adam files married and his spouse is a full-time student with no expected income for 2023. Adam’s 2022 federal Form 1040 reported </a:t>
            </a:r>
            <a:r>
              <a:rPr lang="en-US" sz="1600" dirty="0"/>
              <a:t>tax (Line 16) of $3,123. Adam’s 2022 state Form IT-201 reported tax (Line 61) of $1,289. </a:t>
            </a:r>
          </a:p>
          <a:p>
            <a:pPr marL="0" indent="0">
              <a:buNone/>
            </a:pPr>
            <a:endParaRPr lang="en-US" sz="1600" dirty="0"/>
          </a:p>
          <a:p>
            <a:pPr marL="0" indent="0">
              <a:buNone/>
            </a:pPr>
            <a:r>
              <a:rPr lang="en-US" sz="1600" b="1" dirty="0"/>
              <a:t>Step 1 -  Calculate Adam’s 2023 taxable income for federal estimated tax purposes.</a:t>
            </a:r>
          </a:p>
          <a:p>
            <a:pPr marL="0" indent="0">
              <a:buNone/>
            </a:pPr>
            <a:r>
              <a:rPr lang="en-US" sz="1600" dirty="0"/>
              <a:t>Assistantship payments received in 2023 - $30,000</a:t>
            </a:r>
          </a:p>
          <a:p>
            <a:pPr marL="0" indent="0">
              <a:buNone/>
            </a:pPr>
            <a:r>
              <a:rPr lang="en-US" sz="1600" dirty="0"/>
              <a:t>Childcare grant received in 2023 - $3,000</a:t>
            </a:r>
          </a:p>
          <a:p>
            <a:pPr marL="0" indent="0">
              <a:buNone/>
            </a:pPr>
            <a:r>
              <a:rPr lang="en-US" sz="1600" dirty="0"/>
              <a:t>Cost of books/equipment required for and paid in 2023 for his 2023 classes - $0</a:t>
            </a:r>
          </a:p>
          <a:p>
            <a:pPr marL="0" indent="0">
              <a:buNone/>
            </a:pPr>
            <a:endParaRPr lang="en-US" sz="1600" dirty="0"/>
          </a:p>
          <a:p>
            <a:pPr marL="0" indent="0">
              <a:buNone/>
            </a:pPr>
            <a:r>
              <a:rPr lang="en-US" sz="1600" dirty="0"/>
              <a:t>Taxable income for 2023:  $30,000 + $3,000 - $27,700 standard deduction = $5,300</a:t>
            </a:r>
          </a:p>
          <a:p>
            <a:pPr marL="0" indent="0">
              <a:buNone/>
            </a:pPr>
            <a:endParaRPr lang="en-US" sz="3600" dirty="0"/>
          </a:p>
          <a:p>
            <a:endParaRPr lang="en-US" dirty="0"/>
          </a:p>
        </p:txBody>
      </p:sp>
    </p:spTree>
    <p:extLst>
      <p:ext uri="{BB962C8B-B14F-4D97-AF65-F5344CB8AC3E}">
        <p14:creationId xmlns:p14="http://schemas.microsoft.com/office/powerpoint/2010/main" val="37823261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29085-D295-483F-B45B-F4CB764CF809}"/>
              </a:ext>
            </a:extLst>
          </p:cNvPr>
          <p:cNvSpPr>
            <a:spLocks noGrp="1"/>
          </p:cNvSpPr>
          <p:nvPr>
            <p:ph type="title"/>
          </p:nvPr>
        </p:nvSpPr>
        <p:spPr>
          <a:xfrm>
            <a:off x="685800" y="349624"/>
            <a:ext cx="7772400" cy="699247"/>
          </a:xfrm>
        </p:spPr>
        <p:txBody>
          <a:bodyPr/>
          <a:lstStyle/>
          <a:p>
            <a:r>
              <a:rPr lang="en-US" sz="2800" b="1" dirty="0"/>
              <a:t>Calculate Your 2023 Estimated Tax Payments</a:t>
            </a:r>
            <a:endParaRPr lang="en-US" sz="2800" dirty="0"/>
          </a:p>
        </p:txBody>
      </p:sp>
      <p:sp>
        <p:nvSpPr>
          <p:cNvPr id="3" name="Content Placeholder 2">
            <a:extLst>
              <a:ext uri="{FF2B5EF4-FFF2-40B4-BE49-F238E27FC236}">
                <a16:creationId xmlns:a16="http://schemas.microsoft.com/office/drawing/2014/main" id="{E679E9AE-4168-4FB7-9395-BB3B8523DF6F}"/>
              </a:ext>
            </a:extLst>
          </p:cNvPr>
          <p:cNvSpPr>
            <a:spLocks noGrp="1"/>
          </p:cNvSpPr>
          <p:nvPr>
            <p:ph idx="1"/>
          </p:nvPr>
        </p:nvSpPr>
        <p:spPr>
          <a:xfrm>
            <a:off x="685800" y="1165413"/>
            <a:ext cx="7772400" cy="4930588"/>
          </a:xfrm>
        </p:spPr>
        <p:txBody>
          <a:bodyPr/>
          <a:lstStyle/>
          <a:p>
            <a:pPr marL="0" lvl="0" indent="0">
              <a:buNone/>
            </a:pPr>
            <a:r>
              <a:rPr lang="en-US" sz="2000" b="1" dirty="0">
                <a:solidFill>
                  <a:srgbClr val="000000"/>
                </a:solidFill>
              </a:rPr>
              <a:t>Step 2 - Calculate 2023 estimated tax on federal taxable income of $5,300</a:t>
            </a:r>
          </a:p>
          <a:p>
            <a:pPr marL="0" lvl="0" indent="0">
              <a:buNone/>
            </a:pPr>
            <a:endParaRPr lang="en-US" sz="2000" dirty="0">
              <a:solidFill>
                <a:srgbClr val="000000"/>
              </a:solidFill>
            </a:endParaRPr>
          </a:p>
          <a:p>
            <a:pPr marL="0" lvl="0" indent="0">
              <a:buNone/>
            </a:pPr>
            <a:r>
              <a:rPr lang="en-US" sz="2000" dirty="0">
                <a:solidFill>
                  <a:srgbClr val="000000"/>
                </a:solidFill>
              </a:rPr>
              <a:t>From Form 1040-ES page 7:</a:t>
            </a:r>
          </a:p>
          <a:p>
            <a:pPr marL="0" indent="0">
              <a:buNone/>
            </a:pPr>
            <a:r>
              <a:rPr lang="en-US" sz="1400" dirty="0"/>
              <a:t>Use Schedule Y-1- filing status married filing jointly or qualifying surviving spouse</a:t>
            </a:r>
          </a:p>
        </p:txBody>
      </p:sp>
      <p:pic>
        <p:nvPicPr>
          <p:cNvPr id="4" name="Picture 3">
            <a:extLst>
              <a:ext uri="{FF2B5EF4-FFF2-40B4-BE49-F238E27FC236}">
                <a16:creationId xmlns:a16="http://schemas.microsoft.com/office/drawing/2014/main" id="{AD246AF9-6921-4F2A-A9C1-16AD70148C0B}"/>
              </a:ext>
            </a:extLst>
          </p:cNvPr>
          <p:cNvPicPr>
            <a:picLocks noChangeAspect="1"/>
          </p:cNvPicPr>
          <p:nvPr/>
        </p:nvPicPr>
        <p:blipFill>
          <a:blip r:embed="rId2"/>
          <a:stretch>
            <a:fillRect/>
          </a:stretch>
        </p:blipFill>
        <p:spPr>
          <a:xfrm>
            <a:off x="2457450" y="2931458"/>
            <a:ext cx="4499162" cy="2967317"/>
          </a:xfrm>
          <a:prstGeom prst="rect">
            <a:avLst/>
          </a:prstGeom>
        </p:spPr>
      </p:pic>
      <p:cxnSp>
        <p:nvCxnSpPr>
          <p:cNvPr id="6" name="Straight Arrow Connector 5">
            <a:extLst>
              <a:ext uri="{FF2B5EF4-FFF2-40B4-BE49-F238E27FC236}">
                <a16:creationId xmlns:a16="http://schemas.microsoft.com/office/drawing/2014/main" id="{8E6AFA58-4FE6-436F-8DA1-D44384775846}"/>
              </a:ext>
            </a:extLst>
          </p:cNvPr>
          <p:cNvCxnSpPr>
            <a:cxnSpLocks/>
          </p:cNvCxnSpPr>
          <p:nvPr/>
        </p:nvCxnSpPr>
        <p:spPr bwMode="auto">
          <a:xfrm>
            <a:off x="1819835" y="4500282"/>
            <a:ext cx="1129553" cy="1"/>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2088360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922020"/>
          </a:xfrm>
        </p:spPr>
        <p:txBody>
          <a:bodyPr/>
          <a:lstStyle/>
          <a:p>
            <a:r>
              <a:rPr lang="en-US" sz="2800" b="1" dirty="0"/>
              <a:t>U.S. Citizens, Permanent Residents and Resident Aliens for Tax Purposes – Tax Reporting</a:t>
            </a:r>
          </a:p>
        </p:txBody>
      </p:sp>
      <p:sp>
        <p:nvSpPr>
          <p:cNvPr id="3" name="Content Placeholder 2"/>
          <p:cNvSpPr>
            <a:spLocks noGrp="1"/>
          </p:cNvSpPr>
          <p:nvPr>
            <p:ph idx="1"/>
          </p:nvPr>
        </p:nvSpPr>
        <p:spPr>
          <a:xfrm>
            <a:off x="162873" y="1432559"/>
            <a:ext cx="8836747" cy="4689107"/>
          </a:xfrm>
        </p:spPr>
        <p:txBody>
          <a:bodyPr>
            <a:normAutofit/>
          </a:bodyPr>
          <a:lstStyle/>
          <a:p>
            <a:r>
              <a:rPr lang="en-US" sz="2400" dirty="0"/>
              <a:t>Fellowships/assistantships are </a:t>
            </a:r>
            <a:r>
              <a:rPr lang="en-US" sz="2400" u="sng" dirty="0"/>
              <a:t>not</a:t>
            </a:r>
            <a:r>
              <a:rPr lang="en-US" sz="2400" dirty="0"/>
              <a:t> taxable if used for </a:t>
            </a:r>
            <a:r>
              <a:rPr lang="en-US" sz="2400" u="sng" dirty="0"/>
              <a:t>qualified</a:t>
            </a:r>
            <a:r>
              <a:rPr lang="en-US" sz="2400" dirty="0"/>
              <a:t> expenditures.</a:t>
            </a:r>
          </a:p>
          <a:p>
            <a:pPr lvl="2">
              <a:buFont typeface="Arial" panose="020B0604020202020204" pitchFamily="34" charset="0"/>
              <a:buChar char="•"/>
            </a:pPr>
            <a:r>
              <a:rPr lang="en-US" b="1" dirty="0"/>
              <a:t>Qualified</a:t>
            </a:r>
            <a:r>
              <a:rPr lang="en-US" dirty="0"/>
              <a:t> expenditures – candidate for degree and amount used for tuition or fees, books, supplies and equipment required for courses</a:t>
            </a:r>
          </a:p>
          <a:p>
            <a:pPr marL="914400" lvl="2" indent="0">
              <a:buNone/>
            </a:pPr>
            <a:endParaRPr lang="en-US" sz="1400" dirty="0"/>
          </a:p>
          <a:p>
            <a:pPr>
              <a:buFont typeface="Wingdings" panose="05000000000000000000" pitchFamily="2" charset="2"/>
              <a:buChar char="§"/>
            </a:pPr>
            <a:r>
              <a:rPr lang="en-US" sz="2400" dirty="0"/>
              <a:t>Fellowships/assistantships </a:t>
            </a:r>
            <a:r>
              <a:rPr lang="en-US" sz="2400" u="sng" dirty="0"/>
              <a:t>are</a:t>
            </a:r>
            <a:r>
              <a:rPr lang="en-US" sz="2400" dirty="0"/>
              <a:t> taxable if used for </a:t>
            </a:r>
            <a:r>
              <a:rPr lang="en-US" sz="2400" u="sng" dirty="0"/>
              <a:t>non-qualified</a:t>
            </a:r>
            <a:r>
              <a:rPr lang="en-US" sz="2400" dirty="0"/>
              <a:t> expenditures.</a:t>
            </a:r>
          </a:p>
          <a:p>
            <a:pPr lvl="2">
              <a:buFont typeface="Arial" panose="020B0604020202020204" pitchFamily="34" charset="0"/>
              <a:buChar char="•"/>
            </a:pPr>
            <a:r>
              <a:rPr lang="en-US" b="1" dirty="0"/>
              <a:t>Nonqualified</a:t>
            </a:r>
            <a:r>
              <a:rPr lang="en-US" dirty="0"/>
              <a:t> expenditures – amounts used for room, board, travel, equipment, living expenses not required as part of education</a:t>
            </a:r>
          </a:p>
          <a:p>
            <a:endParaRPr lang="en-US" sz="20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5</a:t>
            </a:fld>
            <a:endParaRPr lang="en-US" sz="1600" dirty="0">
              <a:solidFill>
                <a:schemeClr val="bg1"/>
              </a:solidFill>
            </a:endParaRPr>
          </a:p>
        </p:txBody>
      </p:sp>
    </p:spTree>
    <p:extLst>
      <p:ext uri="{BB962C8B-B14F-4D97-AF65-F5344CB8AC3E}">
        <p14:creationId xmlns:p14="http://schemas.microsoft.com/office/powerpoint/2010/main" val="29316986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F05F3-50D1-4BC3-8E35-8FD8D7A49793}"/>
              </a:ext>
            </a:extLst>
          </p:cNvPr>
          <p:cNvSpPr>
            <a:spLocks noGrp="1"/>
          </p:cNvSpPr>
          <p:nvPr>
            <p:ph type="title"/>
          </p:nvPr>
        </p:nvSpPr>
        <p:spPr>
          <a:xfrm>
            <a:off x="685800" y="224118"/>
            <a:ext cx="7772400" cy="537882"/>
          </a:xfrm>
        </p:spPr>
        <p:txBody>
          <a:bodyPr/>
          <a:lstStyle/>
          <a:p>
            <a:r>
              <a:rPr lang="en-US" sz="2800" b="1" dirty="0"/>
              <a:t>Calculate Your 2023 Estimated Tax Payments</a:t>
            </a:r>
            <a:endParaRPr lang="en-US" sz="2800" dirty="0"/>
          </a:p>
        </p:txBody>
      </p:sp>
      <p:sp>
        <p:nvSpPr>
          <p:cNvPr id="4" name="Content Placeholder 2">
            <a:extLst>
              <a:ext uri="{FF2B5EF4-FFF2-40B4-BE49-F238E27FC236}">
                <a16:creationId xmlns:a16="http://schemas.microsoft.com/office/drawing/2014/main" id="{3E0485C4-ED35-4BBC-8DA6-6A4B6401F436}"/>
              </a:ext>
            </a:extLst>
          </p:cNvPr>
          <p:cNvSpPr>
            <a:spLocks noGrp="1"/>
          </p:cNvSpPr>
          <p:nvPr>
            <p:ph idx="1"/>
          </p:nvPr>
        </p:nvSpPr>
        <p:spPr>
          <a:xfrm>
            <a:off x="685800" y="968188"/>
            <a:ext cx="7772400" cy="5127812"/>
          </a:xfrm>
        </p:spPr>
        <p:txBody>
          <a:bodyPr/>
          <a:lstStyle/>
          <a:p>
            <a:pPr marL="0" lvl="0" indent="0">
              <a:buNone/>
            </a:pPr>
            <a:r>
              <a:rPr lang="en-US" sz="2000" b="1" dirty="0">
                <a:solidFill>
                  <a:srgbClr val="000000"/>
                </a:solidFill>
              </a:rPr>
              <a:t>Step 2, cont’d - Calculate 2023 estimated tax on federal taxable income of $5,300</a:t>
            </a:r>
          </a:p>
          <a:p>
            <a:pPr marL="0" lvl="0" indent="0">
              <a:buNone/>
            </a:pPr>
            <a:endParaRPr lang="en-US" sz="2000" dirty="0">
              <a:solidFill>
                <a:srgbClr val="000000"/>
              </a:solidFill>
            </a:endParaRPr>
          </a:p>
          <a:p>
            <a:pPr marL="0" lvl="0" indent="0">
              <a:buNone/>
            </a:pPr>
            <a:r>
              <a:rPr lang="en-US" sz="2000" dirty="0">
                <a:solidFill>
                  <a:srgbClr val="000000"/>
                </a:solidFill>
              </a:rPr>
              <a:t>From Form 1040-ES, Schedule </a:t>
            </a:r>
            <a:r>
              <a:rPr lang="en-US" sz="2000" dirty="0"/>
              <a:t>Y-1- filing status married filing jointly or qualifying surviving spouse.</a:t>
            </a:r>
            <a:endParaRPr lang="en-US" sz="2000" dirty="0">
              <a:solidFill>
                <a:srgbClr val="000000"/>
              </a:solidFill>
            </a:endParaRPr>
          </a:p>
          <a:p>
            <a:pPr marL="0" lvl="0" indent="0">
              <a:buNone/>
            </a:pPr>
            <a:endParaRPr lang="en-US" sz="2000" dirty="0">
              <a:solidFill>
                <a:srgbClr val="000000"/>
              </a:solidFill>
            </a:endParaRPr>
          </a:p>
          <a:p>
            <a:pPr marL="0" lvl="0" indent="0">
              <a:buNone/>
            </a:pPr>
            <a:r>
              <a:rPr lang="en-US" sz="2000" dirty="0">
                <a:solidFill>
                  <a:srgbClr val="000000"/>
                </a:solidFill>
              </a:rPr>
              <a:t>$5,300 x 10%  = $530</a:t>
            </a:r>
          </a:p>
          <a:p>
            <a:pPr marL="0" lvl="0" indent="0">
              <a:buNone/>
            </a:pPr>
            <a:r>
              <a:rPr lang="en-US" sz="2000" dirty="0">
                <a:solidFill>
                  <a:srgbClr val="000000"/>
                </a:solidFill>
              </a:rPr>
              <a:t>Adam’s estimated federal income tax on his 2023 assistantship is $530.</a:t>
            </a:r>
          </a:p>
          <a:p>
            <a:pPr marL="0" lvl="0" indent="0">
              <a:buNone/>
            </a:pPr>
            <a:endParaRPr lang="en-US" sz="2000" dirty="0">
              <a:solidFill>
                <a:srgbClr val="000000"/>
              </a:solidFill>
            </a:endParaRPr>
          </a:p>
          <a:p>
            <a:pPr marL="0" lvl="0" indent="0">
              <a:buNone/>
            </a:pPr>
            <a:r>
              <a:rPr lang="en-US" sz="2000" b="1" i="1" dirty="0">
                <a:solidFill>
                  <a:srgbClr val="000000"/>
                </a:solidFill>
              </a:rPr>
              <a:t>If Adam doesn’t make any estimated income tax payments to the IRS in 2023, will he be subject to an estimated tax penalty when he files his 2023 Form 1040 by April 15, 2024?</a:t>
            </a:r>
          </a:p>
          <a:p>
            <a:pPr marL="0" lvl="0" indent="0">
              <a:buNone/>
            </a:pPr>
            <a:endParaRPr lang="en-US" dirty="0"/>
          </a:p>
        </p:txBody>
      </p:sp>
    </p:spTree>
    <p:extLst>
      <p:ext uri="{BB962C8B-B14F-4D97-AF65-F5344CB8AC3E}">
        <p14:creationId xmlns:p14="http://schemas.microsoft.com/office/powerpoint/2010/main" val="16122049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334C9-3E29-4EF0-9215-A0F444925341}"/>
              </a:ext>
            </a:extLst>
          </p:cNvPr>
          <p:cNvSpPr>
            <a:spLocks noGrp="1"/>
          </p:cNvSpPr>
          <p:nvPr>
            <p:ph type="title"/>
          </p:nvPr>
        </p:nvSpPr>
        <p:spPr>
          <a:xfrm>
            <a:off x="685800" y="215153"/>
            <a:ext cx="7772400" cy="654423"/>
          </a:xfrm>
        </p:spPr>
        <p:txBody>
          <a:bodyPr/>
          <a:lstStyle/>
          <a:p>
            <a:r>
              <a:rPr lang="en-US" sz="2800" b="1" dirty="0"/>
              <a:t>Calculate Your 2023 Estimated Tax Payments</a:t>
            </a:r>
            <a:endParaRPr lang="en-US" sz="2800" dirty="0"/>
          </a:p>
        </p:txBody>
      </p:sp>
      <p:sp>
        <p:nvSpPr>
          <p:cNvPr id="3" name="Content Placeholder 2">
            <a:extLst>
              <a:ext uri="{FF2B5EF4-FFF2-40B4-BE49-F238E27FC236}">
                <a16:creationId xmlns:a16="http://schemas.microsoft.com/office/drawing/2014/main" id="{B2B8E02E-9D1D-4896-815A-5EA86D55189E}"/>
              </a:ext>
            </a:extLst>
          </p:cNvPr>
          <p:cNvSpPr>
            <a:spLocks noGrp="1"/>
          </p:cNvSpPr>
          <p:nvPr>
            <p:ph idx="1"/>
          </p:nvPr>
        </p:nvSpPr>
        <p:spPr>
          <a:xfrm>
            <a:off x="685800" y="932329"/>
            <a:ext cx="7772400" cy="5163671"/>
          </a:xfrm>
        </p:spPr>
        <p:txBody>
          <a:bodyPr/>
          <a:lstStyle/>
          <a:p>
            <a:pPr marL="0" lvl="0" indent="0">
              <a:buNone/>
            </a:pPr>
            <a:r>
              <a:rPr lang="en-US" sz="1800" b="1" dirty="0">
                <a:solidFill>
                  <a:srgbClr val="000000"/>
                </a:solidFill>
              </a:rPr>
              <a:t>Step 2, cont’d - Calculate 2023 estimated tax on federal taxable income of $5,300</a:t>
            </a:r>
            <a:endParaRPr lang="en-US" sz="1800" dirty="0">
              <a:solidFill>
                <a:srgbClr val="000000"/>
              </a:solidFill>
            </a:endParaRPr>
          </a:p>
          <a:p>
            <a:pPr marL="0" lvl="0" indent="0">
              <a:buNone/>
            </a:pPr>
            <a:endParaRPr lang="en-US" sz="1800" dirty="0">
              <a:solidFill>
                <a:srgbClr val="000000"/>
              </a:solidFill>
            </a:endParaRPr>
          </a:p>
          <a:p>
            <a:pPr marL="0" lvl="0" indent="0">
              <a:buNone/>
            </a:pPr>
            <a:r>
              <a:rPr lang="en-US" sz="1800" dirty="0">
                <a:solidFill>
                  <a:srgbClr val="000000"/>
                </a:solidFill>
              </a:rPr>
              <a:t>If Adam pays the $530 when he files his 2023 Form 1040 return by April 15, 2024, he would not be subject to an estimated tax penalty. You are only subject to a federal tax penalty if you owe $1,000 or more when you file your return.</a:t>
            </a:r>
          </a:p>
          <a:p>
            <a:pPr marL="0" lvl="0" indent="0">
              <a:buNone/>
            </a:pPr>
            <a:endParaRPr lang="en-US" sz="1800" dirty="0">
              <a:solidFill>
                <a:srgbClr val="000000"/>
              </a:solidFill>
            </a:endParaRPr>
          </a:p>
          <a:p>
            <a:pPr marL="0" lvl="0" indent="0">
              <a:buNone/>
            </a:pPr>
            <a:r>
              <a:rPr lang="en-US" sz="1800" dirty="0">
                <a:solidFill>
                  <a:srgbClr val="000000"/>
                </a:solidFill>
              </a:rPr>
              <a:t>Adam decides he is going to pay in $530 for his estimated 2023 federal income taxes. He pays $132.50 each quarter by the due dates below.</a:t>
            </a:r>
          </a:p>
          <a:p>
            <a:pPr marL="0" lvl="0" indent="0">
              <a:buNone/>
            </a:pPr>
            <a:endParaRPr lang="en-US" sz="1800" dirty="0">
              <a:solidFill>
                <a:srgbClr val="000000"/>
              </a:solidFill>
            </a:endParaRPr>
          </a:p>
          <a:p>
            <a:pPr marL="0" lvl="0" indent="0">
              <a:buNone/>
            </a:pPr>
            <a:r>
              <a:rPr lang="en-US" sz="1800" dirty="0">
                <a:solidFill>
                  <a:srgbClr val="000000"/>
                </a:solidFill>
              </a:rPr>
              <a:t>	Quarter 1 – April 18, 2023</a:t>
            </a:r>
          </a:p>
          <a:p>
            <a:pPr marL="0" lvl="0" indent="0">
              <a:buNone/>
            </a:pPr>
            <a:r>
              <a:rPr lang="en-US" sz="1800" dirty="0">
                <a:solidFill>
                  <a:srgbClr val="000000"/>
                </a:solidFill>
              </a:rPr>
              <a:t>	Quarter 2 – June 15, 2023</a:t>
            </a:r>
          </a:p>
          <a:p>
            <a:pPr marL="0" lvl="0" indent="0">
              <a:buNone/>
            </a:pPr>
            <a:r>
              <a:rPr lang="en-US" sz="1800" dirty="0">
                <a:solidFill>
                  <a:srgbClr val="000000"/>
                </a:solidFill>
              </a:rPr>
              <a:t>	Quarter 3 – September 15, 2023</a:t>
            </a:r>
          </a:p>
          <a:p>
            <a:pPr marL="0" lvl="0" indent="0">
              <a:buNone/>
            </a:pPr>
            <a:r>
              <a:rPr lang="en-US" sz="1800" dirty="0">
                <a:solidFill>
                  <a:srgbClr val="000000"/>
                </a:solidFill>
              </a:rPr>
              <a:t>	Quarter 4 – January 16, 2024</a:t>
            </a:r>
          </a:p>
          <a:p>
            <a:endParaRPr lang="en-US" dirty="0"/>
          </a:p>
        </p:txBody>
      </p:sp>
    </p:spTree>
    <p:extLst>
      <p:ext uri="{BB962C8B-B14F-4D97-AF65-F5344CB8AC3E}">
        <p14:creationId xmlns:p14="http://schemas.microsoft.com/office/powerpoint/2010/main" val="22227567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D24B3-747C-485D-AEA3-DEB8732F3125}"/>
              </a:ext>
            </a:extLst>
          </p:cNvPr>
          <p:cNvSpPr>
            <a:spLocks noGrp="1"/>
          </p:cNvSpPr>
          <p:nvPr>
            <p:ph type="title"/>
          </p:nvPr>
        </p:nvSpPr>
        <p:spPr>
          <a:xfrm>
            <a:off x="685800" y="259976"/>
            <a:ext cx="7772400" cy="753036"/>
          </a:xfrm>
        </p:spPr>
        <p:txBody>
          <a:bodyPr/>
          <a:lstStyle/>
          <a:p>
            <a:r>
              <a:rPr lang="en-US" sz="2800" b="1" dirty="0"/>
              <a:t>Calculate Your 2023 Estimated Tax Payments</a:t>
            </a:r>
            <a:endParaRPr lang="en-US" sz="2800" dirty="0"/>
          </a:p>
        </p:txBody>
      </p:sp>
      <p:sp>
        <p:nvSpPr>
          <p:cNvPr id="3" name="Content Placeholder 2">
            <a:extLst>
              <a:ext uri="{FF2B5EF4-FFF2-40B4-BE49-F238E27FC236}">
                <a16:creationId xmlns:a16="http://schemas.microsoft.com/office/drawing/2014/main" id="{0B12AFC2-6AFD-4949-9C0B-B9A29D1F3B94}"/>
              </a:ext>
            </a:extLst>
          </p:cNvPr>
          <p:cNvSpPr>
            <a:spLocks noGrp="1"/>
          </p:cNvSpPr>
          <p:nvPr>
            <p:ph idx="1"/>
          </p:nvPr>
        </p:nvSpPr>
        <p:spPr>
          <a:xfrm>
            <a:off x="685800" y="1075765"/>
            <a:ext cx="7772400" cy="5020235"/>
          </a:xfrm>
        </p:spPr>
        <p:txBody>
          <a:bodyPr/>
          <a:lstStyle/>
          <a:p>
            <a:pPr marL="0" lvl="0" indent="0">
              <a:buNone/>
            </a:pPr>
            <a:r>
              <a:rPr lang="en-US" sz="2000" b="1" dirty="0">
                <a:solidFill>
                  <a:srgbClr val="000000"/>
                </a:solidFill>
              </a:rPr>
              <a:t>Step 3 -  Calculate Adam’s 2023 taxable income for New York State estimated tax purposes</a:t>
            </a:r>
          </a:p>
          <a:p>
            <a:pPr marL="0" lvl="0" indent="0">
              <a:buNone/>
            </a:pPr>
            <a:endParaRPr lang="en-US" sz="2000" dirty="0">
              <a:solidFill>
                <a:srgbClr val="000000"/>
              </a:solidFill>
            </a:endParaRPr>
          </a:p>
          <a:p>
            <a:pPr marL="0" lvl="0" indent="0">
              <a:buNone/>
            </a:pPr>
            <a:r>
              <a:rPr lang="en-US" sz="2000" dirty="0">
                <a:solidFill>
                  <a:srgbClr val="000000"/>
                </a:solidFill>
              </a:rPr>
              <a:t>Assistantship payments received in 2023 - $30,000</a:t>
            </a:r>
          </a:p>
          <a:p>
            <a:pPr marL="0" indent="0">
              <a:buNone/>
            </a:pPr>
            <a:r>
              <a:rPr lang="en-US" sz="2000" dirty="0"/>
              <a:t>Childcare grant received in 2023 - $3,000</a:t>
            </a:r>
            <a:endParaRPr lang="en-US" sz="2000" dirty="0">
              <a:solidFill>
                <a:srgbClr val="000000"/>
              </a:solidFill>
            </a:endParaRPr>
          </a:p>
          <a:p>
            <a:pPr marL="0" lvl="0" indent="0">
              <a:buNone/>
            </a:pPr>
            <a:r>
              <a:rPr lang="en-US" sz="2000" dirty="0">
                <a:solidFill>
                  <a:srgbClr val="000000"/>
                </a:solidFill>
              </a:rPr>
              <a:t>Cost of books/equipment required for and paid in 2023 for his 2023 classes - $0</a:t>
            </a:r>
          </a:p>
          <a:p>
            <a:pPr marL="0" lvl="0" indent="0">
              <a:buNone/>
            </a:pPr>
            <a:endParaRPr lang="en-US" sz="2000" dirty="0">
              <a:solidFill>
                <a:srgbClr val="000000"/>
              </a:solidFill>
              <a:highlight>
                <a:srgbClr val="FFFF00"/>
              </a:highlight>
            </a:endParaRPr>
          </a:p>
          <a:p>
            <a:pPr marL="0" lvl="0" indent="0">
              <a:buNone/>
            </a:pPr>
            <a:r>
              <a:rPr lang="en-US" sz="2000" dirty="0">
                <a:solidFill>
                  <a:srgbClr val="000000"/>
                </a:solidFill>
              </a:rPr>
              <a:t>Taxable income for 2023:  $30,000 + $3,000 - $16,050 standard deduction = $16,950</a:t>
            </a:r>
          </a:p>
          <a:p>
            <a:endParaRPr lang="en-US" dirty="0"/>
          </a:p>
        </p:txBody>
      </p:sp>
    </p:spTree>
    <p:extLst>
      <p:ext uri="{BB962C8B-B14F-4D97-AF65-F5344CB8AC3E}">
        <p14:creationId xmlns:p14="http://schemas.microsoft.com/office/powerpoint/2010/main" val="6808737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4FC4E-1093-4F2D-9BC1-2F8846C1809D}"/>
              </a:ext>
            </a:extLst>
          </p:cNvPr>
          <p:cNvSpPr>
            <a:spLocks noGrp="1"/>
          </p:cNvSpPr>
          <p:nvPr>
            <p:ph type="title"/>
          </p:nvPr>
        </p:nvSpPr>
        <p:spPr>
          <a:xfrm>
            <a:off x="685800" y="313766"/>
            <a:ext cx="7772400" cy="663388"/>
          </a:xfrm>
        </p:spPr>
        <p:txBody>
          <a:bodyPr/>
          <a:lstStyle/>
          <a:p>
            <a:r>
              <a:rPr lang="en-US" sz="2800" b="1" dirty="0"/>
              <a:t>Calculate Your 2023 Estimated Tax Payments</a:t>
            </a:r>
            <a:endParaRPr lang="en-US" sz="2800" dirty="0"/>
          </a:p>
        </p:txBody>
      </p:sp>
      <p:sp>
        <p:nvSpPr>
          <p:cNvPr id="3" name="Content Placeholder 2">
            <a:extLst>
              <a:ext uri="{FF2B5EF4-FFF2-40B4-BE49-F238E27FC236}">
                <a16:creationId xmlns:a16="http://schemas.microsoft.com/office/drawing/2014/main" id="{624D75AE-6710-49B5-B839-D8A63F981F63}"/>
              </a:ext>
            </a:extLst>
          </p:cNvPr>
          <p:cNvSpPr>
            <a:spLocks noGrp="1"/>
          </p:cNvSpPr>
          <p:nvPr>
            <p:ph idx="1"/>
          </p:nvPr>
        </p:nvSpPr>
        <p:spPr>
          <a:xfrm>
            <a:off x="685800" y="1066800"/>
            <a:ext cx="7772400" cy="5029200"/>
          </a:xfrm>
        </p:spPr>
        <p:txBody>
          <a:bodyPr/>
          <a:lstStyle/>
          <a:p>
            <a:pPr marL="0" lvl="0" indent="0">
              <a:buNone/>
            </a:pPr>
            <a:r>
              <a:rPr lang="en-US" sz="2000" b="1" dirty="0">
                <a:solidFill>
                  <a:srgbClr val="000000"/>
                </a:solidFill>
              </a:rPr>
              <a:t>Step 3, cont’d --  Calculate 2023 estimated tax on New York State taxable income of $16,950</a:t>
            </a:r>
          </a:p>
          <a:p>
            <a:pPr marL="0" lvl="0" indent="0">
              <a:buNone/>
            </a:pPr>
            <a:endParaRPr lang="en-US" sz="2000" dirty="0">
              <a:solidFill>
                <a:srgbClr val="000000"/>
              </a:solidFill>
              <a:highlight>
                <a:srgbClr val="FFFF00"/>
              </a:highlight>
            </a:endParaRPr>
          </a:p>
          <a:p>
            <a:pPr marL="0" lvl="0" indent="0">
              <a:buNone/>
            </a:pPr>
            <a:r>
              <a:rPr lang="en-US" sz="2000" dirty="0">
                <a:solidFill>
                  <a:srgbClr val="000000"/>
                </a:solidFill>
              </a:rPr>
              <a:t>From Form IT-2105 page 10:</a:t>
            </a:r>
          </a:p>
          <a:p>
            <a:pPr marL="0" indent="0">
              <a:buNone/>
            </a:pPr>
            <a:r>
              <a:rPr lang="en-US" sz="1400" dirty="0"/>
              <a:t>Married filing jointly and qualifying surviving spouse </a:t>
            </a:r>
          </a:p>
          <a:p>
            <a:pPr marL="0" indent="0">
              <a:buNone/>
            </a:pPr>
            <a:endParaRPr lang="en-US" sz="1200" dirty="0">
              <a:highlight>
                <a:srgbClr val="FFFF00"/>
              </a:highlight>
            </a:endParaRPr>
          </a:p>
          <a:p>
            <a:pPr marL="0" indent="0">
              <a:buNone/>
            </a:pPr>
            <a:endParaRPr lang="en-US" sz="1200" dirty="0"/>
          </a:p>
        </p:txBody>
      </p:sp>
      <p:pic>
        <p:nvPicPr>
          <p:cNvPr id="4" name="Picture 3">
            <a:extLst>
              <a:ext uri="{FF2B5EF4-FFF2-40B4-BE49-F238E27FC236}">
                <a16:creationId xmlns:a16="http://schemas.microsoft.com/office/drawing/2014/main" id="{53DA1FDF-D262-4A66-A254-AB324CED4198}"/>
              </a:ext>
            </a:extLst>
          </p:cNvPr>
          <p:cNvPicPr>
            <a:picLocks noChangeAspect="1"/>
          </p:cNvPicPr>
          <p:nvPr/>
        </p:nvPicPr>
        <p:blipFill>
          <a:blip r:embed="rId2"/>
          <a:stretch>
            <a:fillRect/>
          </a:stretch>
        </p:blipFill>
        <p:spPr>
          <a:xfrm>
            <a:off x="2257424" y="2949388"/>
            <a:ext cx="5237069" cy="2841812"/>
          </a:xfrm>
          <a:prstGeom prst="rect">
            <a:avLst/>
          </a:prstGeom>
        </p:spPr>
      </p:pic>
      <p:cxnSp>
        <p:nvCxnSpPr>
          <p:cNvPr id="6" name="Straight Arrow Connector 5">
            <a:extLst>
              <a:ext uri="{FF2B5EF4-FFF2-40B4-BE49-F238E27FC236}">
                <a16:creationId xmlns:a16="http://schemas.microsoft.com/office/drawing/2014/main" id="{FD13458C-1772-465D-A69E-3CF60EF3003A}"/>
              </a:ext>
            </a:extLst>
          </p:cNvPr>
          <p:cNvCxnSpPr/>
          <p:nvPr/>
        </p:nvCxnSpPr>
        <p:spPr bwMode="auto">
          <a:xfrm>
            <a:off x="685800" y="3801035"/>
            <a:ext cx="2012576" cy="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4756611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87913-E9B2-4B67-9355-682607B1BB12}"/>
              </a:ext>
            </a:extLst>
          </p:cNvPr>
          <p:cNvSpPr>
            <a:spLocks noGrp="1"/>
          </p:cNvSpPr>
          <p:nvPr>
            <p:ph type="title"/>
          </p:nvPr>
        </p:nvSpPr>
        <p:spPr>
          <a:xfrm>
            <a:off x="685800" y="349624"/>
            <a:ext cx="7772400" cy="609600"/>
          </a:xfrm>
        </p:spPr>
        <p:txBody>
          <a:bodyPr/>
          <a:lstStyle/>
          <a:p>
            <a:r>
              <a:rPr lang="en-US" sz="2800" b="1" dirty="0"/>
              <a:t>Calculate Your 2023 Estimated Tax Payments</a:t>
            </a:r>
            <a:endParaRPr lang="en-US" sz="2800" dirty="0"/>
          </a:p>
        </p:txBody>
      </p:sp>
      <p:sp>
        <p:nvSpPr>
          <p:cNvPr id="3" name="Content Placeholder 2">
            <a:extLst>
              <a:ext uri="{FF2B5EF4-FFF2-40B4-BE49-F238E27FC236}">
                <a16:creationId xmlns:a16="http://schemas.microsoft.com/office/drawing/2014/main" id="{E65BD8BD-3D48-4434-B407-F5ED58DAD52A}"/>
              </a:ext>
            </a:extLst>
          </p:cNvPr>
          <p:cNvSpPr>
            <a:spLocks noGrp="1"/>
          </p:cNvSpPr>
          <p:nvPr>
            <p:ph idx="1"/>
          </p:nvPr>
        </p:nvSpPr>
        <p:spPr>
          <a:xfrm>
            <a:off x="685800" y="1030941"/>
            <a:ext cx="7772400" cy="5065059"/>
          </a:xfrm>
        </p:spPr>
        <p:txBody>
          <a:bodyPr/>
          <a:lstStyle/>
          <a:p>
            <a:pPr marL="0" lvl="0" indent="0">
              <a:buNone/>
            </a:pPr>
            <a:r>
              <a:rPr lang="en-US" sz="2000" b="1" dirty="0">
                <a:solidFill>
                  <a:srgbClr val="000000"/>
                </a:solidFill>
              </a:rPr>
              <a:t>Step 3, cont’d -  Calculate 2023 estimated tax on New York State taxable income of $16,950</a:t>
            </a:r>
          </a:p>
          <a:p>
            <a:pPr marL="0" lvl="0" indent="0">
              <a:buNone/>
            </a:pPr>
            <a:endParaRPr lang="en-US" sz="2000" b="1" dirty="0">
              <a:solidFill>
                <a:srgbClr val="000000"/>
              </a:solidFill>
            </a:endParaRPr>
          </a:p>
          <a:p>
            <a:pPr marL="0" lvl="0" indent="0">
              <a:buNone/>
            </a:pPr>
            <a:r>
              <a:rPr lang="en-US" sz="2000" dirty="0">
                <a:solidFill>
                  <a:srgbClr val="000000"/>
                </a:solidFill>
              </a:rPr>
              <a:t>From Form IT-2105 page 10:</a:t>
            </a:r>
          </a:p>
          <a:p>
            <a:pPr marL="0" indent="0">
              <a:buNone/>
            </a:pPr>
            <a:r>
              <a:rPr lang="en-US" sz="1800" dirty="0"/>
              <a:t>Married filing jointly and qualifying surviving spouse </a:t>
            </a:r>
            <a:r>
              <a:rPr lang="en-US" sz="1800" dirty="0">
                <a:solidFill>
                  <a:srgbClr val="000000"/>
                </a:solidFill>
              </a:rPr>
              <a:t>chart:</a:t>
            </a:r>
          </a:p>
          <a:p>
            <a:pPr marL="0" lvl="0" indent="0">
              <a:buNone/>
            </a:pPr>
            <a:endParaRPr lang="en-US" sz="2000" dirty="0">
              <a:solidFill>
                <a:srgbClr val="FF0000"/>
              </a:solidFill>
            </a:endParaRPr>
          </a:p>
          <a:p>
            <a:pPr marL="0" lvl="0" indent="0">
              <a:buNone/>
            </a:pPr>
            <a:r>
              <a:rPr lang="en-US" sz="2000" dirty="0">
                <a:solidFill>
                  <a:srgbClr val="000000"/>
                </a:solidFill>
              </a:rPr>
              <a:t>$16,950 X 4% = $678 </a:t>
            </a:r>
          </a:p>
          <a:p>
            <a:pPr marL="0" lvl="0" indent="0">
              <a:buNone/>
            </a:pPr>
            <a:endParaRPr lang="en-US" sz="2000" dirty="0">
              <a:solidFill>
                <a:srgbClr val="000000"/>
              </a:solidFill>
            </a:endParaRPr>
          </a:p>
          <a:p>
            <a:pPr marL="0" lvl="0" indent="0">
              <a:buNone/>
            </a:pPr>
            <a:r>
              <a:rPr lang="en-US" sz="2000" dirty="0">
                <a:solidFill>
                  <a:srgbClr val="000000"/>
                </a:solidFill>
              </a:rPr>
              <a:t>Adams’s estimated New York State income tax on his 2023 assistantship is $678.</a:t>
            </a:r>
          </a:p>
          <a:p>
            <a:pPr marL="0" indent="0">
              <a:buNone/>
            </a:pPr>
            <a:endParaRPr lang="en-US" dirty="0"/>
          </a:p>
        </p:txBody>
      </p:sp>
    </p:spTree>
    <p:extLst>
      <p:ext uri="{BB962C8B-B14F-4D97-AF65-F5344CB8AC3E}">
        <p14:creationId xmlns:p14="http://schemas.microsoft.com/office/powerpoint/2010/main" val="29361986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0026C-2194-4669-8D6F-4217004646A5}"/>
              </a:ext>
            </a:extLst>
          </p:cNvPr>
          <p:cNvSpPr>
            <a:spLocks noGrp="1"/>
          </p:cNvSpPr>
          <p:nvPr>
            <p:ph type="title"/>
          </p:nvPr>
        </p:nvSpPr>
        <p:spPr>
          <a:xfrm>
            <a:off x="685800" y="349623"/>
            <a:ext cx="7772400" cy="654424"/>
          </a:xfrm>
        </p:spPr>
        <p:txBody>
          <a:bodyPr/>
          <a:lstStyle/>
          <a:p>
            <a:r>
              <a:rPr lang="en-US" sz="2800" b="1" dirty="0"/>
              <a:t>Calculate Your 2023 Estimated Tax Payments</a:t>
            </a:r>
            <a:endParaRPr lang="en-US" sz="2800" dirty="0"/>
          </a:p>
        </p:txBody>
      </p:sp>
      <p:sp>
        <p:nvSpPr>
          <p:cNvPr id="3" name="Content Placeholder 2">
            <a:extLst>
              <a:ext uri="{FF2B5EF4-FFF2-40B4-BE49-F238E27FC236}">
                <a16:creationId xmlns:a16="http://schemas.microsoft.com/office/drawing/2014/main" id="{AEC7801D-05C8-4783-8BD3-2CB1013E9C56}"/>
              </a:ext>
            </a:extLst>
          </p:cNvPr>
          <p:cNvSpPr>
            <a:spLocks noGrp="1"/>
          </p:cNvSpPr>
          <p:nvPr>
            <p:ph idx="1"/>
          </p:nvPr>
        </p:nvSpPr>
        <p:spPr>
          <a:xfrm>
            <a:off x="685800" y="1084729"/>
            <a:ext cx="7772400" cy="4796118"/>
          </a:xfrm>
        </p:spPr>
        <p:txBody>
          <a:bodyPr/>
          <a:lstStyle/>
          <a:p>
            <a:pPr marL="0" lvl="0" indent="0">
              <a:buNone/>
            </a:pPr>
            <a:r>
              <a:rPr lang="en-US" sz="2000" b="1" dirty="0">
                <a:solidFill>
                  <a:srgbClr val="000000"/>
                </a:solidFill>
              </a:rPr>
              <a:t>Step 3, cont’d -  Calculate 2023 estimated tax on New York State taxable income of $16,950</a:t>
            </a:r>
          </a:p>
          <a:p>
            <a:pPr marL="0" lvl="0" indent="0">
              <a:buNone/>
            </a:pPr>
            <a:r>
              <a:rPr lang="en-US" sz="2000" dirty="0">
                <a:solidFill>
                  <a:srgbClr val="000000"/>
                </a:solidFill>
              </a:rPr>
              <a:t>If Adam pays the $678 when he files his 2023 income tax return (in 2024), he could be subject to an estimated tax penalty for not paying his New York State income taxes on a timely basis.</a:t>
            </a:r>
          </a:p>
          <a:p>
            <a:pPr marL="0" lvl="0" indent="0">
              <a:buNone/>
            </a:pPr>
            <a:endParaRPr lang="en-US" sz="2000" dirty="0">
              <a:solidFill>
                <a:srgbClr val="000000"/>
              </a:solidFill>
            </a:endParaRPr>
          </a:p>
          <a:p>
            <a:pPr marL="0" lvl="0" indent="0">
              <a:buNone/>
            </a:pPr>
            <a:r>
              <a:rPr lang="en-US" sz="2000" dirty="0">
                <a:solidFill>
                  <a:srgbClr val="000000"/>
                </a:solidFill>
              </a:rPr>
              <a:t>To avoid estimated tax penalty, he must pay the lesser of:</a:t>
            </a:r>
          </a:p>
          <a:p>
            <a:pPr marL="0" lvl="0" indent="0">
              <a:buNone/>
            </a:pPr>
            <a:r>
              <a:rPr lang="en-US" sz="2000" dirty="0">
                <a:solidFill>
                  <a:srgbClr val="000000"/>
                </a:solidFill>
              </a:rPr>
              <a:t>90% of 2023 estimated tax ($678) = $611</a:t>
            </a:r>
          </a:p>
          <a:p>
            <a:pPr marL="0" lvl="0" indent="0">
              <a:buNone/>
            </a:pPr>
            <a:r>
              <a:rPr lang="en-US" sz="2000" dirty="0">
                <a:solidFill>
                  <a:srgbClr val="000000"/>
                </a:solidFill>
              </a:rPr>
              <a:t>100% of 2022 tax = $1,289</a:t>
            </a:r>
          </a:p>
          <a:p>
            <a:pPr marL="0" lvl="0" indent="0">
              <a:buNone/>
            </a:pPr>
            <a:endParaRPr lang="en-US" sz="2000" dirty="0">
              <a:solidFill>
                <a:srgbClr val="000000"/>
              </a:solidFill>
            </a:endParaRPr>
          </a:p>
          <a:p>
            <a:pPr marL="0" lvl="0" indent="0">
              <a:buNone/>
            </a:pPr>
            <a:r>
              <a:rPr lang="en-US" sz="2000" dirty="0">
                <a:solidFill>
                  <a:srgbClr val="000000"/>
                </a:solidFill>
              </a:rPr>
              <a:t>So, Adam must pay in $611 at minimum in 2023 as estimated tax payments </a:t>
            </a:r>
            <a:r>
              <a:rPr lang="en-US" sz="2000">
                <a:solidFill>
                  <a:srgbClr val="000000"/>
                </a:solidFill>
              </a:rPr>
              <a:t>($678 </a:t>
            </a:r>
            <a:r>
              <a:rPr lang="en-US" sz="2000" dirty="0">
                <a:solidFill>
                  <a:srgbClr val="000000"/>
                </a:solidFill>
              </a:rPr>
              <a:t>if he wants to avoid paying New York State income tax again when he files his 2023 return).</a:t>
            </a:r>
          </a:p>
          <a:p>
            <a:endParaRPr lang="en-US" dirty="0"/>
          </a:p>
        </p:txBody>
      </p:sp>
    </p:spTree>
    <p:extLst>
      <p:ext uri="{BB962C8B-B14F-4D97-AF65-F5344CB8AC3E}">
        <p14:creationId xmlns:p14="http://schemas.microsoft.com/office/powerpoint/2010/main" val="16281906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134BF-843C-44D0-847D-0745DBE6CAC0}"/>
              </a:ext>
            </a:extLst>
          </p:cNvPr>
          <p:cNvSpPr>
            <a:spLocks noGrp="1"/>
          </p:cNvSpPr>
          <p:nvPr>
            <p:ph type="title"/>
          </p:nvPr>
        </p:nvSpPr>
        <p:spPr>
          <a:xfrm>
            <a:off x="685800" y="295835"/>
            <a:ext cx="7772400" cy="645459"/>
          </a:xfrm>
        </p:spPr>
        <p:txBody>
          <a:bodyPr/>
          <a:lstStyle/>
          <a:p>
            <a:r>
              <a:rPr lang="en-US" sz="2800" b="1" dirty="0"/>
              <a:t>Calculate Your 2023 Estimated Tax Payments</a:t>
            </a:r>
            <a:endParaRPr lang="en-US" sz="2800" dirty="0"/>
          </a:p>
        </p:txBody>
      </p:sp>
      <p:sp>
        <p:nvSpPr>
          <p:cNvPr id="3" name="Content Placeholder 2">
            <a:extLst>
              <a:ext uri="{FF2B5EF4-FFF2-40B4-BE49-F238E27FC236}">
                <a16:creationId xmlns:a16="http://schemas.microsoft.com/office/drawing/2014/main" id="{4C796A0F-CC0A-4C5E-8B59-033045DD9877}"/>
              </a:ext>
            </a:extLst>
          </p:cNvPr>
          <p:cNvSpPr>
            <a:spLocks noGrp="1"/>
          </p:cNvSpPr>
          <p:nvPr>
            <p:ph idx="1"/>
          </p:nvPr>
        </p:nvSpPr>
        <p:spPr>
          <a:xfrm>
            <a:off x="685800" y="1335741"/>
            <a:ext cx="7772400" cy="4760259"/>
          </a:xfrm>
        </p:spPr>
        <p:txBody>
          <a:bodyPr/>
          <a:lstStyle/>
          <a:p>
            <a:pPr marL="0" lvl="0" indent="0">
              <a:buNone/>
            </a:pPr>
            <a:r>
              <a:rPr lang="en-US" sz="2000" dirty="0">
                <a:solidFill>
                  <a:srgbClr val="000000"/>
                </a:solidFill>
              </a:rPr>
              <a:t>ESTIMATED TAX DUE DATES FOR 2023</a:t>
            </a:r>
          </a:p>
          <a:p>
            <a:pPr marL="0" lvl="0" indent="0">
              <a:buNone/>
            </a:pPr>
            <a:r>
              <a:rPr lang="en-US" sz="2000" dirty="0">
                <a:solidFill>
                  <a:srgbClr val="000000"/>
                </a:solidFill>
              </a:rPr>
              <a:t>	Quarter 1 – April 18, 2023</a:t>
            </a:r>
          </a:p>
          <a:p>
            <a:pPr marL="0" lvl="0" indent="0">
              <a:buNone/>
            </a:pPr>
            <a:r>
              <a:rPr lang="en-US" sz="2000" dirty="0">
                <a:solidFill>
                  <a:srgbClr val="000000"/>
                </a:solidFill>
              </a:rPr>
              <a:t>	Quarter 2 – June 15, 2023</a:t>
            </a:r>
          </a:p>
          <a:p>
            <a:pPr marL="0" lvl="0" indent="0">
              <a:buNone/>
            </a:pPr>
            <a:r>
              <a:rPr lang="en-US" sz="2000" dirty="0">
                <a:solidFill>
                  <a:srgbClr val="000000"/>
                </a:solidFill>
              </a:rPr>
              <a:t>	Quarter 3 – September 15, 2023</a:t>
            </a:r>
          </a:p>
          <a:p>
            <a:pPr marL="0" lvl="0" indent="0">
              <a:buNone/>
            </a:pPr>
            <a:r>
              <a:rPr lang="en-US" sz="2000" dirty="0">
                <a:solidFill>
                  <a:srgbClr val="000000"/>
                </a:solidFill>
              </a:rPr>
              <a:t>	Quarter 4 – January 17, 2024</a:t>
            </a:r>
          </a:p>
          <a:p>
            <a:pPr marL="0" lvl="0" indent="0">
              <a:buNone/>
            </a:pPr>
            <a:endParaRPr lang="en-US" sz="2000" dirty="0">
              <a:solidFill>
                <a:srgbClr val="000000"/>
              </a:solidFill>
            </a:endParaRPr>
          </a:p>
          <a:p>
            <a:pPr marL="0" lvl="0" indent="0">
              <a:buNone/>
            </a:pPr>
            <a:endParaRPr lang="en-US" sz="2000" dirty="0">
              <a:solidFill>
                <a:srgbClr val="000000"/>
              </a:solidFill>
              <a:highlight>
                <a:srgbClr val="FFFF00"/>
              </a:highlight>
            </a:endParaRPr>
          </a:p>
          <a:p>
            <a:pPr marL="0" lvl="0" indent="0">
              <a:buNone/>
            </a:pPr>
            <a:r>
              <a:rPr lang="en-US" sz="2000" dirty="0">
                <a:solidFill>
                  <a:srgbClr val="000000"/>
                </a:solidFill>
              </a:rPr>
              <a:t>Adam decides he is going to pay in $678 for his estimated 2023 New York State income taxes. He pays $169.50 each quarter by the due dates above.</a:t>
            </a:r>
          </a:p>
          <a:p>
            <a:endParaRPr lang="en-US" dirty="0"/>
          </a:p>
        </p:txBody>
      </p:sp>
    </p:spTree>
    <p:extLst>
      <p:ext uri="{BB962C8B-B14F-4D97-AF65-F5344CB8AC3E}">
        <p14:creationId xmlns:p14="http://schemas.microsoft.com/office/powerpoint/2010/main" val="5252675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82222"/>
            <a:ext cx="7772400" cy="553156"/>
          </a:xfrm>
        </p:spPr>
        <p:txBody>
          <a:bodyPr/>
          <a:lstStyle/>
          <a:p>
            <a:r>
              <a:rPr lang="en-US" sz="2800" b="1" dirty="0"/>
              <a:t>Calculate Your 2023 Estimated Tax Payments</a:t>
            </a:r>
          </a:p>
        </p:txBody>
      </p:sp>
      <p:sp>
        <p:nvSpPr>
          <p:cNvPr id="3" name="Content Placeholder 2"/>
          <p:cNvSpPr>
            <a:spLocks noGrp="1"/>
          </p:cNvSpPr>
          <p:nvPr>
            <p:ph idx="1"/>
          </p:nvPr>
        </p:nvSpPr>
        <p:spPr>
          <a:xfrm>
            <a:off x="162873" y="914399"/>
            <a:ext cx="8836747" cy="4989689"/>
          </a:xfrm>
        </p:spPr>
        <p:txBody>
          <a:bodyPr/>
          <a:lstStyle/>
          <a:p>
            <a:pPr marL="342900" lvl="1" indent="-342900"/>
            <a:r>
              <a:rPr lang="en-US" sz="2400" b="1" dirty="0"/>
              <a:t>How to make </a:t>
            </a:r>
            <a:r>
              <a:rPr lang="en-US" sz="2400" b="1" u="sng" dirty="0"/>
              <a:t>IRS</a:t>
            </a:r>
            <a:r>
              <a:rPr lang="en-US" sz="2400" b="1" dirty="0"/>
              <a:t> estimated quarterly tax payments</a:t>
            </a:r>
          </a:p>
          <a:p>
            <a:pPr marL="914400" lvl="1" indent="-457200">
              <a:buFont typeface="+mj-lt"/>
              <a:buAutoNum type="arabicPeriod"/>
            </a:pPr>
            <a:r>
              <a:rPr lang="en-US" sz="2000" dirty="0"/>
              <a:t>Mail your payment (check or money order) with payment voucher (IRS Form 1040-ES, Vouchers 1-4)	</a:t>
            </a:r>
            <a:endParaRPr lang="en-US" sz="1000" dirty="0"/>
          </a:p>
          <a:p>
            <a:pPr marL="914400" lvl="1" indent="-457200">
              <a:buFont typeface="+mj-lt"/>
              <a:buAutoNum type="arabicPeriod" startAt="2"/>
            </a:pPr>
            <a:r>
              <a:rPr lang="en-US" sz="2000" dirty="0"/>
              <a:t>Pay online at </a:t>
            </a:r>
            <a:r>
              <a:rPr lang="en-US" sz="2000" dirty="0">
                <a:hlinkClick r:id="rId3"/>
              </a:rPr>
              <a:t>www.irs.gov</a:t>
            </a:r>
            <a:r>
              <a:rPr lang="en-US" sz="2000" dirty="0"/>
              <a:t> website or using IRS2Go App –</a:t>
            </a:r>
          </a:p>
          <a:p>
            <a:pPr marL="1200150" lvl="2" indent="-342900">
              <a:buFont typeface="+mj-lt"/>
              <a:buAutoNum type="alphaLcParenR"/>
            </a:pPr>
            <a:r>
              <a:rPr lang="en-US" sz="2000" dirty="0"/>
              <a:t>Through IRS Direct Pay – pay directly from your bank account </a:t>
            </a:r>
          </a:p>
          <a:p>
            <a:pPr marL="1200150" lvl="2" indent="-342900">
              <a:buFont typeface="+mj-lt"/>
              <a:buAutoNum type="alphaLcParenR"/>
            </a:pPr>
            <a:r>
              <a:rPr lang="en-US" sz="2000" dirty="0"/>
              <a:t>Pay with credit card – through processor (requires fee)</a:t>
            </a:r>
          </a:p>
          <a:p>
            <a:pPr marL="857250" lvl="2" indent="0">
              <a:buNone/>
            </a:pPr>
            <a:endParaRPr lang="en-US" sz="2000" dirty="0"/>
          </a:p>
          <a:p>
            <a:pPr marL="342900" lvl="1" indent="-342900"/>
            <a:r>
              <a:rPr lang="en-US" sz="2400" b="1" dirty="0"/>
              <a:t>How to make </a:t>
            </a:r>
            <a:r>
              <a:rPr lang="en-US" sz="2400" b="1" u="sng" dirty="0"/>
              <a:t>NYS</a:t>
            </a:r>
            <a:r>
              <a:rPr lang="en-US" sz="2400" b="1" dirty="0"/>
              <a:t> estimated quarterly tax payments</a:t>
            </a:r>
          </a:p>
          <a:p>
            <a:pPr marL="914400" lvl="1" indent="-457200">
              <a:buFont typeface="+mj-lt"/>
              <a:buAutoNum type="arabicPeriod"/>
            </a:pPr>
            <a:r>
              <a:rPr lang="en-US" sz="2000" dirty="0"/>
              <a:t>Mail your payment (check or money order) with payment voucher (NY Form IT-2105, Voucher)	</a:t>
            </a:r>
            <a:endParaRPr lang="en-US" sz="800" dirty="0"/>
          </a:p>
          <a:p>
            <a:pPr marL="914400" lvl="1" indent="-457200">
              <a:buFont typeface="+mj-lt"/>
              <a:buAutoNum type="arabicPeriod" startAt="2"/>
            </a:pPr>
            <a:r>
              <a:rPr lang="en-US" sz="2000" dirty="0"/>
              <a:t>Pay online at </a:t>
            </a:r>
            <a:r>
              <a:rPr lang="en-US" sz="2000" dirty="0">
                <a:hlinkClick r:id="rId4"/>
              </a:rPr>
              <a:t>www.tax.ny.gov</a:t>
            </a:r>
            <a:r>
              <a:rPr lang="en-US" sz="2000" dirty="0"/>
              <a:t> website (need to create Online Services account)</a:t>
            </a:r>
          </a:p>
          <a:p>
            <a:pPr marL="1200150" lvl="2" indent="-342900">
              <a:buFont typeface="+mj-lt"/>
              <a:buAutoNum type="alphaLcParenR"/>
            </a:pPr>
            <a:r>
              <a:rPr lang="en-US" sz="2000" dirty="0"/>
              <a:t>Pay directly from your bank account </a:t>
            </a:r>
          </a:p>
          <a:p>
            <a:pPr marL="1200150" lvl="2" indent="-342900">
              <a:buFont typeface="+mj-lt"/>
              <a:buAutoNum type="alphaLcParenR"/>
            </a:pPr>
            <a:r>
              <a:rPr lang="en-US" sz="2000" dirty="0"/>
              <a:t>Pay with credit card – through processor (requires fee)</a:t>
            </a:r>
          </a:p>
          <a:p>
            <a:pPr marL="1314450" lvl="3" indent="0">
              <a:buNone/>
            </a:pPr>
            <a:endParaRPr lang="en-US" dirty="0"/>
          </a:p>
          <a:p>
            <a:pPr marL="457200" lvl="1" indent="0">
              <a:buNone/>
            </a:pPr>
            <a:endParaRPr lang="en-US" sz="2000" dirty="0"/>
          </a:p>
          <a:p>
            <a:pPr marL="914400" lvl="2" indent="0">
              <a:buNone/>
            </a:pPr>
            <a:endParaRPr lang="en-US" sz="16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57</a:t>
            </a:fld>
            <a:endParaRPr lang="en-US" sz="1600" dirty="0">
              <a:solidFill>
                <a:schemeClr val="bg1"/>
              </a:solidFill>
            </a:endParaRPr>
          </a:p>
        </p:txBody>
      </p:sp>
    </p:spTree>
    <p:extLst>
      <p:ext uri="{BB962C8B-B14F-4D97-AF65-F5344CB8AC3E}">
        <p14:creationId xmlns:p14="http://schemas.microsoft.com/office/powerpoint/2010/main" val="16724629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933651"/>
          </a:xfrm>
        </p:spPr>
        <p:txBody>
          <a:bodyPr/>
          <a:lstStyle/>
          <a:p>
            <a:r>
              <a:rPr lang="en-US" dirty="0"/>
              <a:t>Resources</a:t>
            </a:r>
          </a:p>
        </p:txBody>
      </p:sp>
      <p:sp>
        <p:nvSpPr>
          <p:cNvPr id="3" name="Content Placeholder 2"/>
          <p:cNvSpPr>
            <a:spLocks noGrp="1"/>
          </p:cNvSpPr>
          <p:nvPr>
            <p:ph idx="1"/>
          </p:nvPr>
        </p:nvSpPr>
        <p:spPr>
          <a:xfrm>
            <a:off x="162873" y="933651"/>
            <a:ext cx="8836747" cy="5188016"/>
          </a:xfrm>
        </p:spPr>
        <p:txBody>
          <a:bodyPr/>
          <a:lstStyle/>
          <a:p>
            <a:r>
              <a:rPr lang="en-US" sz="2000" b="1" dirty="0"/>
              <a:t>University of Rochester Graduate Student Tax Information on Provost’s website</a:t>
            </a:r>
          </a:p>
          <a:p>
            <a:endParaRPr lang="en-US" sz="1000" b="1" dirty="0"/>
          </a:p>
          <a:p>
            <a:r>
              <a:rPr lang="en-US" sz="2000" b="1" dirty="0"/>
              <a:t>IRS Publication 970 – Tax Benefits for Education:</a:t>
            </a:r>
          </a:p>
          <a:p>
            <a:pPr marL="0" indent="0">
              <a:buNone/>
            </a:pPr>
            <a:r>
              <a:rPr lang="en-US" sz="2000" b="1" dirty="0"/>
              <a:t>	</a:t>
            </a:r>
            <a:r>
              <a:rPr lang="en-US" sz="2000" b="1" dirty="0">
                <a:hlinkClick r:id="rId3"/>
              </a:rPr>
              <a:t>https://www.irs.gov/pub/irs-pdf/p970.pdf</a:t>
            </a:r>
            <a:endParaRPr lang="en-US" sz="1000" b="1" dirty="0"/>
          </a:p>
          <a:p>
            <a:r>
              <a:rPr lang="en-US" sz="2000" b="1" dirty="0"/>
              <a:t>IRS Publication 505 – Tax Withholding and Estimated Tax for 2023:</a:t>
            </a:r>
          </a:p>
          <a:p>
            <a:pPr marL="0" indent="0">
              <a:buNone/>
            </a:pPr>
            <a:r>
              <a:rPr lang="en-US" sz="2000" b="1" dirty="0"/>
              <a:t>	</a:t>
            </a:r>
            <a:r>
              <a:rPr lang="en-US" sz="2000" b="1" dirty="0">
                <a:hlinkClick r:id="rId4"/>
              </a:rPr>
              <a:t>https://www.irs.gov/pub/irs-pdf/p505.pdf</a:t>
            </a:r>
            <a:endParaRPr lang="en-US" sz="1000" b="1" dirty="0"/>
          </a:p>
          <a:p>
            <a:r>
              <a:rPr lang="en-US" sz="2000" b="1" dirty="0"/>
              <a:t>IRS Form 1040-ES (Quarterly Tax Payments):</a:t>
            </a:r>
          </a:p>
          <a:p>
            <a:pPr marL="0" indent="0">
              <a:buNone/>
            </a:pPr>
            <a:r>
              <a:rPr lang="en-US" sz="2000" b="1" dirty="0"/>
              <a:t>	</a:t>
            </a:r>
            <a:r>
              <a:rPr lang="en-US" sz="2000" b="1" dirty="0">
                <a:hlinkClick r:id="rId5"/>
              </a:rPr>
              <a:t>https://www.irs.gov/pub/irs-pdf/f1040es.pdf</a:t>
            </a:r>
            <a:endParaRPr lang="en-US" sz="1000" b="1" dirty="0"/>
          </a:p>
          <a:p>
            <a:r>
              <a:rPr lang="en-US" sz="2000" b="1" dirty="0"/>
              <a:t>NYS Form IT-2105 (Quarterly Tax Payments) and Instructions:</a:t>
            </a:r>
          </a:p>
          <a:p>
            <a:pPr marL="800100" lvl="2" indent="0">
              <a:buNone/>
            </a:pPr>
            <a:r>
              <a:rPr lang="en-US" sz="1200" b="1" dirty="0"/>
              <a:t>   </a:t>
            </a:r>
            <a:r>
              <a:rPr lang="en-US" sz="2000" b="1" dirty="0">
                <a:hlinkClick r:id="rId6"/>
              </a:rPr>
              <a:t>https://www.tax.ny.gov/pdf/current_forms/it/it2105i.pdf</a:t>
            </a:r>
            <a:endParaRPr lang="en-US" sz="2000" b="1" dirty="0"/>
          </a:p>
          <a:p>
            <a:pPr marL="800100" lvl="2" indent="0">
              <a:buNone/>
            </a:pPr>
            <a:endParaRPr lang="en-US" sz="2000" b="1" dirty="0">
              <a:solidFill>
                <a:srgbClr val="FF0000"/>
              </a:solidFill>
            </a:endParaRPr>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58</a:t>
            </a:fld>
            <a:endParaRPr lang="en-US" sz="1600" dirty="0">
              <a:solidFill>
                <a:schemeClr val="bg1"/>
              </a:solidFill>
            </a:endParaRPr>
          </a:p>
        </p:txBody>
      </p:sp>
    </p:spTree>
    <p:extLst>
      <p:ext uri="{BB962C8B-B14F-4D97-AF65-F5344CB8AC3E}">
        <p14:creationId xmlns:p14="http://schemas.microsoft.com/office/powerpoint/2010/main" val="30146981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374" y="1709195"/>
            <a:ext cx="7772400" cy="1820586"/>
          </a:xfrm>
        </p:spPr>
        <p:txBody>
          <a:bodyPr/>
          <a:lstStyle/>
          <a:p>
            <a:br>
              <a:rPr lang="en-US" dirty="0"/>
            </a:br>
            <a:r>
              <a:rPr lang="en-US" dirty="0"/>
              <a:t>Tax Reporting of Fellowship/Assistantship:</a:t>
            </a:r>
            <a:br>
              <a:rPr lang="en-US" dirty="0"/>
            </a:br>
            <a:br>
              <a:rPr lang="en-US" dirty="0"/>
            </a:br>
            <a:r>
              <a:rPr lang="en-US" dirty="0"/>
              <a:t>Nonresident Aliens for Tax Purposes</a:t>
            </a:r>
          </a:p>
        </p:txBody>
      </p:sp>
      <p:sp>
        <p:nvSpPr>
          <p:cNvPr id="3" name="TextBox 2"/>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59</a:t>
            </a:fld>
            <a:endParaRPr lang="en-US" sz="1600" dirty="0">
              <a:solidFill>
                <a:schemeClr val="bg1"/>
              </a:solidFill>
            </a:endParaRPr>
          </a:p>
        </p:txBody>
      </p:sp>
    </p:spTree>
    <p:extLst>
      <p:ext uri="{BB962C8B-B14F-4D97-AF65-F5344CB8AC3E}">
        <p14:creationId xmlns:p14="http://schemas.microsoft.com/office/powerpoint/2010/main" val="546917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922020"/>
          </a:xfrm>
        </p:spPr>
        <p:txBody>
          <a:bodyPr/>
          <a:lstStyle/>
          <a:p>
            <a:r>
              <a:rPr lang="en-US" sz="2800" b="1" dirty="0"/>
              <a:t>U.S. Citizens, Permanent Residents and Resident Aliens for Tax Purposes – Tax Reporting</a:t>
            </a:r>
          </a:p>
        </p:txBody>
      </p:sp>
      <p:sp>
        <p:nvSpPr>
          <p:cNvPr id="3" name="Content Placeholder 2"/>
          <p:cNvSpPr>
            <a:spLocks noGrp="1"/>
          </p:cNvSpPr>
          <p:nvPr>
            <p:ph idx="1"/>
          </p:nvPr>
        </p:nvSpPr>
        <p:spPr>
          <a:xfrm>
            <a:off x="153626" y="1812570"/>
            <a:ext cx="8693491" cy="3970714"/>
          </a:xfrm>
        </p:spPr>
        <p:txBody>
          <a:bodyPr>
            <a:normAutofit fontScale="92500" lnSpcReduction="20000"/>
          </a:bodyPr>
          <a:lstStyle/>
          <a:p>
            <a:pPr lvl="0"/>
            <a:r>
              <a:rPr lang="en-US" sz="2400" dirty="0">
                <a:solidFill>
                  <a:srgbClr val="000000"/>
                </a:solidFill>
              </a:rPr>
              <a:t>You should have received an email via HRMS on January 20, 2023 which provides your total fellowships/assistantships for the 2022 calendar year.</a:t>
            </a:r>
          </a:p>
          <a:p>
            <a:pPr marL="914400" lvl="2" indent="0">
              <a:buNone/>
            </a:pPr>
            <a:endParaRPr lang="en-US" sz="1300" dirty="0">
              <a:solidFill>
                <a:srgbClr val="000000"/>
              </a:solidFill>
            </a:endParaRPr>
          </a:p>
          <a:p>
            <a:pPr marL="914400" lvl="2" indent="-285750">
              <a:buFont typeface="Arial" panose="020B0604020202020204" pitchFamily="34" charset="0"/>
              <a:buChar char="•"/>
            </a:pPr>
            <a:r>
              <a:rPr lang="en-US" dirty="0">
                <a:solidFill>
                  <a:srgbClr val="000000"/>
                </a:solidFill>
              </a:rPr>
              <a:t>To view or print your letter, log-on to HRMS with your </a:t>
            </a:r>
            <a:r>
              <a:rPr lang="en-US" dirty="0" err="1">
                <a:solidFill>
                  <a:srgbClr val="000000"/>
                </a:solidFill>
              </a:rPr>
              <a:t>NetID</a:t>
            </a:r>
            <a:r>
              <a:rPr lang="en-US" dirty="0">
                <a:solidFill>
                  <a:srgbClr val="000000"/>
                </a:solidFill>
              </a:rPr>
              <a:t> and password.  Once you are logged into HRMS, follow the path:  Main Menu &gt; Self-Service &gt; Payroll and Compensation &gt; View Fellowship/Assistantship Statements.</a:t>
            </a:r>
          </a:p>
          <a:p>
            <a:pPr marL="914400" lvl="2" indent="-285750">
              <a:buFont typeface="Arial" panose="020B0604020202020204" pitchFamily="34" charset="0"/>
              <a:buChar char="•"/>
            </a:pPr>
            <a:r>
              <a:rPr lang="en-US" dirty="0">
                <a:solidFill>
                  <a:srgbClr val="000000"/>
                </a:solidFill>
              </a:rPr>
              <a:t>Letter is for informational purposes and is not required to be filed with the IRS or NYS Dept of Tax when you file your 2022 tax return.</a:t>
            </a:r>
          </a:p>
          <a:p>
            <a:pPr marL="914400" lvl="2" indent="-285750">
              <a:buFont typeface="Arial" panose="020B0604020202020204" pitchFamily="34" charset="0"/>
              <a:buChar char="•"/>
            </a:pPr>
            <a:r>
              <a:rPr lang="en-US" dirty="0">
                <a:solidFill>
                  <a:srgbClr val="000000"/>
                </a:solidFill>
              </a:rPr>
              <a:t>Letter should be saved and kept as support for taxable amount of fellowships/assistantships that you report on your 2022 tax return.</a:t>
            </a:r>
          </a:p>
          <a:p>
            <a:pPr marL="0" indent="0">
              <a:buNone/>
            </a:pPr>
            <a:endParaRPr lang="en-US" sz="22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6</a:t>
            </a:fld>
            <a:endParaRPr lang="en-US" sz="1600" dirty="0">
              <a:solidFill>
                <a:schemeClr val="bg1"/>
              </a:solidFill>
            </a:endParaRPr>
          </a:p>
        </p:txBody>
      </p:sp>
    </p:spTree>
    <p:extLst>
      <p:ext uri="{BB962C8B-B14F-4D97-AF65-F5344CB8AC3E}">
        <p14:creationId xmlns:p14="http://schemas.microsoft.com/office/powerpoint/2010/main" val="74831952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8942"/>
            <a:ext cx="7772400" cy="693024"/>
          </a:xfrm>
        </p:spPr>
        <p:txBody>
          <a:bodyPr/>
          <a:lstStyle/>
          <a:p>
            <a:r>
              <a:rPr lang="en-US" sz="2800" b="1" dirty="0"/>
              <a:t>Non-Resident Aliens for Tax Purposes</a:t>
            </a:r>
          </a:p>
        </p:txBody>
      </p:sp>
      <p:sp>
        <p:nvSpPr>
          <p:cNvPr id="3" name="Content Placeholder 2"/>
          <p:cNvSpPr>
            <a:spLocks noGrp="1"/>
          </p:cNvSpPr>
          <p:nvPr>
            <p:ph idx="1"/>
          </p:nvPr>
        </p:nvSpPr>
        <p:spPr>
          <a:xfrm>
            <a:off x="162873" y="1039906"/>
            <a:ext cx="8836747" cy="4856129"/>
          </a:xfrm>
        </p:spPr>
        <p:txBody>
          <a:bodyPr/>
          <a:lstStyle/>
          <a:p>
            <a:r>
              <a:rPr lang="en-US" sz="2200" dirty="0"/>
              <a:t>For students who are </a:t>
            </a:r>
            <a:r>
              <a:rPr lang="en-US" sz="2200" b="1" dirty="0"/>
              <a:t>non-resident aliens for tax purposes</a:t>
            </a:r>
            <a:r>
              <a:rPr lang="en-US" sz="2200" dirty="0"/>
              <a:t>, withholding for Fellowships/Assistantships depends on whether your country of residence has a tax treaty with the U.S. for scholarships/fellowships </a:t>
            </a:r>
            <a:r>
              <a:rPr lang="en-US" sz="2200" u="sng" dirty="0"/>
              <a:t>and</a:t>
            </a:r>
            <a:r>
              <a:rPr lang="en-US" sz="2200" dirty="0"/>
              <a:t> your completion and submission of the necessary paperwork to the Payroll office.</a:t>
            </a:r>
          </a:p>
          <a:p>
            <a:r>
              <a:rPr lang="en-US" sz="2200" dirty="0"/>
              <a:t>To receive tax treaty benefits (i.e., reduced or no withholding), you must have an Individual Taxpayer Identification Number (ITIN) or SSN – additionally:</a:t>
            </a:r>
          </a:p>
          <a:p>
            <a:pPr lvl="1">
              <a:buFont typeface="Arial" panose="020B0604020202020204" pitchFamily="34" charset="0"/>
              <a:buChar char="•"/>
            </a:pPr>
            <a:r>
              <a:rPr lang="en-US" sz="2200" dirty="0"/>
              <a:t>Must update </a:t>
            </a:r>
            <a:r>
              <a:rPr lang="en-US" sz="2200" dirty="0" err="1"/>
              <a:t>Sprintax</a:t>
            </a:r>
            <a:r>
              <a:rPr lang="en-US" sz="2200" dirty="0"/>
              <a:t> record</a:t>
            </a:r>
          </a:p>
          <a:p>
            <a:pPr lvl="1">
              <a:buFont typeface="Arial" panose="020B0604020202020204" pitchFamily="34" charset="0"/>
              <a:buChar char="•"/>
            </a:pPr>
            <a:r>
              <a:rPr lang="en-US" sz="2200" dirty="0"/>
              <a:t>Generally, must submit Form W-8 BEN and/or Form 8233 to the Payroll office through </a:t>
            </a:r>
            <a:r>
              <a:rPr lang="en-US" sz="2200" dirty="0" err="1"/>
              <a:t>Sprintax</a:t>
            </a:r>
            <a:endParaRPr lang="en-US" sz="2200" dirty="0"/>
          </a:p>
          <a:p>
            <a:r>
              <a:rPr lang="en-US" sz="2200"/>
              <a:t>Federal income tax </a:t>
            </a:r>
            <a:r>
              <a:rPr lang="en-US" sz="2200" dirty="0"/>
              <a:t>withholding will occur if required (no tax treaty benefit OR paperwork not turned </a:t>
            </a:r>
            <a:r>
              <a:rPr lang="en-US" sz="2200"/>
              <a:t>in). </a:t>
            </a:r>
            <a:endParaRPr lang="en-US" sz="2200" dirty="0"/>
          </a:p>
          <a:p>
            <a:pPr lvl="1"/>
            <a:endParaRPr lang="en-US" sz="2400" dirty="0"/>
          </a:p>
          <a:p>
            <a:endParaRPr lang="en-US" sz="20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60</a:t>
            </a:fld>
            <a:endParaRPr lang="en-US" sz="1600" dirty="0">
              <a:solidFill>
                <a:schemeClr val="bg1"/>
              </a:solidFill>
            </a:endParaRPr>
          </a:p>
        </p:txBody>
      </p:sp>
    </p:spTree>
    <p:extLst>
      <p:ext uri="{BB962C8B-B14F-4D97-AF65-F5344CB8AC3E}">
        <p14:creationId xmlns:p14="http://schemas.microsoft.com/office/powerpoint/2010/main" val="9512052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922020"/>
          </a:xfrm>
        </p:spPr>
        <p:txBody>
          <a:bodyPr/>
          <a:lstStyle/>
          <a:p>
            <a:r>
              <a:rPr lang="en-US" sz="2800" b="1" dirty="0"/>
              <a:t>Non-Resident Aliens for Tax Purposes</a:t>
            </a:r>
          </a:p>
        </p:txBody>
      </p:sp>
      <p:sp>
        <p:nvSpPr>
          <p:cNvPr id="3" name="Content Placeholder 2"/>
          <p:cNvSpPr>
            <a:spLocks noGrp="1"/>
          </p:cNvSpPr>
          <p:nvPr>
            <p:ph idx="1"/>
          </p:nvPr>
        </p:nvSpPr>
        <p:spPr>
          <a:xfrm>
            <a:off x="153626" y="1218803"/>
            <a:ext cx="8836747" cy="4689107"/>
          </a:xfrm>
        </p:spPr>
        <p:txBody>
          <a:bodyPr/>
          <a:lstStyle/>
          <a:p>
            <a:pPr lvl="0"/>
            <a:r>
              <a:rPr lang="en-US" sz="2400" dirty="0">
                <a:solidFill>
                  <a:srgbClr val="000000"/>
                </a:solidFill>
              </a:rPr>
              <a:t>Regardless of whether you are subject to tax withholding on your fellowship/assistantship, all fellowship/assistantship payments to non-resident aliens for tax purposes are reported on Form 1042-S.</a:t>
            </a:r>
          </a:p>
          <a:p>
            <a:pPr lvl="0"/>
            <a:r>
              <a:rPr lang="en-US" sz="2400" dirty="0">
                <a:solidFill>
                  <a:srgbClr val="000000"/>
                </a:solidFill>
              </a:rPr>
              <a:t>2022 Form 1042-S was mailed February 3, 2023.</a:t>
            </a:r>
          </a:p>
          <a:p>
            <a:r>
              <a:rPr lang="en-US" sz="2400" dirty="0">
                <a:solidFill>
                  <a:srgbClr val="000000"/>
                </a:solidFill>
              </a:rPr>
              <a:t>To complete your tax filings, gather all other tax forms you may have received for 2022</a:t>
            </a:r>
          </a:p>
          <a:p>
            <a:pPr lvl="1">
              <a:buFont typeface="Arial" panose="020B0604020202020204" pitchFamily="34" charset="0"/>
              <a:buChar char="•"/>
            </a:pPr>
            <a:r>
              <a:rPr lang="en-US" sz="2200" dirty="0">
                <a:solidFill>
                  <a:srgbClr val="000000"/>
                </a:solidFill>
              </a:rPr>
              <a:t>W-2 forms</a:t>
            </a:r>
          </a:p>
          <a:p>
            <a:pPr lvl="1">
              <a:buFont typeface="Arial" panose="020B0604020202020204" pitchFamily="34" charset="0"/>
              <a:buChar char="•"/>
            </a:pPr>
            <a:r>
              <a:rPr lang="en-US" sz="2200" dirty="0">
                <a:solidFill>
                  <a:srgbClr val="000000"/>
                </a:solidFill>
              </a:rPr>
              <a:t>1099 forms (1099-MISC, 1099-DIV, 1099-INT)</a:t>
            </a:r>
          </a:p>
          <a:p>
            <a:pPr lvl="0"/>
            <a:endParaRPr lang="en-US" sz="2400" dirty="0">
              <a:solidFill>
                <a:srgbClr val="000000"/>
              </a:solidFill>
            </a:endParaRPr>
          </a:p>
          <a:p>
            <a:pPr marL="0" indent="0">
              <a:buNone/>
            </a:pPr>
            <a:endParaRPr lang="en-US" sz="20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61</a:t>
            </a:fld>
            <a:endParaRPr lang="en-US" sz="1600" dirty="0">
              <a:solidFill>
                <a:schemeClr val="bg1"/>
              </a:solidFill>
            </a:endParaRPr>
          </a:p>
        </p:txBody>
      </p:sp>
    </p:spTree>
    <p:extLst>
      <p:ext uri="{BB962C8B-B14F-4D97-AF65-F5344CB8AC3E}">
        <p14:creationId xmlns:p14="http://schemas.microsoft.com/office/powerpoint/2010/main" val="21189998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71349"/>
            <a:ext cx="7772400" cy="746593"/>
          </a:xfrm>
        </p:spPr>
        <p:txBody>
          <a:bodyPr/>
          <a:lstStyle/>
          <a:p>
            <a:r>
              <a:rPr lang="en-US" sz="2800" b="1" dirty="0"/>
              <a:t>Non-Resident Aliens for Tax Purposes</a:t>
            </a:r>
            <a:endParaRPr lang="en-US" sz="2800" dirty="0"/>
          </a:p>
        </p:txBody>
      </p:sp>
      <p:sp>
        <p:nvSpPr>
          <p:cNvPr id="3" name="Content Placeholder 2"/>
          <p:cNvSpPr>
            <a:spLocks noGrp="1"/>
          </p:cNvSpPr>
          <p:nvPr>
            <p:ph idx="1"/>
          </p:nvPr>
        </p:nvSpPr>
        <p:spPr>
          <a:xfrm>
            <a:off x="498764" y="1039907"/>
            <a:ext cx="8146472" cy="5056094"/>
          </a:xfrm>
        </p:spPr>
        <p:txBody>
          <a:bodyPr/>
          <a:lstStyle/>
          <a:p>
            <a:pPr marL="0" lvl="0" indent="0">
              <a:buNone/>
            </a:pPr>
            <a:r>
              <a:rPr lang="en-US" sz="2400" b="1" dirty="0">
                <a:solidFill>
                  <a:srgbClr val="000000"/>
                </a:solidFill>
              </a:rPr>
              <a:t>Resources to help you with your tax reporting requirements</a:t>
            </a:r>
          </a:p>
          <a:p>
            <a:pPr marL="0" lvl="0" indent="0">
              <a:spcBef>
                <a:spcPts val="0"/>
              </a:spcBef>
              <a:buNone/>
            </a:pPr>
            <a:endParaRPr lang="en-US" sz="1400" b="1" dirty="0">
              <a:solidFill>
                <a:srgbClr val="000000"/>
              </a:solidFill>
            </a:endParaRPr>
          </a:p>
          <a:p>
            <a:pPr lvl="0"/>
            <a:r>
              <a:rPr lang="en-US" sz="2000" dirty="0">
                <a:solidFill>
                  <a:srgbClr val="000000"/>
                </a:solidFill>
              </a:rPr>
              <a:t>You may access </a:t>
            </a:r>
            <a:r>
              <a:rPr lang="en-US" sz="2000" b="1" dirty="0" err="1">
                <a:solidFill>
                  <a:srgbClr val="000000"/>
                </a:solidFill>
              </a:rPr>
              <a:t>Sprintax</a:t>
            </a:r>
            <a:r>
              <a:rPr lang="en-US" sz="2000" b="1" dirty="0">
                <a:solidFill>
                  <a:srgbClr val="000000"/>
                </a:solidFill>
              </a:rPr>
              <a:t> </a:t>
            </a:r>
            <a:r>
              <a:rPr lang="en-US" sz="2000" dirty="0">
                <a:solidFill>
                  <a:srgbClr val="000000"/>
                </a:solidFill>
              </a:rPr>
              <a:t>to prepare your federal and state tax forms.</a:t>
            </a:r>
          </a:p>
          <a:p>
            <a:r>
              <a:rPr lang="en-US" sz="2000" b="1" dirty="0"/>
              <a:t>Login to </a:t>
            </a:r>
            <a:r>
              <a:rPr lang="en-US" sz="2000" b="1" dirty="0" err="1"/>
              <a:t>Sprintax</a:t>
            </a:r>
            <a:r>
              <a:rPr lang="en-US" sz="2000" b="1" dirty="0"/>
              <a:t> to begin the 2022 filing process:</a:t>
            </a:r>
            <a:br>
              <a:rPr lang="en-US" sz="2000" b="1" dirty="0"/>
            </a:br>
            <a:r>
              <a:rPr lang="en-US" sz="2000" b="1" dirty="0">
                <a:hlinkClick r:id="rId3"/>
              </a:rPr>
              <a:t>https://taxprep.sprintax.com/uni-lp.html?utm_ref=uni-of-rochester-lp</a:t>
            </a:r>
            <a:endParaRPr lang="en-US" sz="2000" b="1" dirty="0"/>
          </a:p>
          <a:p>
            <a:r>
              <a:rPr lang="en-US" sz="2000" b="1" dirty="0"/>
              <a:t>Refer to the ISO website (</a:t>
            </a:r>
            <a:r>
              <a:rPr lang="en-US" sz="2000" dirty="0">
                <a:hlinkClick r:id="rId4"/>
              </a:rPr>
              <a:t>Tax Filing - International Services Office | University of Rochester</a:t>
            </a:r>
            <a:r>
              <a:rPr lang="en-US" sz="2000" dirty="0"/>
              <a:t>)</a:t>
            </a:r>
            <a:r>
              <a:rPr lang="en-US" sz="2000" b="1" dirty="0"/>
              <a:t> for nonresident tax webinars</a:t>
            </a:r>
            <a:br>
              <a:rPr lang="en-US" sz="2000" dirty="0"/>
            </a:br>
            <a:r>
              <a:rPr lang="en-US" sz="2000" dirty="0"/>
              <a:t>Follow the links and the prompts to join one of our live tax webinars, hosted by </a:t>
            </a:r>
            <a:r>
              <a:rPr lang="en-US" sz="2000" dirty="0" err="1"/>
              <a:t>Sprintax</a:t>
            </a:r>
            <a:r>
              <a:rPr lang="en-US" sz="2000" dirty="0"/>
              <a:t>. After registering, you will receive a confirmation email containing information about joining the webinar.</a:t>
            </a:r>
          </a:p>
          <a:p>
            <a:r>
              <a:rPr lang="en-US" sz="1800" dirty="0"/>
              <a:t>Thursday, March 21st @ 10am EST – </a:t>
            </a:r>
            <a:r>
              <a:rPr lang="en-US" sz="1800" b="1" dirty="0">
                <a:hlinkClick r:id="rId5"/>
              </a:rPr>
              <a:t>Register here</a:t>
            </a:r>
            <a:endParaRPr lang="en-US" sz="1800" dirty="0"/>
          </a:p>
          <a:p>
            <a:r>
              <a:rPr lang="en-US" sz="1800" dirty="0"/>
              <a:t>Wednesday, April 5th @ 2pm EST – </a:t>
            </a:r>
            <a:r>
              <a:rPr lang="en-US" sz="1800" b="1" dirty="0">
                <a:hlinkClick r:id="rId6"/>
              </a:rPr>
              <a:t>Register here</a:t>
            </a:r>
            <a:endParaRPr lang="en-US" sz="1800" dirty="0"/>
          </a:p>
          <a:p>
            <a:r>
              <a:rPr lang="en-US" sz="1800" dirty="0"/>
              <a:t>Tuesday, April 11th @ 12pm EST – </a:t>
            </a:r>
            <a:r>
              <a:rPr lang="en-US" sz="1800" b="1" dirty="0">
                <a:hlinkClick r:id="rId7"/>
              </a:rPr>
              <a:t>Register here</a:t>
            </a:r>
            <a:endParaRPr lang="en-US" sz="1800" dirty="0"/>
          </a:p>
          <a:p>
            <a:r>
              <a:rPr lang="en-US" sz="1800" dirty="0"/>
              <a:t>Thursday, April 14th @ 12pm EST – </a:t>
            </a:r>
            <a:r>
              <a:rPr lang="en-US" sz="1800" b="1" dirty="0">
                <a:hlinkClick r:id="rId8"/>
              </a:rPr>
              <a:t>Register here</a:t>
            </a:r>
            <a:endParaRPr lang="en-US" sz="1800" dirty="0"/>
          </a:p>
          <a:p>
            <a:pPr marL="0" indent="0">
              <a:buNone/>
            </a:pPr>
            <a:br>
              <a:rPr lang="en-US" sz="2000" dirty="0"/>
            </a:br>
            <a:r>
              <a:rPr lang="en-US" sz="2000" dirty="0"/>
              <a:t> </a:t>
            </a:r>
          </a:p>
          <a:p>
            <a:pPr lvl="0"/>
            <a:endParaRPr lang="en-US" sz="2400" dirty="0"/>
          </a:p>
          <a:p>
            <a:pPr marL="914400" lvl="2" indent="0">
              <a:spcBef>
                <a:spcPts val="0"/>
              </a:spcBef>
              <a:buNone/>
            </a:pPr>
            <a:endParaRPr lang="en-US" sz="20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62</a:t>
            </a:fld>
            <a:endParaRPr lang="en-US" sz="1600" dirty="0">
              <a:solidFill>
                <a:schemeClr val="bg1"/>
              </a:solidFill>
            </a:endParaRPr>
          </a:p>
        </p:txBody>
      </p:sp>
    </p:spTree>
    <p:extLst>
      <p:ext uri="{BB962C8B-B14F-4D97-AF65-F5344CB8AC3E}">
        <p14:creationId xmlns:p14="http://schemas.microsoft.com/office/powerpoint/2010/main" val="323083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24466"/>
            <a:ext cx="7772400" cy="717754"/>
          </a:xfrm>
        </p:spPr>
        <p:txBody>
          <a:bodyPr/>
          <a:lstStyle/>
          <a:p>
            <a:r>
              <a:rPr lang="en-US" sz="2800" b="1" dirty="0"/>
              <a:t>Questions?</a:t>
            </a:r>
            <a:endParaRPr lang="en-US" sz="2800" dirty="0"/>
          </a:p>
        </p:txBody>
      </p:sp>
      <p:sp>
        <p:nvSpPr>
          <p:cNvPr id="3" name="Content Placeholder 2"/>
          <p:cNvSpPr>
            <a:spLocks noGrp="1"/>
          </p:cNvSpPr>
          <p:nvPr>
            <p:ph idx="1"/>
          </p:nvPr>
        </p:nvSpPr>
        <p:spPr>
          <a:xfrm>
            <a:off x="498764" y="1170039"/>
            <a:ext cx="8146472" cy="4925961"/>
          </a:xfrm>
        </p:spPr>
        <p:txBody>
          <a:bodyPr/>
          <a:lstStyle/>
          <a:p>
            <a:pPr marL="0" lvl="0" indent="0">
              <a:buNone/>
            </a:pPr>
            <a:endParaRPr lang="en-US" dirty="0">
              <a:solidFill>
                <a:srgbClr val="000000"/>
              </a:solidFill>
            </a:endParaRPr>
          </a:p>
          <a:p>
            <a:pPr marL="115888" lvl="2" indent="0">
              <a:spcBef>
                <a:spcPts val="0"/>
              </a:spcBef>
              <a:buNone/>
            </a:pPr>
            <a:r>
              <a:rPr lang="en-US" sz="2000" b="1" dirty="0"/>
              <a:t>University of Rochester Payroll &amp; Tax Compliance Office</a:t>
            </a:r>
          </a:p>
          <a:p>
            <a:pPr marL="914400" lvl="2" indent="-798513">
              <a:spcBef>
                <a:spcPts val="0"/>
              </a:spcBef>
              <a:buNone/>
            </a:pPr>
            <a:endParaRPr lang="en-US" sz="2000" dirty="0"/>
          </a:p>
          <a:p>
            <a:pPr marL="914400" lvl="2" indent="-798513">
              <a:spcBef>
                <a:spcPts val="0"/>
              </a:spcBef>
              <a:buNone/>
            </a:pPr>
            <a:r>
              <a:rPr lang="en-US" sz="2000" dirty="0"/>
              <a:t>Phone: (585) 275-2040 (5-2040 from a University phone)</a:t>
            </a:r>
          </a:p>
          <a:p>
            <a:pPr marL="914400" lvl="2" indent="-798513">
              <a:spcBef>
                <a:spcPts val="0"/>
              </a:spcBef>
              <a:buNone/>
            </a:pPr>
            <a:r>
              <a:rPr lang="en-US" sz="2000" dirty="0"/>
              <a:t>Email: </a:t>
            </a:r>
            <a:r>
              <a:rPr lang="en-US" sz="2000" dirty="0">
                <a:hlinkClick r:id="rId3"/>
              </a:rPr>
              <a:t>payroll@rochester.edu</a:t>
            </a:r>
            <a:endParaRPr lang="en-US" sz="2000" dirty="0"/>
          </a:p>
          <a:p>
            <a:pPr marL="914400" lvl="2" indent="-798513">
              <a:spcBef>
                <a:spcPts val="0"/>
              </a:spcBef>
              <a:buNone/>
            </a:pPr>
            <a:endParaRPr lang="en-US" sz="2000" dirty="0"/>
          </a:p>
          <a:p>
            <a:pPr marL="914400" lvl="2" indent="-798513">
              <a:spcBef>
                <a:spcPts val="0"/>
              </a:spcBef>
              <a:buNone/>
            </a:pPr>
            <a:endParaRPr lang="en-US" sz="2000" dirty="0"/>
          </a:p>
          <a:p>
            <a:pPr marL="914400" lvl="2" indent="-798513">
              <a:spcBef>
                <a:spcPts val="0"/>
              </a:spcBef>
              <a:buNone/>
            </a:pPr>
            <a:endParaRPr lang="en-US" sz="2000" dirty="0"/>
          </a:p>
          <a:p>
            <a:pPr marL="914400" lvl="2" indent="-798513">
              <a:spcBef>
                <a:spcPts val="0"/>
              </a:spcBef>
              <a:buNone/>
            </a:pPr>
            <a:endParaRPr lang="en-US" sz="2000" dirty="0"/>
          </a:p>
          <a:p>
            <a:pPr marL="914400" lvl="2" indent="-798513">
              <a:spcBef>
                <a:spcPts val="0"/>
              </a:spcBef>
              <a:buNone/>
            </a:pPr>
            <a:endParaRPr lang="en-US" sz="20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63</a:t>
            </a:fld>
            <a:endParaRPr lang="en-US" sz="1600" dirty="0">
              <a:solidFill>
                <a:schemeClr val="bg1"/>
              </a:solidFill>
            </a:endParaRPr>
          </a:p>
        </p:txBody>
      </p:sp>
    </p:spTree>
    <p:extLst>
      <p:ext uri="{BB962C8B-B14F-4D97-AF65-F5344CB8AC3E}">
        <p14:creationId xmlns:p14="http://schemas.microsoft.com/office/powerpoint/2010/main" val="1671138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685800" y="598488"/>
            <a:ext cx="7772400" cy="5497512"/>
          </a:xfrm>
        </p:spPr>
        <p:txBody>
          <a:bodyPr/>
          <a:lstStyle/>
          <a:p>
            <a:pPr marL="0" indent="0" algn="ctr">
              <a:buNone/>
            </a:pPr>
            <a:endParaRPr lang="en-US" b="1" dirty="0"/>
          </a:p>
          <a:p>
            <a:pPr marL="0" indent="0" algn="ctr">
              <a:buNone/>
            </a:pPr>
            <a:endParaRPr lang="en-US" b="1" dirty="0"/>
          </a:p>
          <a:p>
            <a:pPr marL="0" indent="0" algn="ctr">
              <a:buNone/>
            </a:pPr>
            <a:r>
              <a:rPr lang="en-US" sz="6000" b="1" dirty="0"/>
              <a:t>Filing 2022 Income Tax Returns</a:t>
            </a:r>
            <a:endParaRPr lang="en-US" sz="6000" dirty="0"/>
          </a:p>
        </p:txBody>
      </p:sp>
      <p:sp>
        <p:nvSpPr>
          <p:cNvPr id="3" name="TextBox 2"/>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7</a:t>
            </a:fld>
            <a:endParaRPr lang="en-US" sz="1600" dirty="0">
              <a:solidFill>
                <a:schemeClr val="bg1"/>
              </a:solidFill>
            </a:endParaRPr>
          </a:p>
        </p:txBody>
      </p:sp>
    </p:spTree>
    <p:extLst>
      <p:ext uri="{BB962C8B-B14F-4D97-AF65-F5344CB8AC3E}">
        <p14:creationId xmlns:p14="http://schemas.microsoft.com/office/powerpoint/2010/main" val="2587346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a:t>Filing 2022 Income Tax Returns</a:t>
            </a:r>
          </a:p>
        </p:txBody>
      </p:sp>
      <p:sp>
        <p:nvSpPr>
          <p:cNvPr id="3" name="Content Placeholder 2"/>
          <p:cNvSpPr>
            <a:spLocks noGrp="1"/>
          </p:cNvSpPr>
          <p:nvPr>
            <p:ph idx="1"/>
          </p:nvPr>
        </p:nvSpPr>
        <p:spPr>
          <a:xfrm>
            <a:off x="162873" y="1219200"/>
            <a:ext cx="8836747" cy="4902467"/>
          </a:xfrm>
        </p:spPr>
        <p:txBody>
          <a:bodyPr/>
          <a:lstStyle/>
          <a:p>
            <a:pPr marL="0" lvl="0" indent="0">
              <a:buNone/>
            </a:pPr>
            <a:r>
              <a:rPr lang="en-US" sz="2400" b="1" dirty="0">
                <a:solidFill>
                  <a:srgbClr val="000000"/>
                </a:solidFill>
              </a:rPr>
              <a:t>Step 1 – Gather your documents necessary to complete your 2022 federal and state income tax returns.</a:t>
            </a:r>
          </a:p>
          <a:p>
            <a:pPr marL="0" lvl="0" indent="0">
              <a:buNone/>
            </a:pPr>
            <a:endParaRPr lang="en-US" sz="1400" b="1" dirty="0">
              <a:solidFill>
                <a:srgbClr val="000000"/>
              </a:solidFill>
            </a:endParaRPr>
          </a:p>
          <a:p>
            <a:pPr marL="0" indent="0">
              <a:buNone/>
            </a:pPr>
            <a:r>
              <a:rPr lang="en-US" sz="2400" b="1" dirty="0">
                <a:solidFill>
                  <a:srgbClr val="000000"/>
                </a:solidFill>
              </a:rPr>
              <a:t>Step 2 – Determine the federal/state income tax returns that you will need to complete. </a:t>
            </a:r>
          </a:p>
          <a:p>
            <a:pPr marL="0" indent="0">
              <a:buNone/>
            </a:pPr>
            <a:endParaRPr lang="en-US" sz="1400" b="1" dirty="0">
              <a:solidFill>
                <a:srgbClr val="000000"/>
              </a:solidFill>
            </a:endParaRPr>
          </a:p>
          <a:p>
            <a:pPr marL="0" lvl="0" indent="0">
              <a:buNone/>
            </a:pPr>
            <a:r>
              <a:rPr lang="en-US" sz="2400" b="1" dirty="0">
                <a:solidFill>
                  <a:srgbClr val="000000"/>
                </a:solidFill>
              </a:rPr>
              <a:t>Step 3 – Complete the federal/state income tax returns.</a:t>
            </a:r>
          </a:p>
          <a:p>
            <a:pPr marL="0" lvl="0" indent="0">
              <a:buNone/>
            </a:pPr>
            <a:endParaRPr lang="en-US" sz="1400" b="1" dirty="0">
              <a:solidFill>
                <a:srgbClr val="000000"/>
              </a:solidFill>
            </a:endParaRPr>
          </a:p>
          <a:p>
            <a:pPr marL="0" indent="0">
              <a:buNone/>
            </a:pPr>
            <a:r>
              <a:rPr lang="en-US" sz="2400" b="1" dirty="0">
                <a:solidFill>
                  <a:srgbClr val="000000"/>
                </a:solidFill>
              </a:rPr>
              <a:t>Step 4 – File your tax returns by April 18, 2023 (or file extensions with IRS/NY to extend due date to October 15, 2023).</a:t>
            </a:r>
          </a:p>
          <a:p>
            <a:pPr marL="0" lvl="0" indent="0">
              <a:buNone/>
            </a:pPr>
            <a:endParaRPr lang="en-US" sz="2400" b="1" dirty="0">
              <a:solidFill>
                <a:srgbClr val="000000"/>
              </a:solidFill>
            </a:endParaRPr>
          </a:p>
          <a:p>
            <a:pPr marL="0" indent="0">
              <a:buNone/>
            </a:pPr>
            <a:endParaRPr lang="en-US" sz="2400" b="1" dirty="0">
              <a:solidFill>
                <a:srgbClr val="000000"/>
              </a:solidFill>
            </a:endParaRPr>
          </a:p>
          <a:p>
            <a:pPr marL="0" lvl="0" indent="0">
              <a:buNone/>
            </a:pPr>
            <a:endParaRPr lang="en-US" sz="2400" b="1" dirty="0">
              <a:solidFill>
                <a:srgbClr val="000000"/>
              </a:solidFill>
            </a:endParaRPr>
          </a:p>
          <a:p>
            <a:pPr marL="0" lvl="0" indent="0">
              <a:buNone/>
            </a:pPr>
            <a:endParaRPr lang="en-US" sz="2000" dirty="0">
              <a:solidFill>
                <a:srgbClr val="000000"/>
              </a:solidFill>
            </a:endParaRPr>
          </a:p>
          <a:p>
            <a:pPr marL="457200" lvl="1" indent="0">
              <a:buNone/>
            </a:pPr>
            <a:endParaRPr lang="en-US" sz="2000" dirty="0">
              <a:solidFill>
                <a:srgbClr val="000000"/>
              </a:solidFill>
            </a:endParaRPr>
          </a:p>
          <a:p>
            <a:pPr marL="457200" lvl="1" indent="0">
              <a:buNone/>
            </a:pPr>
            <a:endParaRPr lang="en-US" sz="16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8</a:t>
            </a:fld>
            <a:endParaRPr lang="en-US" sz="1600" dirty="0">
              <a:solidFill>
                <a:schemeClr val="bg1"/>
              </a:solidFill>
            </a:endParaRPr>
          </a:p>
        </p:txBody>
      </p:sp>
    </p:spTree>
    <p:extLst>
      <p:ext uri="{BB962C8B-B14F-4D97-AF65-F5344CB8AC3E}">
        <p14:creationId xmlns:p14="http://schemas.microsoft.com/office/powerpoint/2010/main" val="154314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a:t>Filing 2022 Income Tax Returns</a:t>
            </a:r>
          </a:p>
        </p:txBody>
      </p:sp>
      <p:sp>
        <p:nvSpPr>
          <p:cNvPr id="3" name="Content Placeholder 2"/>
          <p:cNvSpPr>
            <a:spLocks noGrp="1"/>
          </p:cNvSpPr>
          <p:nvPr>
            <p:ph idx="1"/>
          </p:nvPr>
        </p:nvSpPr>
        <p:spPr>
          <a:xfrm>
            <a:off x="162873" y="1071716"/>
            <a:ext cx="8836747" cy="4902467"/>
          </a:xfrm>
        </p:spPr>
        <p:txBody>
          <a:bodyPr/>
          <a:lstStyle/>
          <a:p>
            <a:pPr marL="0" lvl="0" indent="0">
              <a:buNone/>
            </a:pPr>
            <a:r>
              <a:rPr lang="en-US" sz="2400" b="1" dirty="0">
                <a:solidFill>
                  <a:srgbClr val="000000"/>
                </a:solidFill>
              </a:rPr>
              <a:t>Step 1 – Gather your documents necessary to complete your 2022 federal and state income tax returns.</a:t>
            </a:r>
          </a:p>
          <a:p>
            <a:pPr marL="0" lvl="0" indent="0">
              <a:buNone/>
            </a:pPr>
            <a:endParaRPr lang="en-US" sz="2200" dirty="0">
              <a:solidFill>
                <a:srgbClr val="000000"/>
              </a:solidFill>
            </a:endParaRPr>
          </a:p>
          <a:p>
            <a:pPr lvl="1"/>
            <a:r>
              <a:rPr lang="en-US" sz="2200" dirty="0">
                <a:solidFill>
                  <a:srgbClr val="000000"/>
                </a:solidFill>
              </a:rPr>
              <a:t>W-2 forms from employment you may have had during 2022</a:t>
            </a:r>
          </a:p>
          <a:p>
            <a:pPr lvl="1"/>
            <a:r>
              <a:rPr lang="en-US" sz="2200" dirty="0">
                <a:solidFill>
                  <a:srgbClr val="000000"/>
                </a:solidFill>
              </a:rPr>
              <a:t>UR fellowship/assistantship letter for 2022</a:t>
            </a:r>
          </a:p>
          <a:p>
            <a:pPr lvl="2"/>
            <a:r>
              <a:rPr lang="en-US" sz="1800" dirty="0"/>
              <a:t>Fellowship/Assistantship information is available in HRMS through Self Service. Follow the path: Main Menu &gt; Self-Service &gt; Payroll and Compensation &gt; View Fellowship/Assistantship Statements</a:t>
            </a:r>
            <a:endParaRPr lang="en-US" sz="1800" dirty="0">
              <a:solidFill>
                <a:srgbClr val="000000"/>
              </a:solidFill>
            </a:endParaRPr>
          </a:p>
          <a:p>
            <a:pPr lvl="1"/>
            <a:r>
              <a:rPr lang="en-US" sz="2200" dirty="0">
                <a:solidFill>
                  <a:srgbClr val="000000"/>
                </a:solidFill>
              </a:rPr>
              <a:t>1099 Forms (1099-MISC, 1099-DIV, 1099-INT)</a:t>
            </a:r>
          </a:p>
          <a:p>
            <a:pPr lvl="1"/>
            <a:r>
              <a:rPr lang="en-US" sz="2200" dirty="0">
                <a:solidFill>
                  <a:srgbClr val="000000"/>
                </a:solidFill>
              </a:rPr>
              <a:t>Documentation/receipts for any qualified educational expenses (fees, books and supplies required for a course)</a:t>
            </a:r>
          </a:p>
          <a:p>
            <a:pPr marL="457200" lvl="1" indent="0">
              <a:buNone/>
            </a:pPr>
            <a:endParaRPr lang="en-US" sz="2000" dirty="0">
              <a:solidFill>
                <a:srgbClr val="000000"/>
              </a:solidFill>
            </a:endParaRPr>
          </a:p>
          <a:p>
            <a:pPr marL="457200" lvl="1" indent="0">
              <a:buNone/>
            </a:pPr>
            <a:endParaRPr lang="en-US" sz="16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9</a:t>
            </a:fld>
            <a:endParaRPr lang="en-US" sz="1600" dirty="0">
              <a:solidFill>
                <a:schemeClr val="bg1"/>
              </a:solidFill>
            </a:endParaRPr>
          </a:p>
        </p:txBody>
      </p:sp>
    </p:spTree>
    <p:extLst>
      <p:ext uri="{BB962C8B-B14F-4D97-AF65-F5344CB8AC3E}">
        <p14:creationId xmlns:p14="http://schemas.microsoft.com/office/powerpoint/2010/main" val="1675061859"/>
      </p:ext>
    </p:extLst>
  </p:cSld>
  <p:clrMapOvr>
    <a:masterClrMapping/>
  </p:clrMapOvr>
</p:sld>
</file>

<file path=ppt/theme/theme1.xml><?xml version="1.0" encoding="utf-8"?>
<a:theme xmlns:a="http://schemas.openxmlformats.org/drawingml/2006/main" name="UR.lightbackgrnd">
  <a:themeElements>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fontScheme name="Office Theme">
      <a:majorFont>
        <a:latin typeface="Times New Roman"/>
        <a:ea typeface="MS Pゴシック"/>
        <a:cs typeface="MS Pゴシック"/>
      </a:majorFont>
      <a:minorFont>
        <a:latin typeface="Times New Roman"/>
        <a:ea typeface="MS Pゴシック"/>
        <a:cs typeface="MS P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MS Pゴシック" charset="0"/>
            <a:cs typeface="MS P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MS Pゴシック" charset="0"/>
            <a:cs typeface="MS Pゴシック" charset="0"/>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UR.lightbackgrnd</Template>
  <TotalTime>26356</TotalTime>
  <Words>5861</Words>
  <Application>Microsoft Office PowerPoint</Application>
  <PresentationFormat>On-screen Show (4:3)</PresentationFormat>
  <Paragraphs>646</Paragraphs>
  <Slides>63</Slides>
  <Notes>53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63</vt:i4>
      </vt:variant>
    </vt:vector>
  </HeadingPairs>
  <TitlesOfParts>
    <vt:vector size="69" baseType="lpstr">
      <vt:lpstr>Arial</vt:lpstr>
      <vt:lpstr>Calibri</vt:lpstr>
      <vt:lpstr>MS Pゴシック</vt:lpstr>
      <vt:lpstr>Times New Roman</vt:lpstr>
      <vt:lpstr>Wingdings</vt:lpstr>
      <vt:lpstr>UR.lightbackgrnd</vt:lpstr>
      <vt:lpstr>UR Graduate Student Tax Information Session for U.S. Students and Resident Aliens  March 20, 2023   Caroline Burnicki              Debbie Toms       University of Rochester Payroll &amp; Tax Compliance Office  </vt:lpstr>
      <vt:lpstr>Administrative Matters</vt:lpstr>
      <vt:lpstr>  General Rules Regarding Tax Reporting of Fellowships/Assistantships  </vt:lpstr>
      <vt:lpstr>U.S. Citizens, Permanent Residents and Resident Aliens for Tax Purposes – Tax Reporting</vt:lpstr>
      <vt:lpstr>U.S. Citizens, Permanent Residents and Resident Aliens for Tax Purposes – Tax Reporting</vt:lpstr>
      <vt:lpstr>U.S. Citizens, Permanent Residents and Resident Aliens for Tax Purposes – Tax Reporting</vt:lpstr>
      <vt:lpstr>PowerPoint Presentation</vt:lpstr>
      <vt:lpstr>Filing 2022 Income Tax Returns</vt:lpstr>
      <vt:lpstr>Filing 2022 Income Tax Returns</vt:lpstr>
      <vt:lpstr>Filing 2022 Income Tax Returns</vt:lpstr>
      <vt:lpstr>Filing 2022 Income Tax Returns</vt:lpstr>
      <vt:lpstr>Filing 2022 Income Tax Returns</vt:lpstr>
      <vt:lpstr>Filing 2022 Income Tax Returns</vt:lpstr>
      <vt:lpstr>Filing 2022 Income Tax Returns</vt:lpstr>
      <vt:lpstr>Filing 2022 Income Tax Returns</vt:lpstr>
      <vt:lpstr>Filing 2022 Income Tax Returns</vt:lpstr>
      <vt:lpstr>Filing 2022 Income Tax Returns</vt:lpstr>
      <vt:lpstr>Filing 2022 Income Tax Returns</vt:lpstr>
      <vt:lpstr>Filing 2022 Income Tax Returns</vt:lpstr>
      <vt:lpstr>Filing 2022 Income Tax Returns</vt:lpstr>
      <vt:lpstr>Filing 2022 Income Tax Returns</vt:lpstr>
      <vt:lpstr>Filing 2022 Income Tax Returns</vt:lpstr>
      <vt:lpstr>U.S. Citizens, Permanent Residents and Resident Aliens for Tax Purposes</vt:lpstr>
      <vt:lpstr>PowerPoint Presentation</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Childcare Grant for PHD Students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Calculate Your 2023 Estimated Tax Payments</vt:lpstr>
      <vt:lpstr>Resources</vt:lpstr>
      <vt:lpstr> Tax Reporting of Fellowship/Assistantship:  Nonresident Aliens for Tax Purposes</vt:lpstr>
      <vt:lpstr>Non-Resident Aliens for Tax Purposes</vt:lpstr>
      <vt:lpstr>Non-Resident Aliens for Tax Purposes</vt:lpstr>
      <vt:lpstr>Non-Resident Aliens for Tax Purposes</vt:lpstr>
      <vt:lpstr>Questions?</vt:lpstr>
    </vt:vector>
  </TitlesOfParts>
  <Company>University of Rochester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 Payments Decision Tree</dc:title>
  <dc:creator>Libby  Barth</dc:creator>
  <cp:lastModifiedBy>Toms, Debra</cp:lastModifiedBy>
  <cp:revision>759</cp:revision>
  <cp:lastPrinted>2021-03-16T13:42:09Z</cp:lastPrinted>
  <dcterms:created xsi:type="dcterms:W3CDTF">2016-06-14T14:02:55Z</dcterms:created>
  <dcterms:modified xsi:type="dcterms:W3CDTF">2023-03-20T18:06:06Z</dcterms:modified>
</cp:coreProperties>
</file>