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69" r:id="rId10"/>
    <p:sldId id="270" r:id="rId11"/>
    <p:sldId id="271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302" r:id="rId28"/>
    <p:sldId id="303" r:id="rId29"/>
    <p:sldId id="309" r:id="rId30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493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64FB96-EFDD-4678-979A-C938A8124E83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469731-AB68-4445-8436-CF253E5DCF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35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469731-AB68-4445-8436-CF253E5DCF1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2432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469731-AB68-4445-8436-CF253E5DCF1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5492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469731-AB68-4445-8436-CF253E5DCF1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815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469731-AB68-4445-8436-CF253E5DCF1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8701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469731-AB68-4445-8436-CF253E5DCF1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7179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469731-AB68-4445-8436-CF253E5DCF1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798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469731-AB68-4445-8436-CF253E5DCF1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611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469731-AB68-4445-8436-CF253E5DCF1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3796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469731-AB68-4445-8436-CF253E5DCF1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3118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469731-AB68-4445-8436-CF253E5DCF1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3547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469731-AB68-4445-8436-CF253E5DCF1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837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469731-AB68-4445-8436-CF253E5DCF1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5268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469731-AB68-4445-8436-CF253E5DCF1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0066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469731-AB68-4445-8436-CF253E5DCF1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4049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469731-AB68-4445-8436-CF253E5DCF1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6976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469731-AB68-4445-8436-CF253E5DCF1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8174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469731-AB68-4445-8436-CF253E5DCF1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4797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469731-AB68-4445-8436-CF253E5DCF1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7058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469731-AB68-4445-8436-CF253E5DCF1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10288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469731-AB68-4445-8436-CF253E5DCF1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94219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469731-AB68-4445-8436-CF253E5DCF1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11044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469731-AB68-4445-8436-CF253E5DCF1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0552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469731-AB68-4445-8436-CF253E5DCF1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1959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469731-AB68-4445-8436-CF253E5DCF1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8348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469731-AB68-4445-8436-CF253E5DCF1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3983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469731-AB68-4445-8436-CF253E5DCF1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3961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469731-AB68-4445-8436-CF253E5DCF1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8807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469731-AB68-4445-8436-CF253E5DCF1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4967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469731-AB68-4445-8436-CF253E5DCF1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714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657601" y="1245855"/>
            <a:ext cx="5828796" cy="13677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514187" y="4170038"/>
            <a:ext cx="8115625" cy="11226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E8EAE9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E8EAE9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3/20/2023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E8EAE9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3/20/2023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E8EAE9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3/20/2023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E8EAE9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277355"/>
            <a:ext cx="9144000" cy="58064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41612" y="299251"/>
            <a:ext cx="8660775" cy="15519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34637" y="1295938"/>
            <a:ext cx="8674724" cy="4598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197174" y="6395744"/>
            <a:ext cx="301625" cy="252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E8EAE9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irs.gov/businesses/small-businesses-self-employed/estimated-taxes" TargetMode="Externa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ax.ny.gov/" TargetMode="External"/><Relationship Id="rId5" Type="http://schemas.openxmlformats.org/officeDocument/2006/relationships/hyperlink" Target="http://www.irs.gov/" TargetMode="External"/><Relationship Id="rId4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rs.gov/pub/irs-pdf/p505.pdf" TargetMode="External"/><Relationship Id="rId3" Type="http://schemas.openxmlformats.org/officeDocument/2006/relationships/image" Target="../media/image48.png"/><Relationship Id="rId7" Type="http://schemas.openxmlformats.org/officeDocument/2006/relationships/hyperlink" Target="https://www.irs.gov/pub/irs-pdf/p970.pdf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rochester.edu/graduate-education/wp-content/uploads/2022/01/Tax-Treatment-of-UR-Postdocs.pdf" TargetMode="External"/><Relationship Id="rId5" Type="http://schemas.openxmlformats.org/officeDocument/2006/relationships/hyperlink" Target="https://www.rochester.edu/graduate-education/postdoctoral-appointees/" TargetMode="External"/><Relationship Id="rId10" Type="http://schemas.openxmlformats.org/officeDocument/2006/relationships/hyperlink" Target="https://www.tax.ny.gov/pdf/current_forms/it/it2105i.pdf" TargetMode="External"/><Relationship Id="rId4" Type="http://schemas.openxmlformats.org/officeDocument/2006/relationships/image" Target="../media/image49.png"/><Relationship Id="rId9" Type="http://schemas.openxmlformats.org/officeDocument/2006/relationships/hyperlink" Target="https://www.irs.gov/pub/irs-pdf/f1040es.pdf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payroll@rochester.edu" TargetMode="External"/><Relationship Id="rId4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1940" y="688848"/>
            <a:ext cx="7981187" cy="48463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80792" y="869054"/>
            <a:ext cx="6998970" cy="273472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  <a:spcBef>
                <a:spcPts val="105"/>
              </a:spcBef>
            </a:pPr>
            <a:r>
              <a:rPr lang="en-US" sz="4400" b="1" dirty="0">
                <a:latin typeface="Times New Roman"/>
                <a:cs typeface="Times New Roman"/>
              </a:rPr>
              <a:t>Postdoctoral Fellow</a:t>
            </a:r>
          </a:p>
          <a:p>
            <a:pPr marL="12700" marR="5080" indent="635" algn="ctr">
              <a:lnSpc>
                <a:spcPct val="100000"/>
              </a:lnSpc>
              <a:spcBef>
                <a:spcPts val="105"/>
              </a:spcBef>
            </a:pPr>
            <a:r>
              <a:rPr lang="en-US" sz="4400" b="1" dirty="0">
                <a:latin typeface="Times New Roman"/>
                <a:cs typeface="Times New Roman"/>
              </a:rPr>
              <a:t>(Job Code 095)</a:t>
            </a:r>
          </a:p>
          <a:p>
            <a:pPr marL="12700" marR="5080" indent="635" algn="ctr">
              <a:lnSpc>
                <a:spcPct val="100000"/>
              </a:lnSpc>
              <a:spcBef>
                <a:spcPts val="105"/>
              </a:spcBef>
            </a:pPr>
            <a:r>
              <a:rPr sz="4400" b="1" dirty="0">
                <a:latin typeface="Times New Roman"/>
                <a:cs typeface="Times New Roman"/>
              </a:rPr>
              <a:t>Tax Information Session </a:t>
            </a:r>
            <a:endParaRPr lang="en-US" sz="4400" b="1" dirty="0">
              <a:latin typeface="Times New Roman"/>
              <a:cs typeface="Times New Roman"/>
            </a:endParaRPr>
          </a:p>
          <a:p>
            <a:pPr marL="12700" marR="5080" indent="635" algn="ctr">
              <a:lnSpc>
                <a:spcPct val="100000"/>
              </a:lnSpc>
              <a:spcBef>
                <a:spcPts val="105"/>
              </a:spcBef>
            </a:pPr>
            <a:r>
              <a:rPr sz="4400" b="1" dirty="0">
                <a:latin typeface="Times New Roman"/>
                <a:cs typeface="Times New Roman"/>
              </a:rPr>
              <a:t>March </a:t>
            </a:r>
            <a:r>
              <a:rPr lang="en-US" sz="4400" b="1" dirty="0">
                <a:latin typeface="Times New Roman"/>
                <a:cs typeface="Times New Roman"/>
              </a:rPr>
              <a:t>20</a:t>
            </a:r>
            <a:r>
              <a:rPr sz="4400" b="1" dirty="0">
                <a:latin typeface="Times New Roman"/>
                <a:cs typeface="Times New Roman"/>
              </a:rPr>
              <a:t>,</a:t>
            </a:r>
            <a:r>
              <a:rPr sz="4400" b="1" spc="-50" dirty="0">
                <a:latin typeface="Times New Roman"/>
                <a:cs typeface="Times New Roman"/>
              </a:rPr>
              <a:t> </a:t>
            </a:r>
            <a:r>
              <a:rPr sz="4400" b="1" dirty="0">
                <a:latin typeface="Times New Roman"/>
                <a:cs typeface="Times New Roman"/>
              </a:rPr>
              <a:t>202</a:t>
            </a:r>
            <a:r>
              <a:rPr lang="en-US" sz="4400" b="1" dirty="0">
                <a:latin typeface="Times New Roman"/>
                <a:cs typeface="Times New Roman"/>
              </a:rPr>
              <a:t>3</a:t>
            </a:r>
            <a:endParaRPr sz="44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4186" y="4170038"/>
            <a:ext cx="7715413" cy="11362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  <a:tabLst>
                <a:tab pos="5409565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Caroline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Burnicki	Debbie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Toms</a:t>
            </a: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400" b="1" dirty="0">
                <a:latin typeface="Times New Roman"/>
                <a:cs typeface="Times New Roman"/>
              </a:rPr>
              <a:t>University of </a:t>
            </a:r>
            <a:r>
              <a:rPr sz="2400" b="1" spc="-5" dirty="0">
                <a:latin typeface="Times New Roman"/>
                <a:cs typeface="Times New Roman"/>
              </a:rPr>
              <a:t>Rochester </a:t>
            </a:r>
            <a:r>
              <a:rPr sz="2400" b="1" dirty="0">
                <a:latin typeface="Times New Roman"/>
                <a:cs typeface="Times New Roman"/>
              </a:rPr>
              <a:t>Payroll &amp; </a:t>
            </a:r>
            <a:r>
              <a:rPr sz="2400" b="1" spc="-5" dirty="0">
                <a:latin typeface="Times New Roman"/>
                <a:cs typeface="Times New Roman"/>
              </a:rPr>
              <a:t>Tax Compliance</a:t>
            </a:r>
            <a:r>
              <a:rPr sz="2400" b="1" spc="-4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Office</a:t>
            </a: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85087" y="301752"/>
            <a:ext cx="6955535" cy="10667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08302" y="455444"/>
            <a:ext cx="63252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Filing 202</a:t>
            </a:r>
            <a:r>
              <a:rPr lang="en-US" sz="3600" spc="-5" dirty="0"/>
              <a:t>2</a:t>
            </a:r>
            <a:r>
              <a:rPr sz="3600" spc="-5" dirty="0"/>
              <a:t> Income </a:t>
            </a:r>
            <a:r>
              <a:rPr sz="3600" dirty="0"/>
              <a:t>Tax</a:t>
            </a:r>
            <a:r>
              <a:rPr sz="3600" spc="-5" dirty="0"/>
              <a:t> Returns</a:t>
            </a:r>
            <a:endParaRPr sz="3600" dirty="0"/>
          </a:p>
        </p:txBody>
      </p:sp>
      <p:sp>
        <p:nvSpPr>
          <p:cNvPr id="4" name="object 4"/>
          <p:cNvSpPr/>
          <p:nvPr/>
        </p:nvSpPr>
        <p:spPr>
          <a:xfrm>
            <a:off x="269747" y="993648"/>
            <a:ext cx="8602979" cy="52882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01526" y="1030885"/>
            <a:ext cx="8143240" cy="5087290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90"/>
              </a:spcBef>
            </a:pPr>
            <a:r>
              <a:rPr sz="2400" b="1" spc="-5" dirty="0">
                <a:latin typeface="Times New Roman"/>
                <a:cs typeface="Times New Roman"/>
              </a:rPr>
              <a:t>Complet</a:t>
            </a:r>
            <a:r>
              <a:rPr lang="en-US" sz="2400" b="1" spc="-5" dirty="0">
                <a:latin typeface="Times New Roman"/>
                <a:cs typeface="Times New Roman"/>
              </a:rPr>
              <a:t>e your</a:t>
            </a:r>
            <a:r>
              <a:rPr sz="2400" b="1" spc="-5" dirty="0">
                <a:latin typeface="Times New Roman"/>
                <a:cs typeface="Times New Roman"/>
              </a:rPr>
              <a:t> federal/state income </a:t>
            </a:r>
            <a:r>
              <a:rPr sz="2400" b="1" dirty="0">
                <a:latin typeface="Times New Roman"/>
                <a:cs typeface="Times New Roman"/>
              </a:rPr>
              <a:t>tax</a:t>
            </a:r>
            <a:r>
              <a:rPr sz="2400" b="1" spc="4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returns</a:t>
            </a:r>
            <a:endParaRPr sz="2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20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Tips </a:t>
            </a:r>
            <a:r>
              <a:rPr sz="20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if </a:t>
            </a:r>
            <a:r>
              <a:rPr sz="20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using </a:t>
            </a:r>
            <a:r>
              <a:rPr sz="2000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commercial </a:t>
            </a:r>
            <a:r>
              <a:rPr sz="20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software </a:t>
            </a:r>
            <a:r>
              <a:rPr sz="20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programs </a:t>
            </a:r>
            <a:r>
              <a:rPr sz="20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(such </a:t>
            </a:r>
            <a:r>
              <a:rPr sz="20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as </a:t>
            </a:r>
            <a:r>
              <a:rPr sz="20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TurboTax or</a:t>
            </a:r>
            <a:r>
              <a:rPr sz="2000" u="heavy" spc="-1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TaxSlayer)</a:t>
            </a:r>
            <a:endParaRPr sz="2000" dirty="0">
              <a:latin typeface="Times New Roman"/>
              <a:cs typeface="Times New Roman"/>
            </a:endParaRPr>
          </a:p>
          <a:p>
            <a:pPr marL="354965" marR="467995" indent="-342900">
              <a:lnSpc>
                <a:spcPct val="100000"/>
              </a:lnSpc>
              <a:spcBef>
                <a:spcPts val="48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dirty="0">
                <a:latin typeface="Times New Roman"/>
                <a:cs typeface="Times New Roman"/>
              </a:rPr>
              <a:t>Follow the </a:t>
            </a:r>
            <a:r>
              <a:rPr sz="2000" spc="-5" dirty="0">
                <a:latin typeface="Times New Roman"/>
                <a:cs typeface="Times New Roman"/>
              </a:rPr>
              <a:t>instructions </a:t>
            </a:r>
            <a:r>
              <a:rPr sz="2000" dirty="0">
                <a:latin typeface="Times New Roman"/>
                <a:cs typeface="Times New Roman"/>
              </a:rPr>
              <a:t>provided by the software provider </a:t>
            </a:r>
            <a:r>
              <a:rPr sz="2000" spc="-5" dirty="0">
                <a:latin typeface="Times New Roman"/>
                <a:cs typeface="Times New Roman"/>
              </a:rPr>
              <a:t>to </a:t>
            </a:r>
            <a:r>
              <a:rPr sz="2000" dirty="0">
                <a:latin typeface="Times New Roman"/>
                <a:cs typeface="Times New Roman"/>
              </a:rPr>
              <a:t>report</a:t>
            </a:r>
            <a:r>
              <a:rPr sz="2000" spc="-2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your  </a:t>
            </a:r>
            <a:r>
              <a:rPr sz="2000" spc="-5" dirty="0">
                <a:latin typeface="Times New Roman"/>
                <a:cs typeface="Times New Roman"/>
              </a:rPr>
              <a:t>fellowship.</a:t>
            </a:r>
            <a:endParaRPr sz="2000" dirty="0">
              <a:latin typeface="Times New Roman"/>
              <a:cs typeface="Times New Roman"/>
            </a:endParaRPr>
          </a:p>
          <a:p>
            <a:pPr marL="354965" marR="19685" indent="-342900">
              <a:lnSpc>
                <a:spcPct val="100000"/>
              </a:lnSpc>
              <a:spcBef>
                <a:spcPts val="48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spc="-5" dirty="0">
                <a:latin typeface="Times New Roman"/>
                <a:cs typeface="Times New Roman"/>
              </a:rPr>
              <a:t>Some </a:t>
            </a:r>
            <a:r>
              <a:rPr sz="2000" spc="-10" dirty="0">
                <a:latin typeface="Times New Roman"/>
                <a:cs typeface="Times New Roman"/>
              </a:rPr>
              <a:t>commercial </a:t>
            </a:r>
            <a:r>
              <a:rPr sz="2000" dirty="0">
                <a:latin typeface="Times New Roman"/>
                <a:cs typeface="Times New Roman"/>
              </a:rPr>
              <a:t>software programs will force the federal </a:t>
            </a:r>
            <a:r>
              <a:rPr sz="2000" spc="-5" dirty="0">
                <a:latin typeface="Times New Roman"/>
                <a:cs typeface="Times New Roman"/>
              </a:rPr>
              <a:t>self-employment  tax to calculate if </a:t>
            </a:r>
            <a:r>
              <a:rPr sz="2000" dirty="0">
                <a:latin typeface="Times New Roman"/>
                <a:cs typeface="Times New Roman"/>
              </a:rPr>
              <a:t>you </a:t>
            </a:r>
            <a:r>
              <a:rPr sz="2000" spc="-5" dirty="0">
                <a:latin typeface="Times New Roman"/>
                <a:cs typeface="Times New Roman"/>
              </a:rPr>
              <a:t>enter an amount as </a:t>
            </a:r>
            <a:r>
              <a:rPr sz="2000" dirty="0">
                <a:latin typeface="Times New Roman"/>
                <a:cs typeface="Times New Roman"/>
              </a:rPr>
              <a:t>wages </a:t>
            </a:r>
            <a:r>
              <a:rPr sz="2000" spc="5" dirty="0">
                <a:latin typeface="Times New Roman"/>
                <a:cs typeface="Times New Roman"/>
              </a:rPr>
              <a:t>but </a:t>
            </a:r>
            <a:r>
              <a:rPr sz="2000" spc="-5" dirty="0">
                <a:latin typeface="Times New Roman"/>
                <a:cs typeface="Times New Roman"/>
              </a:rPr>
              <a:t>this amount is </a:t>
            </a:r>
            <a:r>
              <a:rPr sz="2000" spc="5" dirty="0">
                <a:latin typeface="Times New Roman"/>
                <a:cs typeface="Times New Roman"/>
              </a:rPr>
              <a:t>not  </a:t>
            </a:r>
            <a:r>
              <a:rPr sz="2000" spc="-5" dirty="0">
                <a:latin typeface="Times New Roman"/>
                <a:cs typeface="Times New Roman"/>
              </a:rPr>
              <a:t>reflected </a:t>
            </a:r>
            <a:r>
              <a:rPr sz="2000" dirty="0">
                <a:latin typeface="Times New Roman"/>
                <a:cs typeface="Times New Roman"/>
              </a:rPr>
              <a:t>on a </a:t>
            </a:r>
            <a:r>
              <a:rPr sz="2000" spc="5" dirty="0">
                <a:latin typeface="Times New Roman"/>
                <a:cs typeface="Times New Roman"/>
              </a:rPr>
              <a:t>W-2. You </a:t>
            </a:r>
            <a:r>
              <a:rPr sz="2000" dirty="0">
                <a:latin typeface="Times New Roman"/>
                <a:cs typeface="Times New Roman"/>
              </a:rPr>
              <a:t>are </a:t>
            </a:r>
            <a:r>
              <a:rPr sz="2000" spc="5" dirty="0">
                <a:latin typeface="Times New Roman"/>
                <a:cs typeface="Times New Roman"/>
              </a:rPr>
              <a:t>not </a:t>
            </a:r>
            <a:r>
              <a:rPr sz="2000" dirty="0">
                <a:latin typeface="Times New Roman"/>
                <a:cs typeface="Times New Roman"/>
              </a:rPr>
              <a:t>subject </a:t>
            </a:r>
            <a:r>
              <a:rPr sz="2000" spc="-5" dirty="0">
                <a:latin typeface="Times New Roman"/>
                <a:cs typeface="Times New Roman"/>
              </a:rPr>
              <a:t>to self-employment tax </a:t>
            </a:r>
            <a:r>
              <a:rPr sz="2000" dirty="0">
                <a:latin typeface="Times New Roman"/>
                <a:cs typeface="Times New Roman"/>
              </a:rPr>
              <a:t>on your  </a:t>
            </a:r>
            <a:r>
              <a:rPr sz="2000" spc="-5" dirty="0">
                <a:latin typeface="Times New Roman"/>
                <a:cs typeface="Times New Roman"/>
              </a:rPr>
              <a:t>fellowship </a:t>
            </a:r>
            <a:r>
              <a:rPr sz="2000" dirty="0">
                <a:latin typeface="Times New Roman"/>
                <a:cs typeface="Times New Roman"/>
              </a:rPr>
              <a:t>– so </a:t>
            </a:r>
            <a:r>
              <a:rPr sz="2000" spc="-5" dirty="0">
                <a:latin typeface="Times New Roman"/>
                <a:cs typeface="Times New Roman"/>
              </a:rPr>
              <a:t>make </a:t>
            </a:r>
            <a:r>
              <a:rPr sz="2000" dirty="0">
                <a:latin typeface="Times New Roman"/>
                <a:cs typeface="Times New Roman"/>
              </a:rPr>
              <a:t>sure this does </a:t>
            </a:r>
            <a:r>
              <a:rPr sz="2000" spc="5" dirty="0">
                <a:latin typeface="Times New Roman"/>
                <a:cs typeface="Times New Roman"/>
              </a:rPr>
              <a:t>not</a:t>
            </a:r>
            <a:r>
              <a:rPr sz="2000" spc="-1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occur.</a:t>
            </a: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dirty="0">
                <a:latin typeface="Times New Roman"/>
                <a:cs typeface="Times New Roman"/>
              </a:rPr>
              <a:t>Most </a:t>
            </a:r>
            <a:r>
              <a:rPr sz="2000" spc="-10" dirty="0">
                <a:latin typeface="Times New Roman"/>
                <a:cs typeface="Times New Roman"/>
              </a:rPr>
              <a:t>commercial </a:t>
            </a:r>
            <a:r>
              <a:rPr sz="2000" dirty="0">
                <a:latin typeface="Times New Roman"/>
                <a:cs typeface="Times New Roman"/>
              </a:rPr>
              <a:t>software program have a </a:t>
            </a:r>
            <a:r>
              <a:rPr sz="2000" spc="-5" dirty="0">
                <a:latin typeface="Times New Roman"/>
                <a:cs typeface="Times New Roman"/>
              </a:rPr>
              <a:t>help </a:t>
            </a:r>
            <a:r>
              <a:rPr sz="2000" dirty="0">
                <a:latin typeface="Times New Roman"/>
                <a:cs typeface="Times New Roman"/>
              </a:rPr>
              <a:t>or chat</a:t>
            </a:r>
            <a:r>
              <a:rPr sz="2000" spc="-16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feature.</a:t>
            </a:r>
            <a:endParaRPr sz="2000" dirty="0">
              <a:latin typeface="Times New Roman"/>
              <a:cs typeface="Times New Roman"/>
            </a:endParaRPr>
          </a:p>
          <a:p>
            <a:pPr marL="354965" marR="400050" indent="-342900">
              <a:lnSpc>
                <a:spcPct val="100000"/>
              </a:lnSpc>
              <a:spcBef>
                <a:spcPts val="48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dirty="0">
                <a:latin typeface="Times New Roman"/>
                <a:cs typeface="Times New Roman"/>
              </a:rPr>
              <a:t>TurboTax: The correct way </a:t>
            </a:r>
            <a:r>
              <a:rPr sz="2000" spc="-5" dirty="0">
                <a:latin typeface="Times New Roman"/>
                <a:cs typeface="Times New Roman"/>
              </a:rPr>
              <a:t>to enter </a:t>
            </a:r>
            <a:r>
              <a:rPr sz="2000" dirty="0">
                <a:latin typeface="Times New Roman"/>
                <a:cs typeface="Times New Roman"/>
              </a:rPr>
              <a:t>the </a:t>
            </a:r>
            <a:r>
              <a:rPr sz="2000" spc="-5" dirty="0">
                <a:latin typeface="Times New Roman"/>
                <a:cs typeface="Times New Roman"/>
              </a:rPr>
              <a:t>income is to </a:t>
            </a:r>
            <a:r>
              <a:rPr sz="2000" dirty="0">
                <a:latin typeface="Times New Roman"/>
                <a:cs typeface="Times New Roman"/>
              </a:rPr>
              <a:t>use the education  expense </a:t>
            </a:r>
            <a:r>
              <a:rPr sz="2000" spc="-5" dirty="0">
                <a:latin typeface="Times New Roman"/>
                <a:cs typeface="Times New Roman"/>
              </a:rPr>
              <a:t>interview </a:t>
            </a:r>
            <a:r>
              <a:rPr sz="2000" dirty="0">
                <a:latin typeface="Times New Roman"/>
                <a:cs typeface="Times New Roman"/>
              </a:rPr>
              <a:t>on the deductions and </a:t>
            </a:r>
            <a:r>
              <a:rPr sz="2000" spc="-5" dirty="0">
                <a:latin typeface="Times New Roman"/>
                <a:cs typeface="Times New Roman"/>
              </a:rPr>
              <a:t>credits </a:t>
            </a:r>
            <a:r>
              <a:rPr sz="2000" dirty="0">
                <a:latin typeface="Times New Roman"/>
                <a:cs typeface="Times New Roman"/>
              </a:rPr>
              <a:t>page. After </a:t>
            </a:r>
            <a:r>
              <a:rPr lang="en-US" sz="2000" dirty="0">
                <a:latin typeface="Times New Roman"/>
                <a:cs typeface="Times New Roman"/>
              </a:rPr>
              <a:t>the 1098-T questions, </a:t>
            </a:r>
            <a:r>
              <a:rPr sz="2000" dirty="0">
                <a:latin typeface="Times New Roman"/>
                <a:cs typeface="Times New Roman"/>
              </a:rPr>
              <a:t>there should be additional questions about </a:t>
            </a:r>
            <a:r>
              <a:rPr sz="2000" spc="-5" dirty="0">
                <a:latin typeface="Times New Roman"/>
                <a:cs typeface="Times New Roman"/>
              </a:rPr>
              <a:t>scholarships </a:t>
            </a:r>
            <a:r>
              <a:rPr sz="2000" dirty="0">
                <a:latin typeface="Times New Roman"/>
                <a:cs typeface="Times New Roman"/>
              </a:rPr>
              <a:t>and fellowships. </a:t>
            </a:r>
            <a:r>
              <a:rPr sz="2000" spc="5" dirty="0">
                <a:latin typeface="Times New Roman"/>
                <a:cs typeface="Times New Roman"/>
              </a:rPr>
              <a:t>Your </a:t>
            </a:r>
            <a:r>
              <a:rPr lang="en-US" sz="2000" dirty="0">
                <a:latin typeface="Times New Roman"/>
                <a:cs typeface="Times New Roman"/>
              </a:rPr>
              <a:t>fellowship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is </a:t>
            </a:r>
            <a:r>
              <a:rPr sz="2000" spc="5" dirty="0">
                <a:latin typeface="Times New Roman"/>
                <a:cs typeface="Times New Roman"/>
              </a:rPr>
              <a:t>not </a:t>
            </a:r>
            <a:r>
              <a:rPr sz="2000" dirty="0">
                <a:latin typeface="Times New Roman"/>
                <a:cs typeface="Times New Roman"/>
              </a:rPr>
              <a:t>subject </a:t>
            </a:r>
            <a:r>
              <a:rPr sz="2000" spc="-5" dirty="0">
                <a:latin typeface="Times New Roman"/>
                <a:cs typeface="Times New Roman"/>
              </a:rPr>
              <a:t>to </a:t>
            </a:r>
            <a:r>
              <a:rPr sz="2000" dirty="0">
                <a:latin typeface="Times New Roman"/>
                <a:cs typeface="Times New Roman"/>
              </a:rPr>
              <a:t>FICA </a:t>
            </a:r>
            <a:r>
              <a:rPr sz="2000" spc="-5" dirty="0">
                <a:latin typeface="Times New Roman"/>
                <a:cs typeface="Times New Roman"/>
              </a:rPr>
              <a:t>taxes </a:t>
            </a:r>
            <a:r>
              <a:rPr sz="2000" dirty="0">
                <a:latin typeface="Times New Roman"/>
                <a:cs typeface="Times New Roman"/>
              </a:rPr>
              <a:t>(social </a:t>
            </a:r>
            <a:r>
              <a:rPr sz="2000" spc="-5" dirty="0">
                <a:latin typeface="Times New Roman"/>
                <a:cs typeface="Times New Roman"/>
              </a:rPr>
              <a:t>security/Medicare </a:t>
            </a:r>
            <a:r>
              <a:rPr sz="2000" dirty="0">
                <a:latin typeface="Times New Roman"/>
                <a:cs typeface="Times New Roman"/>
              </a:rPr>
              <a:t>tax) or </a:t>
            </a:r>
            <a:r>
              <a:rPr sz="2000" spc="-5" dirty="0">
                <a:latin typeface="Times New Roman"/>
                <a:cs typeface="Times New Roman"/>
              </a:rPr>
              <a:t>self-employment </a:t>
            </a:r>
            <a:r>
              <a:rPr sz="2000" dirty="0">
                <a:latin typeface="Times New Roman"/>
                <a:cs typeface="Times New Roman"/>
              </a:rPr>
              <a:t>tax, </a:t>
            </a:r>
            <a:r>
              <a:rPr sz="2000" spc="5" dirty="0">
                <a:latin typeface="Times New Roman"/>
                <a:cs typeface="Times New Roman"/>
              </a:rPr>
              <a:t>but </a:t>
            </a:r>
            <a:r>
              <a:rPr sz="2000" spc="-5" dirty="0">
                <a:latin typeface="Times New Roman"/>
                <a:cs typeface="Times New Roman"/>
              </a:rPr>
              <a:t>it is </a:t>
            </a:r>
            <a:r>
              <a:rPr sz="2000" dirty="0">
                <a:latin typeface="Times New Roman"/>
                <a:cs typeface="Times New Roman"/>
              </a:rPr>
              <a:t>subject</a:t>
            </a:r>
            <a:r>
              <a:rPr sz="2000" spc="-2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to  </a:t>
            </a:r>
            <a:r>
              <a:rPr sz="2000" dirty="0">
                <a:latin typeface="Times New Roman"/>
                <a:cs typeface="Times New Roman"/>
              </a:rPr>
              <a:t>regular </a:t>
            </a:r>
            <a:r>
              <a:rPr sz="2000" spc="-5" dirty="0">
                <a:latin typeface="Times New Roman"/>
                <a:cs typeface="Times New Roman"/>
              </a:rPr>
              <a:t>income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tax.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t>10</a:t>
            </a:fld>
            <a:endParaRPr spc="-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85087" y="294131"/>
            <a:ext cx="6955535" cy="10667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08302" y="446957"/>
            <a:ext cx="63252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Filing </a:t>
            </a:r>
            <a:r>
              <a:rPr sz="3600" dirty="0"/>
              <a:t>202</a:t>
            </a:r>
            <a:r>
              <a:rPr lang="en-US" sz="3600" dirty="0"/>
              <a:t>2</a:t>
            </a:r>
            <a:r>
              <a:rPr sz="3600" dirty="0"/>
              <a:t> </a:t>
            </a:r>
            <a:r>
              <a:rPr sz="3600" spc="-5" dirty="0"/>
              <a:t>Income </a:t>
            </a:r>
            <a:r>
              <a:rPr sz="3600" dirty="0"/>
              <a:t>Tax</a:t>
            </a:r>
            <a:r>
              <a:rPr sz="3600" spc="-25" dirty="0"/>
              <a:t> </a:t>
            </a:r>
            <a:r>
              <a:rPr sz="3600" spc="-5" dirty="0"/>
              <a:t>Returns</a:t>
            </a:r>
            <a:endParaRPr sz="3600" dirty="0"/>
          </a:p>
        </p:txBody>
      </p:sp>
      <p:sp>
        <p:nvSpPr>
          <p:cNvPr id="4" name="object 4"/>
          <p:cNvSpPr/>
          <p:nvPr/>
        </p:nvSpPr>
        <p:spPr>
          <a:xfrm>
            <a:off x="0" y="1025652"/>
            <a:ext cx="8535923" cy="51297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32365" y="1137611"/>
            <a:ext cx="8119109" cy="42550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4345">
              <a:lnSpc>
                <a:spcPct val="100000"/>
              </a:lnSpc>
              <a:spcBef>
                <a:spcPts val="1645"/>
              </a:spcBef>
              <a:tabLst>
                <a:tab pos="931544" algn="l"/>
              </a:tabLst>
            </a:pPr>
            <a:r>
              <a:rPr sz="2000" b="1" spc="-5" dirty="0">
                <a:latin typeface="Times New Roman"/>
                <a:cs typeface="Times New Roman"/>
              </a:rPr>
              <a:t>Determine </a:t>
            </a:r>
            <a:r>
              <a:rPr sz="2000" b="1" dirty="0">
                <a:latin typeface="Times New Roman"/>
                <a:cs typeface="Times New Roman"/>
              </a:rPr>
              <a:t>applicable deductions (standard deduction or</a:t>
            </a:r>
            <a:r>
              <a:rPr sz="2000" b="1" spc="-20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itemized</a:t>
            </a:r>
            <a:r>
              <a:rPr sz="2000" spc="-5" dirty="0">
                <a:latin typeface="Times New Roman"/>
                <a:cs typeface="Times New Roman"/>
              </a:rPr>
              <a:t>)</a:t>
            </a:r>
            <a:endParaRPr sz="2000" dirty="0">
              <a:latin typeface="Times New Roman"/>
              <a:cs typeface="Times New Roman"/>
            </a:endParaRPr>
          </a:p>
          <a:p>
            <a:pPr marL="927100" marR="70485" indent="-457200">
              <a:lnSpc>
                <a:spcPct val="120000"/>
              </a:lnSpc>
              <a:spcBef>
                <a:spcPts val="1440"/>
              </a:spcBef>
              <a:buFont typeface="Wingdings"/>
              <a:buChar char=""/>
              <a:tabLst>
                <a:tab pos="926465" algn="l"/>
                <a:tab pos="927100" algn="l"/>
              </a:tabLst>
            </a:pPr>
            <a:r>
              <a:rPr sz="20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IRS standard deduction for </a:t>
            </a:r>
            <a:r>
              <a:rPr sz="2000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202</a:t>
            </a:r>
            <a:r>
              <a:rPr lang="en-US" sz="2000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2</a:t>
            </a:r>
            <a:r>
              <a:rPr sz="2000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(generally increases each year) 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Single (cannot be </a:t>
            </a:r>
            <a:r>
              <a:rPr sz="2000" spc="-10" dirty="0">
                <a:latin typeface="Times New Roman"/>
                <a:cs typeface="Times New Roman"/>
              </a:rPr>
              <a:t>claimed </a:t>
            </a:r>
            <a:r>
              <a:rPr sz="2000" spc="-5" dirty="0">
                <a:latin typeface="Times New Roman"/>
                <a:cs typeface="Times New Roman"/>
              </a:rPr>
              <a:t>as </a:t>
            </a:r>
            <a:r>
              <a:rPr sz="2000" dirty="0">
                <a:latin typeface="Times New Roman"/>
                <a:cs typeface="Times New Roman"/>
              </a:rPr>
              <a:t>dependent on another person’s return)</a:t>
            </a:r>
            <a:r>
              <a:rPr sz="2000" spc="-2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or</a:t>
            </a:r>
          </a:p>
          <a:p>
            <a:pPr marL="1840864">
              <a:lnSpc>
                <a:spcPct val="100000"/>
              </a:lnSpc>
            </a:pPr>
            <a:r>
              <a:rPr sz="2000" spc="-5" dirty="0">
                <a:latin typeface="Times New Roman"/>
                <a:cs typeface="Times New Roman"/>
              </a:rPr>
              <a:t>Married filing separately </a:t>
            </a:r>
            <a:r>
              <a:rPr sz="2000" dirty="0">
                <a:latin typeface="Times New Roman"/>
                <a:cs typeface="Times New Roman"/>
              </a:rPr>
              <a:t>-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$12,</a:t>
            </a:r>
            <a:r>
              <a:rPr lang="en-US" sz="2000" dirty="0">
                <a:latin typeface="Times New Roman"/>
                <a:cs typeface="Times New Roman"/>
              </a:rPr>
              <a:t>95</a:t>
            </a:r>
            <a:r>
              <a:rPr sz="2000" dirty="0">
                <a:latin typeface="Times New Roman"/>
                <a:cs typeface="Times New Roman"/>
              </a:rPr>
              <a:t>0</a:t>
            </a:r>
          </a:p>
          <a:p>
            <a:pPr marL="927100" marR="1602105">
              <a:lnSpc>
                <a:spcPct val="120000"/>
              </a:lnSpc>
            </a:pPr>
            <a:r>
              <a:rPr sz="2000" spc="-5" dirty="0">
                <a:latin typeface="Times New Roman"/>
                <a:cs typeface="Times New Roman"/>
              </a:rPr>
              <a:t>Married filing </a:t>
            </a:r>
            <a:r>
              <a:rPr sz="2000" dirty="0">
                <a:latin typeface="Times New Roman"/>
                <a:cs typeface="Times New Roman"/>
              </a:rPr>
              <a:t>jointly or Qualifying widower -</a:t>
            </a:r>
            <a:r>
              <a:rPr sz="2000" spc="-1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$2</a:t>
            </a:r>
            <a:r>
              <a:rPr lang="en-US" sz="2000" dirty="0">
                <a:latin typeface="Times New Roman"/>
                <a:cs typeface="Times New Roman"/>
              </a:rPr>
              <a:t>5</a:t>
            </a:r>
            <a:r>
              <a:rPr sz="2000" dirty="0">
                <a:latin typeface="Times New Roman"/>
                <a:cs typeface="Times New Roman"/>
              </a:rPr>
              <a:t>,</a:t>
            </a:r>
            <a:r>
              <a:rPr lang="en-US" sz="2000" dirty="0">
                <a:latin typeface="Times New Roman"/>
                <a:cs typeface="Times New Roman"/>
              </a:rPr>
              <a:t>9</a:t>
            </a:r>
            <a:r>
              <a:rPr sz="2000" dirty="0">
                <a:latin typeface="Times New Roman"/>
                <a:cs typeface="Times New Roman"/>
              </a:rPr>
              <a:t>00  Head of household -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$1</a:t>
            </a:r>
            <a:r>
              <a:rPr lang="en-US" sz="2000" dirty="0">
                <a:latin typeface="Times New Roman"/>
                <a:cs typeface="Times New Roman"/>
              </a:rPr>
              <a:t>9</a:t>
            </a:r>
            <a:r>
              <a:rPr sz="2000" dirty="0">
                <a:latin typeface="Times New Roman"/>
                <a:cs typeface="Times New Roman"/>
              </a:rPr>
              <a:t>,</a:t>
            </a:r>
            <a:r>
              <a:rPr lang="en-US" sz="2000" dirty="0">
                <a:latin typeface="Times New Roman"/>
                <a:cs typeface="Times New Roman"/>
              </a:rPr>
              <a:t>40</a:t>
            </a:r>
            <a:r>
              <a:rPr sz="2000" dirty="0">
                <a:latin typeface="Times New Roman"/>
                <a:cs typeface="Times New Roman"/>
              </a:rPr>
              <a:t>0</a:t>
            </a:r>
          </a:p>
          <a:p>
            <a:pPr marL="927100" indent="-452755">
              <a:lnSpc>
                <a:spcPct val="100000"/>
              </a:lnSpc>
              <a:spcBef>
                <a:spcPts val="1920"/>
              </a:spcBef>
              <a:buFont typeface="Wingdings"/>
              <a:buChar char=""/>
              <a:tabLst>
                <a:tab pos="926465" algn="l"/>
                <a:tab pos="927100" algn="l"/>
              </a:tabLst>
            </a:pPr>
            <a:r>
              <a:rPr sz="2000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NY </a:t>
            </a:r>
            <a:r>
              <a:rPr sz="20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standard deduction for </a:t>
            </a:r>
            <a:r>
              <a:rPr sz="2000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202</a:t>
            </a:r>
            <a:r>
              <a:rPr lang="en-US" sz="2000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2</a:t>
            </a:r>
            <a:r>
              <a:rPr sz="2000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(same as</a:t>
            </a:r>
            <a:r>
              <a:rPr sz="2000" u="heavy" spc="-1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20</a:t>
            </a:r>
            <a:r>
              <a:rPr lang="en-US" sz="2000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21</a:t>
            </a:r>
            <a:r>
              <a:rPr sz="2000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)</a:t>
            </a:r>
            <a:endParaRPr sz="2000" dirty="0">
              <a:latin typeface="Times New Roman"/>
              <a:cs typeface="Times New Roman"/>
            </a:endParaRPr>
          </a:p>
          <a:p>
            <a:pPr marL="1841500" marR="70485" indent="-915035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latin typeface="Times New Roman"/>
                <a:cs typeface="Times New Roman"/>
              </a:rPr>
              <a:t>Single (cannot be </a:t>
            </a:r>
            <a:r>
              <a:rPr sz="2000" spc="-10" dirty="0">
                <a:latin typeface="Times New Roman"/>
                <a:cs typeface="Times New Roman"/>
              </a:rPr>
              <a:t>claimed </a:t>
            </a:r>
            <a:r>
              <a:rPr sz="2000" spc="-5" dirty="0">
                <a:latin typeface="Times New Roman"/>
                <a:cs typeface="Times New Roman"/>
              </a:rPr>
              <a:t>as </a:t>
            </a:r>
            <a:r>
              <a:rPr sz="2000" dirty="0">
                <a:latin typeface="Times New Roman"/>
                <a:cs typeface="Times New Roman"/>
              </a:rPr>
              <a:t>dependent on another person’s return)</a:t>
            </a:r>
            <a:r>
              <a:rPr sz="2000" spc="-21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or</a:t>
            </a:r>
            <a:r>
              <a:rPr lang="en-US"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Married filing separately </a:t>
            </a:r>
            <a:r>
              <a:rPr sz="2000" dirty="0">
                <a:latin typeface="Times New Roman"/>
                <a:cs typeface="Times New Roman"/>
              </a:rPr>
              <a:t>-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$8,000</a:t>
            </a:r>
            <a:endParaRPr sz="2000" dirty="0">
              <a:latin typeface="Times New Roman"/>
              <a:cs typeface="Times New Roman"/>
            </a:endParaRPr>
          </a:p>
          <a:p>
            <a:pPr marL="927100" marR="1602105">
              <a:lnSpc>
                <a:spcPct val="120000"/>
              </a:lnSpc>
            </a:pPr>
            <a:r>
              <a:rPr sz="2000" spc="-5" dirty="0">
                <a:latin typeface="Times New Roman"/>
                <a:cs typeface="Times New Roman"/>
              </a:rPr>
              <a:t>Married filing </a:t>
            </a:r>
            <a:r>
              <a:rPr sz="2000" dirty="0">
                <a:latin typeface="Times New Roman"/>
                <a:cs typeface="Times New Roman"/>
              </a:rPr>
              <a:t>jointly or Qualifying widower -</a:t>
            </a:r>
            <a:r>
              <a:rPr sz="2000" spc="-1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$16,050  Head of household -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$11,200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t>11</a:t>
            </a:fld>
            <a:endParaRPr spc="-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2168" y="601979"/>
            <a:ext cx="8052815" cy="12801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16607" y="2776727"/>
            <a:ext cx="6675119" cy="12801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371600" y="2776727"/>
            <a:ext cx="607568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latin typeface="Times New Roman"/>
                <a:cs typeface="Times New Roman"/>
              </a:rPr>
              <a:t>EXAMPLE AND COMPLETED TAX  FORMS</a:t>
            </a:r>
            <a:r>
              <a:rPr sz="2800" b="1" spc="2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(pdf)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t>12</a:t>
            </a:fld>
            <a:endParaRPr spc="-5" dirty="0"/>
          </a:p>
        </p:txBody>
      </p:sp>
      <p:sp>
        <p:nvSpPr>
          <p:cNvPr id="7" name="object 3"/>
          <p:cNvSpPr txBox="1">
            <a:spLocks noGrp="1"/>
          </p:cNvSpPr>
          <p:nvPr>
            <p:ph type="title"/>
          </p:nvPr>
        </p:nvSpPr>
        <p:spPr>
          <a:xfrm>
            <a:off x="241300" y="300038"/>
            <a:ext cx="86614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Filing </a:t>
            </a:r>
            <a:r>
              <a:rPr sz="3600" dirty="0"/>
              <a:t>202</a:t>
            </a:r>
            <a:r>
              <a:rPr lang="en-US" sz="3600" dirty="0"/>
              <a:t>2</a:t>
            </a:r>
            <a:r>
              <a:rPr sz="3600" dirty="0"/>
              <a:t> </a:t>
            </a:r>
            <a:r>
              <a:rPr sz="3600" spc="-5" dirty="0"/>
              <a:t>Income </a:t>
            </a:r>
            <a:r>
              <a:rPr sz="3600" dirty="0"/>
              <a:t>Tax</a:t>
            </a:r>
            <a:r>
              <a:rPr sz="3600" spc="-25" dirty="0"/>
              <a:t> </a:t>
            </a:r>
            <a:r>
              <a:rPr sz="3600" spc="-5" dirty="0"/>
              <a:t>Returns</a:t>
            </a:r>
            <a:endParaRPr sz="3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8368" y="1815084"/>
            <a:ext cx="7946135" cy="19507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42542" y="1994407"/>
            <a:ext cx="7056120" cy="1367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36750" marR="5080" indent="-1924685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latin typeface="Times New Roman"/>
                <a:cs typeface="Times New Roman"/>
              </a:rPr>
              <a:t>Calculate Your </a:t>
            </a:r>
            <a:r>
              <a:rPr sz="4400" b="0" spc="5" dirty="0">
                <a:latin typeface="Times New Roman"/>
                <a:cs typeface="Times New Roman"/>
              </a:rPr>
              <a:t>202</a:t>
            </a:r>
            <a:r>
              <a:rPr lang="en-US" sz="4400" b="0" spc="5" dirty="0"/>
              <a:t>3</a:t>
            </a:r>
            <a:r>
              <a:rPr sz="4400" b="0" spc="-150" dirty="0">
                <a:latin typeface="Times New Roman"/>
                <a:cs typeface="Times New Roman"/>
              </a:rPr>
              <a:t> </a:t>
            </a:r>
            <a:r>
              <a:rPr sz="4400" b="0" dirty="0">
                <a:latin typeface="Times New Roman"/>
                <a:cs typeface="Times New Roman"/>
              </a:rPr>
              <a:t>Estimated  Tax</a:t>
            </a:r>
            <a:r>
              <a:rPr sz="4400" b="0" spc="-25" dirty="0">
                <a:latin typeface="Times New Roman"/>
                <a:cs typeface="Times New Roman"/>
              </a:rPr>
              <a:t> </a:t>
            </a:r>
            <a:r>
              <a:rPr sz="4400" b="0" dirty="0">
                <a:latin typeface="Times New Roman"/>
                <a:cs typeface="Times New Roman"/>
              </a:rPr>
              <a:t>Payments</a:t>
            </a:r>
            <a:endParaRPr sz="44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t>13</a:t>
            </a:fld>
            <a:endParaRPr spc="-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0644" y="423672"/>
            <a:ext cx="7536179" cy="8534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43293" y="551970"/>
            <a:ext cx="70281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Calculate Your </a:t>
            </a:r>
            <a:r>
              <a:rPr dirty="0"/>
              <a:t>202</a:t>
            </a:r>
            <a:r>
              <a:rPr lang="en-US" dirty="0"/>
              <a:t>3</a:t>
            </a:r>
            <a:r>
              <a:rPr dirty="0"/>
              <a:t> </a:t>
            </a:r>
            <a:r>
              <a:rPr spc="-5" dirty="0"/>
              <a:t>Estimated Tax</a:t>
            </a:r>
            <a:r>
              <a:rPr spc="20" dirty="0"/>
              <a:t> </a:t>
            </a:r>
            <a:r>
              <a:rPr spc="-5" dirty="0"/>
              <a:t>Payments</a:t>
            </a:r>
          </a:p>
        </p:txBody>
      </p:sp>
      <p:sp>
        <p:nvSpPr>
          <p:cNvPr id="4" name="object 4"/>
          <p:cNvSpPr/>
          <p:nvPr/>
        </p:nvSpPr>
        <p:spPr>
          <a:xfrm>
            <a:off x="559308" y="1898904"/>
            <a:ext cx="7950707" cy="33207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64540" y="2005075"/>
            <a:ext cx="7477759" cy="29876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marR="83185" indent="-342900">
              <a:lnSpc>
                <a:spcPct val="100000"/>
              </a:lnSpc>
              <a:spcBef>
                <a:spcPts val="95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200" spc="-5" dirty="0">
                <a:latin typeface="Times New Roman"/>
                <a:cs typeface="Times New Roman"/>
              </a:rPr>
              <a:t>You </a:t>
            </a:r>
            <a:r>
              <a:rPr sz="2200" b="1" spc="-5" dirty="0">
                <a:latin typeface="Times New Roman"/>
                <a:cs typeface="Times New Roman"/>
              </a:rPr>
              <a:t>may </a:t>
            </a:r>
            <a:r>
              <a:rPr sz="2200" dirty="0">
                <a:latin typeface="Times New Roman"/>
                <a:cs typeface="Times New Roman"/>
              </a:rPr>
              <a:t>be </a:t>
            </a:r>
            <a:r>
              <a:rPr sz="2200" spc="-5" dirty="0">
                <a:latin typeface="Times New Roman"/>
                <a:cs typeface="Times New Roman"/>
              </a:rPr>
              <a:t>required to </a:t>
            </a:r>
            <a:r>
              <a:rPr sz="2200" spc="-10" dirty="0">
                <a:latin typeface="Times New Roman"/>
                <a:cs typeface="Times New Roman"/>
              </a:rPr>
              <a:t>make estimated </a:t>
            </a:r>
            <a:r>
              <a:rPr sz="2200" spc="-5" dirty="0">
                <a:latin typeface="Times New Roman"/>
                <a:cs typeface="Times New Roman"/>
              </a:rPr>
              <a:t>tax payments with </a:t>
            </a:r>
            <a:r>
              <a:rPr sz="2200" dirty="0">
                <a:latin typeface="Times New Roman"/>
                <a:cs typeface="Times New Roman"/>
              </a:rPr>
              <a:t>the  </a:t>
            </a:r>
            <a:r>
              <a:rPr sz="2200" spc="-5" dirty="0">
                <a:latin typeface="Times New Roman"/>
                <a:cs typeface="Times New Roman"/>
              </a:rPr>
              <a:t>IRS </a:t>
            </a:r>
            <a:r>
              <a:rPr sz="2200" dirty="0">
                <a:latin typeface="Times New Roman"/>
                <a:cs typeface="Times New Roman"/>
              </a:rPr>
              <a:t>and/or the </a:t>
            </a:r>
            <a:r>
              <a:rPr sz="2200" spc="-10" dirty="0">
                <a:latin typeface="Times New Roman"/>
                <a:cs typeface="Times New Roman"/>
              </a:rPr>
              <a:t>NYS </a:t>
            </a:r>
            <a:r>
              <a:rPr sz="2200" spc="-5" dirty="0">
                <a:latin typeface="Times New Roman"/>
                <a:cs typeface="Times New Roman"/>
              </a:rPr>
              <a:t>Dept. </a:t>
            </a:r>
            <a:r>
              <a:rPr sz="2200" dirty="0">
                <a:latin typeface="Times New Roman"/>
                <a:cs typeface="Times New Roman"/>
              </a:rPr>
              <a:t>of </a:t>
            </a:r>
            <a:r>
              <a:rPr sz="2200" spc="-5" dirty="0">
                <a:latin typeface="Times New Roman"/>
                <a:cs typeface="Times New Roman"/>
              </a:rPr>
              <a:t>Tax (if </a:t>
            </a:r>
            <a:r>
              <a:rPr sz="2200" dirty="0">
                <a:latin typeface="Times New Roman"/>
                <a:cs typeface="Times New Roman"/>
              </a:rPr>
              <a:t>you </a:t>
            </a:r>
            <a:r>
              <a:rPr sz="2200" spc="-5" dirty="0">
                <a:latin typeface="Times New Roman"/>
                <a:cs typeface="Times New Roman"/>
              </a:rPr>
              <a:t>are a </a:t>
            </a:r>
            <a:r>
              <a:rPr sz="2200" spc="-10" dirty="0">
                <a:latin typeface="Times New Roman"/>
                <a:cs typeface="Times New Roman"/>
              </a:rPr>
              <a:t>NY </a:t>
            </a:r>
            <a:r>
              <a:rPr sz="2200" spc="-5" dirty="0">
                <a:latin typeface="Times New Roman"/>
                <a:cs typeface="Times New Roman"/>
              </a:rPr>
              <a:t>state  resident).</a:t>
            </a:r>
            <a:endParaRPr sz="2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Font typeface="Wingdings"/>
              <a:buChar char=""/>
            </a:pPr>
            <a:endParaRPr sz="2400" dirty="0">
              <a:latin typeface="Times New Roman"/>
              <a:cs typeface="Times New Roman"/>
            </a:endParaRPr>
          </a:p>
          <a:p>
            <a:pPr marL="354965" marR="5080" indent="-342900">
              <a:lnSpc>
                <a:spcPct val="100000"/>
              </a:lnSpc>
              <a:spcBef>
                <a:spcPts val="209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200" spc="-10" dirty="0">
                <a:latin typeface="Times New Roman"/>
                <a:cs typeface="Times New Roman"/>
              </a:rPr>
              <a:t>Estimated </a:t>
            </a:r>
            <a:r>
              <a:rPr sz="2200" spc="-5" dirty="0">
                <a:latin typeface="Times New Roman"/>
                <a:cs typeface="Times New Roman"/>
              </a:rPr>
              <a:t>tax payments are </a:t>
            </a:r>
            <a:r>
              <a:rPr sz="2200" dirty="0">
                <a:latin typeface="Times New Roman"/>
                <a:cs typeface="Times New Roman"/>
              </a:rPr>
              <a:t>due quarterly. </a:t>
            </a:r>
            <a:r>
              <a:rPr sz="2200" spc="-5" dirty="0">
                <a:latin typeface="Times New Roman"/>
                <a:cs typeface="Times New Roman"/>
              </a:rPr>
              <a:t>You are always  allowed to “pre-pay” </a:t>
            </a:r>
            <a:r>
              <a:rPr sz="2200" dirty="0">
                <a:latin typeface="Times New Roman"/>
                <a:cs typeface="Times New Roman"/>
              </a:rPr>
              <a:t>your </a:t>
            </a:r>
            <a:r>
              <a:rPr sz="2200" spc="-5" dirty="0">
                <a:latin typeface="Times New Roman"/>
                <a:cs typeface="Times New Roman"/>
              </a:rPr>
              <a:t>entire year tax </a:t>
            </a:r>
            <a:r>
              <a:rPr sz="2200" spc="-10" dirty="0">
                <a:latin typeface="Times New Roman"/>
                <a:cs typeface="Times New Roman"/>
              </a:rPr>
              <a:t>estimate </a:t>
            </a:r>
            <a:r>
              <a:rPr sz="2200" dirty="0">
                <a:latin typeface="Times New Roman"/>
                <a:cs typeface="Times New Roman"/>
              </a:rPr>
              <a:t>(100% of  </a:t>
            </a:r>
            <a:r>
              <a:rPr sz="2200" spc="-10" dirty="0">
                <a:latin typeface="Times New Roman"/>
                <a:cs typeface="Times New Roman"/>
              </a:rPr>
              <a:t>estimated </a:t>
            </a:r>
            <a:r>
              <a:rPr sz="2200" spc="-5" dirty="0">
                <a:latin typeface="Times New Roman"/>
                <a:cs typeface="Times New Roman"/>
              </a:rPr>
              <a:t>tax) in </a:t>
            </a:r>
            <a:r>
              <a:rPr sz="2200" dirty="0">
                <a:latin typeface="Times New Roman"/>
                <a:cs typeface="Times New Roman"/>
              </a:rPr>
              <a:t>your </a:t>
            </a:r>
            <a:r>
              <a:rPr sz="2200" spc="-5" dirty="0">
                <a:latin typeface="Times New Roman"/>
                <a:cs typeface="Times New Roman"/>
              </a:rPr>
              <a:t>first quarterly payment. Otherwise, equal  installments.</a:t>
            </a:r>
            <a:endParaRPr sz="22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t>14</a:t>
            </a:fld>
            <a:endParaRPr spc="-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4088" y="384047"/>
            <a:ext cx="7536179" cy="8534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67470" y="512458"/>
            <a:ext cx="70281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Calculate Your </a:t>
            </a:r>
            <a:r>
              <a:rPr dirty="0"/>
              <a:t>202</a:t>
            </a:r>
            <a:r>
              <a:rPr lang="en-US" dirty="0"/>
              <a:t>3</a:t>
            </a:r>
            <a:r>
              <a:rPr dirty="0"/>
              <a:t> </a:t>
            </a:r>
            <a:r>
              <a:rPr spc="-5" dirty="0"/>
              <a:t>Estimated Tax</a:t>
            </a:r>
            <a:r>
              <a:rPr spc="20" dirty="0"/>
              <a:t> </a:t>
            </a:r>
            <a:r>
              <a:rPr spc="-5" dirty="0"/>
              <a:t>Payments</a:t>
            </a:r>
          </a:p>
        </p:txBody>
      </p:sp>
      <p:sp>
        <p:nvSpPr>
          <p:cNvPr id="4" name="object 4"/>
          <p:cNvSpPr/>
          <p:nvPr/>
        </p:nvSpPr>
        <p:spPr>
          <a:xfrm>
            <a:off x="153923" y="1252728"/>
            <a:ext cx="8848343" cy="44226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72250" y="1365730"/>
            <a:ext cx="8384540" cy="41472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862330" indent="-34290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spc="-5" dirty="0">
                <a:latin typeface="Times New Roman"/>
                <a:cs typeface="Times New Roman"/>
              </a:rPr>
              <a:t>You </a:t>
            </a:r>
            <a:r>
              <a:rPr sz="2400" dirty="0">
                <a:latin typeface="Times New Roman"/>
                <a:cs typeface="Times New Roman"/>
              </a:rPr>
              <a:t>are </a:t>
            </a:r>
            <a:r>
              <a:rPr sz="2400" spc="-5" dirty="0">
                <a:latin typeface="Times New Roman"/>
                <a:cs typeface="Times New Roman"/>
              </a:rPr>
              <a:t>subject </a:t>
            </a:r>
            <a:r>
              <a:rPr sz="2400" dirty="0">
                <a:latin typeface="Times New Roman"/>
                <a:cs typeface="Times New Roman"/>
              </a:rPr>
              <a:t>to a penalty </a:t>
            </a:r>
            <a:r>
              <a:rPr sz="2400" spc="-5" dirty="0">
                <a:latin typeface="Times New Roman"/>
                <a:cs typeface="Times New Roman"/>
              </a:rPr>
              <a:t>for </a:t>
            </a:r>
            <a:r>
              <a:rPr sz="2400" dirty="0">
                <a:latin typeface="Times New Roman"/>
                <a:cs typeface="Times New Roman"/>
              </a:rPr>
              <a:t>not </a:t>
            </a:r>
            <a:r>
              <a:rPr sz="2400" spc="-5" dirty="0">
                <a:latin typeface="Times New Roman"/>
                <a:cs typeface="Times New Roman"/>
              </a:rPr>
              <a:t>making </a:t>
            </a:r>
            <a:r>
              <a:rPr sz="2400" dirty="0">
                <a:latin typeface="Times New Roman"/>
                <a:cs typeface="Times New Roman"/>
              </a:rPr>
              <a:t>202</a:t>
            </a:r>
            <a:r>
              <a:rPr lang="en-US" sz="2400" dirty="0">
                <a:latin typeface="Times New Roman"/>
                <a:cs typeface="Times New Roman"/>
              </a:rPr>
              <a:t>3</a:t>
            </a:r>
            <a:r>
              <a:rPr sz="2400" dirty="0">
                <a:latin typeface="Times New Roman"/>
                <a:cs typeface="Times New Roman"/>
              </a:rPr>
              <a:t> quarterly  </a:t>
            </a:r>
            <a:r>
              <a:rPr sz="2400" spc="-5" dirty="0">
                <a:latin typeface="Times New Roman"/>
                <a:cs typeface="Times New Roman"/>
              </a:rPr>
              <a:t>estimated </a:t>
            </a:r>
            <a:r>
              <a:rPr sz="2400" dirty="0">
                <a:latin typeface="Times New Roman"/>
                <a:cs typeface="Times New Roman"/>
              </a:rPr>
              <a:t>tax </a:t>
            </a:r>
            <a:r>
              <a:rPr sz="2400" spc="-5" dirty="0">
                <a:latin typeface="Times New Roman"/>
                <a:cs typeface="Times New Roman"/>
              </a:rPr>
              <a:t>payments </a:t>
            </a:r>
            <a:r>
              <a:rPr sz="2400" dirty="0">
                <a:latin typeface="Times New Roman"/>
                <a:cs typeface="Times New Roman"/>
              </a:rPr>
              <a:t>to the </a:t>
            </a:r>
            <a:r>
              <a:rPr sz="2400" spc="-5" dirty="0">
                <a:latin typeface="Times New Roman"/>
                <a:cs typeface="Times New Roman"/>
              </a:rPr>
              <a:t>IRS/NY </a:t>
            </a:r>
            <a:r>
              <a:rPr sz="2400" dirty="0">
                <a:latin typeface="Times New Roman"/>
                <a:cs typeface="Times New Roman"/>
              </a:rPr>
              <a:t>state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if:</a:t>
            </a:r>
            <a:endParaRPr sz="2400" dirty="0">
              <a:latin typeface="Times New Roman"/>
              <a:cs typeface="Times New Roman"/>
            </a:endParaRPr>
          </a:p>
          <a:p>
            <a:pPr marL="812800" marR="5080" lvl="1" indent="-342900">
              <a:lnSpc>
                <a:spcPct val="100000"/>
              </a:lnSpc>
              <a:spcBef>
                <a:spcPts val="495"/>
              </a:spcBef>
              <a:buAutoNum type="arabicPeriod"/>
              <a:tabLst>
                <a:tab pos="812165" algn="l"/>
                <a:tab pos="812800" algn="l"/>
              </a:tabLst>
            </a:pPr>
            <a:r>
              <a:rPr sz="2000" spc="5" dirty="0">
                <a:latin typeface="Times New Roman"/>
                <a:cs typeface="Times New Roman"/>
              </a:rPr>
              <a:t>You owe $1,000 </a:t>
            </a:r>
            <a:r>
              <a:rPr sz="2000" dirty="0">
                <a:latin typeface="Times New Roman"/>
                <a:cs typeface="Times New Roman"/>
              </a:rPr>
              <a:t>or </a:t>
            </a:r>
            <a:r>
              <a:rPr sz="2000" spc="-5" dirty="0">
                <a:latin typeface="Times New Roman"/>
                <a:cs typeface="Times New Roman"/>
              </a:rPr>
              <a:t>more in tax </a:t>
            </a:r>
            <a:r>
              <a:rPr sz="2000" dirty="0">
                <a:latin typeface="Times New Roman"/>
                <a:cs typeface="Times New Roman"/>
              </a:rPr>
              <a:t>($300 or </a:t>
            </a:r>
            <a:r>
              <a:rPr sz="2000" spc="-5" dirty="0">
                <a:latin typeface="Times New Roman"/>
                <a:cs typeface="Times New Roman"/>
              </a:rPr>
              <a:t>more </a:t>
            </a:r>
            <a:r>
              <a:rPr sz="2000" dirty="0">
                <a:latin typeface="Times New Roman"/>
                <a:cs typeface="Times New Roman"/>
              </a:rPr>
              <a:t>for </a:t>
            </a:r>
            <a:r>
              <a:rPr sz="2000" spc="5" dirty="0">
                <a:latin typeface="Times New Roman"/>
                <a:cs typeface="Times New Roman"/>
              </a:rPr>
              <a:t>NY) </a:t>
            </a:r>
            <a:r>
              <a:rPr sz="2000" dirty="0">
                <a:latin typeface="Times New Roman"/>
                <a:cs typeface="Times New Roman"/>
              </a:rPr>
              <a:t>when you </a:t>
            </a:r>
            <a:r>
              <a:rPr sz="2000" spc="-5" dirty="0">
                <a:latin typeface="Times New Roman"/>
                <a:cs typeface="Times New Roman"/>
              </a:rPr>
              <a:t>file</a:t>
            </a:r>
            <a:r>
              <a:rPr sz="2000" spc="-2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your  </a:t>
            </a:r>
            <a:r>
              <a:rPr sz="2000" spc="5" dirty="0">
                <a:latin typeface="Times New Roman"/>
                <a:cs typeface="Times New Roman"/>
              </a:rPr>
              <a:t>202</a:t>
            </a:r>
            <a:r>
              <a:rPr lang="en-US" sz="2000" spc="5" dirty="0">
                <a:latin typeface="Times New Roman"/>
                <a:cs typeface="Times New Roman"/>
              </a:rPr>
              <a:t>3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return </a:t>
            </a:r>
            <a:r>
              <a:rPr sz="2000" spc="-5" dirty="0">
                <a:latin typeface="Times New Roman"/>
                <a:cs typeface="Times New Roman"/>
              </a:rPr>
              <a:t>in </a:t>
            </a:r>
            <a:r>
              <a:rPr sz="2000" spc="5" dirty="0">
                <a:latin typeface="Times New Roman"/>
                <a:cs typeface="Times New Roman"/>
              </a:rPr>
              <a:t>202</a:t>
            </a:r>
            <a:r>
              <a:rPr lang="en-US" sz="2000" spc="5" dirty="0">
                <a:latin typeface="Times New Roman"/>
                <a:cs typeface="Times New Roman"/>
              </a:rPr>
              <a:t>4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(after </a:t>
            </a:r>
            <a:r>
              <a:rPr sz="2000" dirty="0">
                <a:latin typeface="Times New Roman"/>
                <a:cs typeface="Times New Roman"/>
              </a:rPr>
              <a:t>subtracting </a:t>
            </a:r>
            <a:r>
              <a:rPr sz="2000" spc="-5" dirty="0">
                <a:latin typeface="Times New Roman"/>
                <a:cs typeface="Times New Roman"/>
              </a:rPr>
              <a:t>withholding </a:t>
            </a:r>
            <a:r>
              <a:rPr sz="2000" dirty="0">
                <a:latin typeface="Times New Roman"/>
                <a:cs typeface="Times New Roman"/>
              </a:rPr>
              <a:t>that you had and  </a:t>
            </a:r>
            <a:r>
              <a:rPr sz="2000" spc="-5" dirty="0">
                <a:latin typeface="Times New Roman"/>
                <a:cs typeface="Times New Roman"/>
              </a:rPr>
              <a:t>overpayments </a:t>
            </a:r>
            <a:r>
              <a:rPr sz="2000" dirty="0">
                <a:latin typeface="Times New Roman"/>
                <a:cs typeface="Times New Roman"/>
              </a:rPr>
              <a:t>from the prior </a:t>
            </a:r>
            <a:r>
              <a:rPr sz="2000" spc="-5" dirty="0">
                <a:latin typeface="Times New Roman"/>
                <a:cs typeface="Times New Roman"/>
              </a:rPr>
              <a:t>year),</a:t>
            </a:r>
            <a:r>
              <a:rPr sz="2000" spc="-13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AND</a:t>
            </a:r>
            <a:endParaRPr sz="2000" dirty="0">
              <a:latin typeface="Times New Roman"/>
              <a:cs typeface="Times New Roman"/>
            </a:endParaRPr>
          </a:p>
          <a:p>
            <a:pPr marL="812800" lvl="1" indent="-342900">
              <a:lnSpc>
                <a:spcPct val="100000"/>
              </a:lnSpc>
              <a:spcBef>
                <a:spcPts val="480"/>
              </a:spcBef>
              <a:buAutoNum type="arabicPeriod"/>
              <a:tabLst>
                <a:tab pos="812165" algn="l"/>
                <a:tab pos="812800" algn="l"/>
              </a:tabLst>
            </a:pPr>
            <a:r>
              <a:rPr sz="2000" spc="5" dirty="0">
                <a:latin typeface="Times New Roman"/>
                <a:cs typeface="Times New Roman"/>
              </a:rPr>
              <a:t>Your </a:t>
            </a:r>
            <a:r>
              <a:rPr sz="2000" spc="-5" dirty="0">
                <a:latin typeface="Times New Roman"/>
                <a:cs typeface="Times New Roman"/>
              </a:rPr>
              <a:t>withholding/estimated payments </a:t>
            </a:r>
            <a:r>
              <a:rPr sz="2000" dirty="0">
                <a:latin typeface="Times New Roman"/>
                <a:cs typeface="Times New Roman"/>
              </a:rPr>
              <a:t>are </a:t>
            </a:r>
            <a:r>
              <a:rPr sz="2000" spc="-5" dirty="0">
                <a:latin typeface="Times New Roman"/>
                <a:cs typeface="Times New Roman"/>
              </a:rPr>
              <a:t>less </a:t>
            </a:r>
            <a:r>
              <a:rPr sz="2000" dirty="0">
                <a:latin typeface="Times New Roman"/>
                <a:cs typeface="Times New Roman"/>
              </a:rPr>
              <a:t>than the </a:t>
            </a:r>
            <a:r>
              <a:rPr sz="2000" spc="-5" dirty="0">
                <a:latin typeface="Times New Roman"/>
                <a:cs typeface="Times New Roman"/>
              </a:rPr>
              <a:t>smaller</a:t>
            </a:r>
            <a:r>
              <a:rPr sz="2000" spc="-1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of:</a:t>
            </a:r>
          </a:p>
          <a:p>
            <a:pPr marL="1327785" lvl="2" indent="-457834">
              <a:lnSpc>
                <a:spcPct val="100000"/>
              </a:lnSpc>
              <a:spcBef>
                <a:spcPts val="480"/>
              </a:spcBef>
              <a:buAutoNum type="alphaLcPeriod"/>
              <a:tabLst>
                <a:tab pos="1327785" algn="l"/>
                <a:tab pos="1328420" algn="l"/>
              </a:tabLst>
            </a:pPr>
            <a:r>
              <a:rPr sz="2000" spc="5" dirty="0">
                <a:latin typeface="Times New Roman"/>
                <a:cs typeface="Times New Roman"/>
              </a:rPr>
              <a:t>90% </a:t>
            </a:r>
            <a:r>
              <a:rPr sz="2000" dirty="0">
                <a:latin typeface="Times New Roman"/>
                <a:cs typeface="Times New Roman"/>
              </a:rPr>
              <a:t>of the </a:t>
            </a:r>
            <a:r>
              <a:rPr sz="2000" spc="-5" dirty="0">
                <a:latin typeface="Times New Roman"/>
                <a:cs typeface="Times New Roman"/>
              </a:rPr>
              <a:t>tax </a:t>
            </a:r>
            <a:r>
              <a:rPr sz="2000" dirty="0">
                <a:latin typeface="Times New Roman"/>
                <a:cs typeface="Times New Roman"/>
              </a:rPr>
              <a:t>on your </a:t>
            </a:r>
            <a:r>
              <a:rPr sz="2000" spc="5" dirty="0">
                <a:latin typeface="Times New Roman"/>
                <a:cs typeface="Times New Roman"/>
              </a:rPr>
              <a:t>202</a:t>
            </a:r>
            <a:r>
              <a:rPr lang="en-US" sz="2000" spc="5" dirty="0">
                <a:latin typeface="Times New Roman"/>
                <a:cs typeface="Times New Roman"/>
              </a:rPr>
              <a:t>3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return,</a:t>
            </a:r>
            <a:r>
              <a:rPr sz="2000" spc="-1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or</a:t>
            </a:r>
          </a:p>
          <a:p>
            <a:pPr marL="1327785" lvl="2" indent="-457834">
              <a:lnSpc>
                <a:spcPct val="100000"/>
              </a:lnSpc>
              <a:spcBef>
                <a:spcPts val="480"/>
              </a:spcBef>
              <a:buAutoNum type="alphaLcPeriod"/>
              <a:tabLst>
                <a:tab pos="1327785" algn="l"/>
                <a:tab pos="1328420" algn="l"/>
              </a:tabLst>
            </a:pPr>
            <a:r>
              <a:rPr lang="en-US" sz="2000" spc="5" dirty="0">
                <a:latin typeface="Times New Roman"/>
                <a:cs typeface="Times New Roman"/>
              </a:rPr>
              <a:t>1</a:t>
            </a:r>
            <a:r>
              <a:rPr sz="2000" spc="5" dirty="0">
                <a:latin typeface="Times New Roman"/>
                <a:cs typeface="Times New Roman"/>
              </a:rPr>
              <a:t>00% </a:t>
            </a:r>
            <a:r>
              <a:rPr sz="2000" dirty="0">
                <a:latin typeface="Times New Roman"/>
                <a:cs typeface="Times New Roman"/>
              </a:rPr>
              <a:t>of the </a:t>
            </a:r>
            <a:r>
              <a:rPr sz="2000" spc="-5" dirty="0">
                <a:latin typeface="Times New Roman"/>
                <a:cs typeface="Times New Roman"/>
              </a:rPr>
              <a:t>tax </a:t>
            </a:r>
            <a:r>
              <a:rPr sz="2000" dirty="0">
                <a:latin typeface="Times New Roman"/>
                <a:cs typeface="Times New Roman"/>
              </a:rPr>
              <a:t>on your </a:t>
            </a:r>
            <a:r>
              <a:rPr sz="2000" spc="5" dirty="0">
                <a:latin typeface="Times New Roman"/>
                <a:cs typeface="Times New Roman"/>
              </a:rPr>
              <a:t>202</a:t>
            </a:r>
            <a:r>
              <a:rPr lang="en-US" sz="2000" spc="5" dirty="0">
                <a:latin typeface="Times New Roman"/>
                <a:cs typeface="Times New Roman"/>
              </a:rPr>
              <a:t>2</a:t>
            </a:r>
            <a:r>
              <a:rPr sz="2000" spc="-1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return.</a:t>
            </a: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400" dirty="0">
              <a:latin typeface="Times New Roman"/>
              <a:cs typeface="Times New Roman"/>
            </a:endParaRPr>
          </a:p>
          <a:p>
            <a:pPr marL="1213485" marR="323850" indent="-343535">
              <a:lnSpc>
                <a:spcPct val="100000"/>
              </a:lnSpc>
              <a:buFont typeface="Arial"/>
              <a:buChar char="•"/>
              <a:tabLst>
                <a:tab pos="1213485" algn="l"/>
                <a:tab pos="1214120" algn="l"/>
              </a:tabLst>
            </a:pPr>
            <a:r>
              <a:rPr sz="2000" b="1" dirty="0">
                <a:latin typeface="Times New Roman"/>
                <a:cs typeface="Times New Roman"/>
              </a:rPr>
              <a:t>Safe Harbor – For </a:t>
            </a:r>
            <a:r>
              <a:rPr sz="2000" b="1" spc="5" dirty="0">
                <a:latin typeface="Times New Roman"/>
                <a:cs typeface="Times New Roman"/>
              </a:rPr>
              <a:t>202</a:t>
            </a:r>
            <a:r>
              <a:rPr lang="en-US" sz="2000" b="1" spc="5" dirty="0">
                <a:latin typeface="Times New Roman"/>
                <a:cs typeface="Times New Roman"/>
              </a:rPr>
              <a:t>3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estimated tax payments, pay the tax</a:t>
            </a:r>
            <a:r>
              <a:rPr sz="2000" b="1" spc="-290" dirty="0">
                <a:latin typeface="Times New Roman"/>
                <a:cs typeface="Times New Roman"/>
              </a:rPr>
              <a:t> </a:t>
            </a:r>
            <a:r>
              <a:rPr sz="2000" b="1" spc="5" dirty="0">
                <a:latin typeface="Times New Roman"/>
                <a:cs typeface="Times New Roman"/>
              </a:rPr>
              <a:t>on  </a:t>
            </a:r>
            <a:r>
              <a:rPr sz="2000" b="1" dirty="0">
                <a:latin typeface="Times New Roman"/>
                <a:cs typeface="Times New Roman"/>
              </a:rPr>
              <a:t>your </a:t>
            </a:r>
            <a:r>
              <a:rPr sz="2000" b="1" spc="5" dirty="0">
                <a:latin typeface="Times New Roman"/>
                <a:cs typeface="Times New Roman"/>
              </a:rPr>
              <a:t>202</a:t>
            </a:r>
            <a:r>
              <a:rPr lang="en-US" sz="2000" b="1" spc="5" dirty="0">
                <a:latin typeface="Times New Roman"/>
                <a:cs typeface="Times New Roman"/>
              </a:rPr>
              <a:t>2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return (Form </a:t>
            </a:r>
            <a:r>
              <a:rPr sz="2000" b="1" spc="5" dirty="0">
                <a:latin typeface="Times New Roman"/>
                <a:cs typeface="Times New Roman"/>
              </a:rPr>
              <a:t>1040) </a:t>
            </a:r>
            <a:r>
              <a:rPr sz="2000" b="1" dirty="0">
                <a:latin typeface="Times New Roman"/>
                <a:cs typeface="Times New Roman"/>
              </a:rPr>
              <a:t>equally over the 4 quarterly  payment dates (or all up</a:t>
            </a:r>
            <a:r>
              <a:rPr sz="2000" b="1" spc="-114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front).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t>15</a:t>
            </a:fld>
            <a:endParaRPr spc="-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5528" y="374904"/>
            <a:ext cx="7536179" cy="8534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57781" y="502334"/>
            <a:ext cx="70281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Calculate Your </a:t>
            </a:r>
            <a:r>
              <a:rPr dirty="0"/>
              <a:t>202</a:t>
            </a:r>
            <a:r>
              <a:rPr lang="en-US" dirty="0"/>
              <a:t>3</a:t>
            </a:r>
            <a:r>
              <a:rPr dirty="0"/>
              <a:t> </a:t>
            </a:r>
            <a:r>
              <a:rPr spc="-5" dirty="0"/>
              <a:t>Estimated Tax</a:t>
            </a:r>
            <a:r>
              <a:rPr spc="20" dirty="0"/>
              <a:t> </a:t>
            </a:r>
            <a:r>
              <a:rPr spc="-5" dirty="0"/>
              <a:t>Payments</a:t>
            </a:r>
          </a:p>
        </p:txBody>
      </p:sp>
      <p:sp>
        <p:nvSpPr>
          <p:cNvPr id="4" name="object 4"/>
          <p:cNvSpPr/>
          <p:nvPr/>
        </p:nvSpPr>
        <p:spPr>
          <a:xfrm>
            <a:off x="1523" y="1018032"/>
            <a:ext cx="9102852" cy="51663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19739" y="1130241"/>
            <a:ext cx="8636635" cy="4843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269875" indent="-34290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spc="-5" dirty="0">
                <a:latin typeface="Times New Roman"/>
                <a:cs typeface="Times New Roman"/>
              </a:rPr>
              <a:t>IRS and NYS Tax Resources for Calculating </a:t>
            </a:r>
            <a:r>
              <a:rPr sz="2400" dirty="0">
                <a:latin typeface="Times New Roman"/>
                <a:cs typeface="Times New Roman"/>
              </a:rPr>
              <a:t>Quarterly </a:t>
            </a:r>
            <a:r>
              <a:rPr sz="2400" spc="-5" dirty="0">
                <a:latin typeface="Times New Roman"/>
                <a:cs typeface="Times New Roman"/>
              </a:rPr>
              <a:t>Estimated  Tax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Payments</a:t>
            </a:r>
            <a:endParaRPr sz="2400" dirty="0">
              <a:latin typeface="Times New Roman"/>
              <a:cs typeface="Times New Roman"/>
            </a:endParaRPr>
          </a:p>
          <a:p>
            <a:pPr marL="469900" marR="5080">
              <a:lnSpc>
                <a:spcPct val="100000"/>
              </a:lnSpc>
              <a:spcBef>
                <a:spcPts val="1935"/>
              </a:spcBef>
            </a:pPr>
            <a:r>
              <a:rPr sz="2000" spc="-5" dirty="0">
                <a:latin typeface="Times New Roman"/>
                <a:cs typeface="Times New Roman"/>
              </a:rPr>
              <a:t>Refer to </a:t>
            </a:r>
            <a:r>
              <a:rPr sz="2000" dirty="0">
                <a:latin typeface="Times New Roman"/>
                <a:cs typeface="Times New Roman"/>
              </a:rPr>
              <a:t>IRS and </a:t>
            </a:r>
            <a:r>
              <a:rPr sz="2000" spc="5" dirty="0">
                <a:latin typeface="Times New Roman"/>
                <a:cs typeface="Times New Roman"/>
              </a:rPr>
              <a:t>NYS </a:t>
            </a:r>
            <a:r>
              <a:rPr sz="2000" spc="-5" dirty="0">
                <a:latin typeface="Times New Roman"/>
                <a:cs typeface="Times New Roman"/>
              </a:rPr>
              <a:t>Forms listed </a:t>
            </a:r>
            <a:r>
              <a:rPr sz="2000" dirty="0">
                <a:latin typeface="Times New Roman"/>
                <a:cs typeface="Times New Roman"/>
              </a:rPr>
              <a:t>below (which include </a:t>
            </a:r>
            <a:r>
              <a:rPr sz="2000" spc="-5" dirty="0">
                <a:latin typeface="Times New Roman"/>
                <a:cs typeface="Times New Roman"/>
              </a:rPr>
              <a:t>explanation </a:t>
            </a:r>
            <a:r>
              <a:rPr sz="2000" dirty="0">
                <a:latin typeface="Times New Roman"/>
                <a:cs typeface="Times New Roman"/>
              </a:rPr>
              <a:t>of </a:t>
            </a:r>
            <a:r>
              <a:rPr sz="2000" spc="5" dirty="0">
                <a:latin typeface="Times New Roman"/>
                <a:cs typeface="Times New Roman"/>
              </a:rPr>
              <a:t>how</a:t>
            </a:r>
            <a:r>
              <a:rPr sz="2000" spc="-13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to  estimate quarterly amounts </a:t>
            </a:r>
            <a:r>
              <a:rPr sz="2000" dirty="0">
                <a:latin typeface="Times New Roman"/>
                <a:cs typeface="Times New Roman"/>
              </a:rPr>
              <a:t>owed) and IRS </a:t>
            </a:r>
            <a:r>
              <a:rPr sz="2000" spc="-5" dirty="0">
                <a:latin typeface="Times New Roman"/>
                <a:cs typeface="Times New Roman"/>
              </a:rPr>
              <a:t>Publication </a:t>
            </a:r>
            <a:r>
              <a:rPr sz="2000" spc="5" dirty="0">
                <a:latin typeface="Times New Roman"/>
                <a:cs typeface="Times New Roman"/>
              </a:rPr>
              <a:t>505 </a:t>
            </a:r>
            <a:r>
              <a:rPr sz="2000" spc="-5" dirty="0">
                <a:latin typeface="Times New Roman"/>
                <a:cs typeface="Times New Roman"/>
              </a:rPr>
              <a:t>(Tax </a:t>
            </a:r>
            <a:r>
              <a:rPr sz="2000" dirty="0">
                <a:latin typeface="Times New Roman"/>
                <a:cs typeface="Times New Roman"/>
              </a:rPr>
              <a:t>Withholding  and </a:t>
            </a:r>
            <a:r>
              <a:rPr sz="2000" spc="-5" dirty="0">
                <a:latin typeface="Times New Roman"/>
                <a:cs typeface="Times New Roman"/>
              </a:rPr>
              <a:t>Estimated </a:t>
            </a:r>
            <a:r>
              <a:rPr sz="2000" dirty="0">
                <a:latin typeface="Times New Roman"/>
                <a:cs typeface="Times New Roman"/>
              </a:rPr>
              <a:t>Tax), </a:t>
            </a:r>
            <a:r>
              <a:rPr sz="2000" spc="-5" dirty="0">
                <a:latin typeface="Times New Roman"/>
                <a:cs typeface="Times New Roman"/>
              </a:rPr>
              <a:t>available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at:</a:t>
            </a:r>
            <a:endParaRPr sz="2000" dirty="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480"/>
              </a:spcBef>
            </a:pPr>
            <a:r>
              <a:rPr sz="2000" u="heavy" spc="-5" dirty="0">
                <a:solidFill>
                  <a:srgbClr val="3333CC"/>
                </a:solidFill>
                <a:uFill>
                  <a:solidFill>
                    <a:srgbClr val="3333CC"/>
                  </a:solidFill>
                </a:uFill>
                <a:latin typeface="Times New Roman"/>
                <a:cs typeface="Times New Roman"/>
                <a:hlinkClick r:id="rId5"/>
              </a:rPr>
              <a:t>https://www.irs.gov/businesses/small-businesses-self-employed/estimated-taxes</a:t>
            </a:r>
            <a:endParaRPr sz="2000" dirty="0">
              <a:latin typeface="Times New Roman"/>
              <a:cs typeface="Times New Roman"/>
            </a:endParaRPr>
          </a:p>
          <a:p>
            <a:pPr marL="1213485" lvl="1" indent="-343535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1213485" algn="l"/>
                <a:tab pos="1214120" algn="l"/>
              </a:tabLst>
            </a:pPr>
            <a:r>
              <a:rPr sz="2000" dirty="0">
                <a:latin typeface="Times New Roman"/>
                <a:cs typeface="Times New Roman"/>
              </a:rPr>
              <a:t>Federal – IRS Form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1040-ES</a:t>
            </a:r>
          </a:p>
          <a:p>
            <a:pPr marL="1213485" lvl="1" indent="-343535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1213485" algn="l"/>
                <a:tab pos="1214120" algn="l"/>
              </a:tabLst>
            </a:pPr>
            <a:r>
              <a:rPr sz="2000" dirty="0">
                <a:latin typeface="Times New Roman"/>
                <a:cs typeface="Times New Roman"/>
              </a:rPr>
              <a:t>New York – </a:t>
            </a:r>
            <a:r>
              <a:rPr sz="2000" spc="5" dirty="0">
                <a:latin typeface="Times New Roman"/>
                <a:cs typeface="Times New Roman"/>
              </a:rPr>
              <a:t>NY </a:t>
            </a:r>
            <a:r>
              <a:rPr sz="2000" dirty="0">
                <a:latin typeface="Times New Roman"/>
                <a:cs typeface="Times New Roman"/>
              </a:rPr>
              <a:t>Form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IT-2105</a:t>
            </a:r>
          </a:p>
          <a:p>
            <a:pPr marL="926465" marR="694055" indent="-457200">
              <a:lnSpc>
                <a:spcPct val="120000"/>
              </a:lnSpc>
            </a:pPr>
            <a:r>
              <a:rPr sz="2000" dirty="0">
                <a:latin typeface="Times New Roman"/>
                <a:cs typeface="Times New Roman"/>
              </a:rPr>
              <a:t>The federal standard deduction generally </a:t>
            </a:r>
            <a:r>
              <a:rPr sz="2000" spc="-5" dirty="0">
                <a:latin typeface="Times New Roman"/>
                <a:cs typeface="Times New Roman"/>
              </a:rPr>
              <a:t>increases </a:t>
            </a:r>
            <a:r>
              <a:rPr sz="2000" dirty="0">
                <a:latin typeface="Times New Roman"/>
                <a:cs typeface="Times New Roman"/>
              </a:rPr>
              <a:t>every </a:t>
            </a:r>
            <a:r>
              <a:rPr sz="2000" spc="-5" dirty="0">
                <a:latin typeface="Times New Roman"/>
                <a:cs typeface="Times New Roman"/>
              </a:rPr>
              <a:t>year. </a:t>
            </a:r>
            <a:r>
              <a:rPr sz="2000" dirty="0">
                <a:latin typeface="Times New Roman"/>
                <a:cs typeface="Times New Roman"/>
              </a:rPr>
              <a:t>For</a:t>
            </a:r>
            <a:r>
              <a:rPr sz="2000" spc="-22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202</a:t>
            </a:r>
            <a:r>
              <a:rPr lang="en-US" sz="2000" spc="5" dirty="0">
                <a:latin typeface="Times New Roman"/>
                <a:cs typeface="Times New Roman"/>
              </a:rPr>
              <a:t>3</a:t>
            </a:r>
            <a:r>
              <a:rPr sz="2000" spc="5" dirty="0">
                <a:latin typeface="Times New Roman"/>
                <a:cs typeface="Times New Roman"/>
              </a:rPr>
              <a:t>:  </a:t>
            </a:r>
            <a:r>
              <a:rPr sz="2000" dirty="0">
                <a:latin typeface="Times New Roman"/>
                <a:cs typeface="Times New Roman"/>
              </a:rPr>
              <a:t>Single or </a:t>
            </a:r>
            <a:r>
              <a:rPr sz="2000" spc="-5" dirty="0">
                <a:latin typeface="Times New Roman"/>
                <a:cs typeface="Times New Roman"/>
              </a:rPr>
              <a:t>Married filing separately </a:t>
            </a:r>
            <a:r>
              <a:rPr sz="2000" dirty="0">
                <a:latin typeface="Times New Roman"/>
                <a:cs typeface="Times New Roman"/>
              </a:rPr>
              <a:t>-</a:t>
            </a:r>
            <a:r>
              <a:rPr sz="2000" spc="-1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$1</a:t>
            </a:r>
            <a:r>
              <a:rPr lang="en-US" sz="2000" dirty="0">
                <a:latin typeface="Times New Roman"/>
                <a:cs typeface="Times New Roman"/>
              </a:rPr>
              <a:t>3</a:t>
            </a:r>
            <a:r>
              <a:rPr sz="2000" dirty="0">
                <a:latin typeface="Times New Roman"/>
                <a:cs typeface="Times New Roman"/>
              </a:rPr>
              <a:t>,</a:t>
            </a:r>
            <a:r>
              <a:rPr lang="en-US" sz="2000" dirty="0">
                <a:latin typeface="Times New Roman"/>
                <a:cs typeface="Times New Roman"/>
              </a:rPr>
              <a:t>850</a:t>
            </a:r>
            <a:endParaRPr sz="2000" dirty="0">
              <a:latin typeface="Times New Roman"/>
              <a:cs typeface="Times New Roman"/>
            </a:endParaRPr>
          </a:p>
          <a:p>
            <a:pPr marL="926465" marR="2119630">
              <a:lnSpc>
                <a:spcPct val="120000"/>
              </a:lnSpc>
            </a:pPr>
            <a:r>
              <a:rPr sz="2000" spc="-5" dirty="0">
                <a:latin typeface="Times New Roman"/>
                <a:cs typeface="Times New Roman"/>
              </a:rPr>
              <a:t>Married filing </a:t>
            </a:r>
            <a:r>
              <a:rPr sz="2000" dirty="0">
                <a:latin typeface="Times New Roman"/>
                <a:cs typeface="Times New Roman"/>
              </a:rPr>
              <a:t>jointly or Qualifying widower -</a:t>
            </a:r>
            <a:r>
              <a:rPr sz="2000" spc="-1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$2</a:t>
            </a:r>
            <a:r>
              <a:rPr lang="en-US" sz="2000" dirty="0">
                <a:latin typeface="Times New Roman"/>
                <a:cs typeface="Times New Roman"/>
              </a:rPr>
              <a:t>7</a:t>
            </a:r>
            <a:r>
              <a:rPr sz="2000" dirty="0">
                <a:latin typeface="Times New Roman"/>
                <a:cs typeface="Times New Roman"/>
              </a:rPr>
              <a:t>,</a:t>
            </a:r>
            <a:r>
              <a:rPr lang="en-US" sz="2000" dirty="0">
                <a:latin typeface="Times New Roman"/>
                <a:cs typeface="Times New Roman"/>
              </a:rPr>
              <a:t>7</a:t>
            </a:r>
            <a:r>
              <a:rPr sz="2000" dirty="0">
                <a:latin typeface="Times New Roman"/>
                <a:cs typeface="Times New Roman"/>
              </a:rPr>
              <a:t>00  Head of household -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$</a:t>
            </a:r>
            <a:r>
              <a:rPr lang="en-US" sz="2000" dirty="0">
                <a:latin typeface="Times New Roman"/>
                <a:cs typeface="Times New Roman"/>
              </a:rPr>
              <a:t>20,800</a:t>
            </a:r>
            <a:endParaRPr sz="2000" dirty="0">
              <a:latin typeface="Times New Roman"/>
              <a:cs typeface="Times New Roman"/>
            </a:endParaRPr>
          </a:p>
          <a:p>
            <a:pPr marL="475615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latin typeface="Times New Roman"/>
                <a:cs typeface="Times New Roman"/>
              </a:rPr>
              <a:t>The </a:t>
            </a:r>
            <a:r>
              <a:rPr sz="2000" spc="5" dirty="0">
                <a:latin typeface="Times New Roman"/>
                <a:cs typeface="Times New Roman"/>
              </a:rPr>
              <a:t>NY </a:t>
            </a:r>
            <a:r>
              <a:rPr sz="2000" dirty="0">
                <a:latin typeface="Times New Roman"/>
                <a:cs typeface="Times New Roman"/>
              </a:rPr>
              <a:t>standard deductions for </a:t>
            </a:r>
            <a:r>
              <a:rPr sz="2000" spc="5" dirty="0">
                <a:latin typeface="Times New Roman"/>
                <a:cs typeface="Times New Roman"/>
              </a:rPr>
              <a:t>202</a:t>
            </a:r>
            <a:r>
              <a:rPr lang="en-US" sz="2000" spc="5" dirty="0">
                <a:latin typeface="Times New Roman"/>
                <a:cs typeface="Times New Roman"/>
              </a:rPr>
              <a:t>3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are the </a:t>
            </a:r>
            <a:r>
              <a:rPr sz="2000" spc="-10" dirty="0">
                <a:latin typeface="Times New Roman"/>
                <a:cs typeface="Times New Roman"/>
              </a:rPr>
              <a:t>same </a:t>
            </a:r>
            <a:r>
              <a:rPr sz="2000" spc="-5" dirty="0">
                <a:latin typeface="Times New Roman"/>
                <a:cs typeface="Times New Roman"/>
              </a:rPr>
              <a:t>as </a:t>
            </a:r>
            <a:r>
              <a:rPr sz="2000" spc="5" dirty="0">
                <a:latin typeface="Times New Roman"/>
                <a:cs typeface="Times New Roman"/>
              </a:rPr>
              <a:t>202</a:t>
            </a:r>
            <a:r>
              <a:rPr lang="en-US" sz="2000" spc="5" dirty="0">
                <a:latin typeface="Times New Roman"/>
                <a:cs typeface="Times New Roman"/>
              </a:rPr>
              <a:t>2</a:t>
            </a:r>
            <a:r>
              <a:rPr sz="2000" spc="5" dirty="0">
                <a:latin typeface="Times New Roman"/>
                <a:cs typeface="Times New Roman"/>
              </a:rPr>
              <a:t>.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t>16</a:t>
            </a:fld>
            <a:endParaRPr spc="-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5528" y="300228"/>
            <a:ext cx="7536179" cy="8534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57783" y="427792"/>
            <a:ext cx="70281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Calculate Your </a:t>
            </a:r>
            <a:r>
              <a:rPr dirty="0"/>
              <a:t>202</a:t>
            </a:r>
            <a:r>
              <a:rPr lang="en-US" dirty="0"/>
              <a:t>3</a:t>
            </a:r>
            <a:r>
              <a:rPr dirty="0"/>
              <a:t> </a:t>
            </a:r>
            <a:r>
              <a:rPr spc="-5" dirty="0"/>
              <a:t>Estimated Tax</a:t>
            </a:r>
            <a:r>
              <a:rPr spc="20" dirty="0"/>
              <a:t> </a:t>
            </a:r>
            <a:r>
              <a:rPr spc="-5" dirty="0"/>
              <a:t>Payments</a:t>
            </a:r>
          </a:p>
        </p:txBody>
      </p:sp>
      <p:sp>
        <p:nvSpPr>
          <p:cNvPr id="4" name="object 4"/>
          <p:cNvSpPr/>
          <p:nvPr/>
        </p:nvSpPr>
        <p:spPr>
          <a:xfrm>
            <a:off x="22860" y="1260347"/>
            <a:ext cx="9111995" cy="48432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xfrm>
            <a:off x="234637" y="1295938"/>
            <a:ext cx="8674724" cy="4127412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361950" indent="-342900">
              <a:lnSpc>
                <a:spcPct val="100000"/>
              </a:lnSpc>
              <a:spcBef>
                <a:spcPts val="705"/>
              </a:spcBef>
              <a:buFont typeface="Wingdings"/>
              <a:buChar char=""/>
              <a:tabLst>
                <a:tab pos="361950" algn="l"/>
                <a:tab pos="362585" algn="l"/>
              </a:tabLst>
            </a:pPr>
            <a:r>
              <a:rPr spc="-5" dirty="0"/>
              <a:t>Exampl</a:t>
            </a:r>
            <a:r>
              <a:rPr lang="en-US" spc="-5" dirty="0"/>
              <a:t>e</a:t>
            </a:r>
            <a:endParaRPr spc="-5" dirty="0"/>
          </a:p>
          <a:p>
            <a:pPr marL="19050" marR="5080">
              <a:lnSpc>
                <a:spcPct val="100000"/>
              </a:lnSpc>
              <a:spcBef>
                <a:spcPts val="455"/>
              </a:spcBef>
            </a:pPr>
            <a:r>
              <a:rPr sz="2000" b="0" spc="-5" dirty="0"/>
              <a:t>Anne has </a:t>
            </a:r>
            <a:r>
              <a:rPr sz="2000" b="0" dirty="0"/>
              <a:t>a </a:t>
            </a:r>
            <a:r>
              <a:rPr lang="en-US" sz="2000" b="0" dirty="0"/>
              <a:t>Postdoctoral fellowship</a:t>
            </a:r>
            <a:r>
              <a:rPr sz="2000" b="0" spc="-5" dirty="0"/>
              <a:t>. For </a:t>
            </a:r>
            <a:r>
              <a:rPr sz="2000" b="0" dirty="0"/>
              <a:t>202</a:t>
            </a:r>
            <a:r>
              <a:rPr lang="en-US" sz="2000" b="0" dirty="0"/>
              <a:t>3</a:t>
            </a:r>
            <a:r>
              <a:rPr sz="2000" b="0" dirty="0"/>
              <a:t>, </a:t>
            </a:r>
            <a:r>
              <a:rPr sz="2000" b="0" spc="-5" dirty="0"/>
              <a:t>Anne estimates </a:t>
            </a:r>
            <a:r>
              <a:rPr sz="2000" b="0" dirty="0"/>
              <a:t>her </a:t>
            </a:r>
            <a:r>
              <a:rPr sz="2000" b="0" spc="-5" dirty="0"/>
              <a:t>gross income </a:t>
            </a:r>
            <a:r>
              <a:rPr sz="2000" b="0" dirty="0"/>
              <a:t>to be $</a:t>
            </a:r>
            <a:r>
              <a:rPr lang="en-US" sz="2000" b="0" dirty="0"/>
              <a:t>59,600</a:t>
            </a:r>
            <a:r>
              <a:rPr sz="2000" b="0" dirty="0"/>
              <a:t> </a:t>
            </a:r>
            <a:r>
              <a:rPr lang="en-US" sz="2000" b="0" dirty="0"/>
              <a:t>($51,500 </a:t>
            </a:r>
            <a:r>
              <a:rPr lang="en-US" sz="2000" b="0" spc="-5" dirty="0"/>
              <a:t>fellowship</a:t>
            </a:r>
            <a:r>
              <a:rPr sz="2000" b="0" spc="-5" dirty="0"/>
              <a:t> </a:t>
            </a:r>
            <a:r>
              <a:rPr sz="2000" b="0" dirty="0"/>
              <a:t>and</a:t>
            </a:r>
            <a:r>
              <a:rPr lang="en-US" sz="2000" b="0" dirty="0"/>
              <a:t> $8,100 University provided benefits</a:t>
            </a:r>
            <a:r>
              <a:rPr sz="2000" b="0" spc="-5" dirty="0"/>
              <a:t>). For </a:t>
            </a:r>
            <a:r>
              <a:rPr sz="2000" b="0" dirty="0"/>
              <a:t>202</a:t>
            </a:r>
            <a:r>
              <a:rPr lang="en-US" sz="2000" b="0" dirty="0"/>
              <a:t>3</a:t>
            </a:r>
            <a:r>
              <a:rPr sz="2000" b="0" dirty="0"/>
              <a:t> </a:t>
            </a:r>
            <a:r>
              <a:rPr sz="2000" b="0" spc="-5" dirty="0"/>
              <a:t>she has </a:t>
            </a:r>
            <a:r>
              <a:rPr sz="2000" b="0" dirty="0"/>
              <a:t>no </a:t>
            </a:r>
            <a:r>
              <a:rPr sz="2000" b="0" spc="-5" dirty="0"/>
              <a:t>W-2 wages. Anne </a:t>
            </a:r>
            <a:r>
              <a:rPr sz="2000" b="0" dirty="0"/>
              <a:t>files </a:t>
            </a:r>
            <a:r>
              <a:rPr sz="2000" b="0" spc="-5" dirty="0"/>
              <a:t>single, </a:t>
            </a:r>
            <a:r>
              <a:rPr sz="2000" b="0" dirty="0"/>
              <a:t>and cannot be claimed </a:t>
            </a:r>
            <a:r>
              <a:rPr sz="2000" b="0" spc="-5" dirty="0"/>
              <a:t>as </a:t>
            </a:r>
            <a:r>
              <a:rPr sz="2000" b="0" dirty="0"/>
              <a:t>a dependent on </a:t>
            </a:r>
            <a:r>
              <a:rPr sz="2000" b="0" spc="-5" dirty="0"/>
              <a:t>someone </a:t>
            </a:r>
            <a:r>
              <a:rPr sz="2000" b="0" dirty="0"/>
              <a:t>else’s return. </a:t>
            </a:r>
            <a:r>
              <a:rPr sz="2000" b="0" spc="-5" dirty="0"/>
              <a:t>Anne’s </a:t>
            </a:r>
            <a:r>
              <a:rPr sz="2000" b="0" dirty="0"/>
              <a:t>202</a:t>
            </a:r>
            <a:r>
              <a:rPr lang="en-US" sz="2000" b="0" dirty="0"/>
              <a:t>2</a:t>
            </a:r>
            <a:r>
              <a:rPr sz="2000" b="0" dirty="0"/>
              <a:t> federal </a:t>
            </a:r>
            <a:r>
              <a:rPr sz="2000" b="0" spc="-5" dirty="0"/>
              <a:t>Form </a:t>
            </a:r>
            <a:r>
              <a:rPr sz="2000" b="0" dirty="0"/>
              <a:t>1040 reported tax (Line 15) of $</a:t>
            </a:r>
            <a:r>
              <a:rPr lang="en-US" sz="2000" b="0" dirty="0"/>
              <a:t>5,425</a:t>
            </a:r>
            <a:r>
              <a:rPr sz="2000" b="0" dirty="0"/>
              <a:t>. </a:t>
            </a:r>
            <a:r>
              <a:rPr sz="2000" b="0" spc="-5" dirty="0"/>
              <a:t>Anne’s </a:t>
            </a:r>
            <a:r>
              <a:rPr sz="2000" b="0" dirty="0"/>
              <a:t>202</a:t>
            </a:r>
            <a:r>
              <a:rPr lang="en-US" sz="2000" b="0" dirty="0"/>
              <a:t>2</a:t>
            </a:r>
            <a:r>
              <a:rPr sz="2000" b="0" dirty="0"/>
              <a:t> </a:t>
            </a:r>
            <a:r>
              <a:rPr sz="2000" b="0" spc="-5" dirty="0"/>
              <a:t>state Form </a:t>
            </a:r>
            <a:r>
              <a:rPr sz="2000" b="0" dirty="0"/>
              <a:t>IT-201 reported tax (Line 61) of</a:t>
            </a:r>
            <a:r>
              <a:rPr sz="2000" b="0" spc="-55" dirty="0"/>
              <a:t> </a:t>
            </a:r>
            <a:r>
              <a:rPr sz="2000" b="0" dirty="0"/>
              <a:t>$</a:t>
            </a:r>
            <a:r>
              <a:rPr lang="en-US" sz="2000" b="0" dirty="0"/>
              <a:t>2,630</a:t>
            </a:r>
            <a:r>
              <a:rPr sz="2000" b="0" dirty="0"/>
              <a:t>.</a:t>
            </a:r>
            <a:endParaRPr sz="2000" dirty="0"/>
          </a:p>
          <a:p>
            <a:pPr marL="6350">
              <a:lnSpc>
                <a:spcPct val="100000"/>
              </a:lnSpc>
              <a:spcBef>
                <a:spcPts val="20"/>
              </a:spcBef>
            </a:pPr>
            <a:endParaRPr sz="1800" dirty="0">
              <a:latin typeface="Times New Roman"/>
              <a:cs typeface="Times New Roman"/>
            </a:endParaRPr>
          </a:p>
          <a:p>
            <a:pPr marL="19050" marR="866140">
              <a:lnSpc>
                <a:spcPct val="100000"/>
              </a:lnSpc>
            </a:pPr>
            <a:r>
              <a:rPr sz="2000" dirty="0"/>
              <a:t>Step 1 - Calculate Anne’s </a:t>
            </a:r>
            <a:r>
              <a:rPr sz="2000" spc="5" dirty="0"/>
              <a:t>202</a:t>
            </a:r>
            <a:r>
              <a:rPr lang="en-US" sz="2000" spc="5" dirty="0"/>
              <a:t>3</a:t>
            </a:r>
            <a:r>
              <a:rPr sz="2000" spc="5" dirty="0"/>
              <a:t> </a:t>
            </a:r>
            <a:r>
              <a:rPr sz="2000" dirty="0"/>
              <a:t>taxable income for federal estimated</a:t>
            </a:r>
            <a:r>
              <a:rPr sz="2000" spc="-315" dirty="0"/>
              <a:t> </a:t>
            </a:r>
            <a:r>
              <a:rPr sz="2000" dirty="0"/>
              <a:t>tax  purposes</a:t>
            </a:r>
            <a:r>
              <a:rPr lang="en-US" sz="2000" dirty="0"/>
              <a:t>:</a:t>
            </a:r>
          </a:p>
          <a:p>
            <a:pPr marL="19050" marR="866140">
              <a:lnSpc>
                <a:spcPct val="100000"/>
              </a:lnSpc>
            </a:pPr>
            <a:endParaRPr sz="2000" dirty="0"/>
          </a:p>
          <a:p>
            <a:pPr marL="19050">
              <a:lnSpc>
                <a:spcPct val="100000"/>
              </a:lnSpc>
              <a:spcBef>
                <a:spcPts val="480"/>
              </a:spcBef>
            </a:pPr>
            <a:r>
              <a:rPr lang="en-US" sz="2000" b="0" spc="-5" dirty="0">
                <a:latin typeface="Times New Roman"/>
                <a:cs typeface="Times New Roman"/>
              </a:rPr>
              <a:t>Fellowship </a:t>
            </a:r>
            <a:r>
              <a:rPr sz="2000" b="0" spc="-5" dirty="0">
                <a:latin typeface="Times New Roman"/>
                <a:cs typeface="Times New Roman"/>
              </a:rPr>
              <a:t>payments </a:t>
            </a:r>
            <a:r>
              <a:rPr lang="en-US" sz="2000" b="0" spc="-5" dirty="0">
                <a:latin typeface="Times New Roman"/>
                <a:cs typeface="Times New Roman"/>
              </a:rPr>
              <a:t>and benefits </a:t>
            </a:r>
            <a:r>
              <a:rPr sz="2000" b="0" spc="-5" dirty="0">
                <a:latin typeface="Times New Roman"/>
                <a:cs typeface="Times New Roman"/>
              </a:rPr>
              <a:t>received in </a:t>
            </a:r>
            <a:r>
              <a:rPr sz="2000" b="0" spc="5" dirty="0">
                <a:latin typeface="Times New Roman"/>
                <a:cs typeface="Times New Roman"/>
              </a:rPr>
              <a:t>202</a:t>
            </a:r>
            <a:r>
              <a:rPr lang="en-US" sz="2000" b="0" spc="5" dirty="0"/>
              <a:t>3</a:t>
            </a:r>
            <a:r>
              <a:rPr sz="2000" b="0" spc="5" dirty="0">
                <a:latin typeface="Times New Roman"/>
                <a:cs typeface="Times New Roman"/>
              </a:rPr>
              <a:t> </a:t>
            </a:r>
            <a:r>
              <a:rPr sz="2000" b="0" dirty="0">
                <a:latin typeface="Times New Roman"/>
                <a:cs typeface="Times New Roman"/>
              </a:rPr>
              <a:t>-</a:t>
            </a:r>
            <a:r>
              <a:rPr sz="2000" b="0" spc="-100" dirty="0">
                <a:latin typeface="Times New Roman"/>
                <a:cs typeface="Times New Roman"/>
              </a:rPr>
              <a:t> </a:t>
            </a:r>
            <a:r>
              <a:rPr sz="2000" b="0" spc="5" dirty="0">
                <a:latin typeface="Times New Roman"/>
                <a:cs typeface="Times New Roman"/>
              </a:rPr>
              <a:t>$</a:t>
            </a:r>
            <a:r>
              <a:rPr lang="en-US" sz="2000" b="0" spc="5" dirty="0"/>
              <a:t>59,600</a:t>
            </a:r>
            <a:endParaRPr sz="2000" dirty="0">
              <a:latin typeface="Times New Roman"/>
              <a:cs typeface="Times New Roman"/>
            </a:endParaRPr>
          </a:p>
          <a:p>
            <a:pPr marL="6350">
              <a:lnSpc>
                <a:spcPct val="100000"/>
              </a:lnSpc>
              <a:spcBef>
                <a:spcPts val="25"/>
              </a:spcBef>
            </a:pPr>
            <a:endParaRPr sz="1200" dirty="0">
              <a:latin typeface="Times New Roman"/>
              <a:cs typeface="Times New Roman"/>
            </a:endParaRPr>
          </a:p>
          <a:p>
            <a:pPr marL="19050">
              <a:lnSpc>
                <a:spcPct val="100000"/>
              </a:lnSpc>
            </a:pPr>
            <a:r>
              <a:rPr sz="2000" b="0" dirty="0">
                <a:latin typeface="Times New Roman"/>
                <a:cs typeface="Times New Roman"/>
              </a:rPr>
              <a:t>Taxable </a:t>
            </a:r>
            <a:r>
              <a:rPr sz="2000" b="0" spc="-5" dirty="0">
                <a:latin typeface="Times New Roman"/>
                <a:cs typeface="Times New Roman"/>
              </a:rPr>
              <a:t>income </a:t>
            </a:r>
            <a:r>
              <a:rPr sz="2000" b="0" dirty="0">
                <a:latin typeface="Times New Roman"/>
                <a:cs typeface="Times New Roman"/>
              </a:rPr>
              <a:t>for </a:t>
            </a:r>
            <a:r>
              <a:rPr sz="2000" b="0" spc="5" dirty="0">
                <a:latin typeface="Times New Roman"/>
                <a:cs typeface="Times New Roman"/>
              </a:rPr>
              <a:t>202</a:t>
            </a:r>
            <a:r>
              <a:rPr lang="en-US" sz="2000" b="0" spc="5" dirty="0"/>
              <a:t>3</a:t>
            </a:r>
            <a:r>
              <a:rPr sz="2000" b="0" spc="5" dirty="0">
                <a:latin typeface="Times New Roman"/>
                <a:cs typeface="Times New Roman"/>
              </a:rPr>
              <a:t>: </a:t>
            </a:r>
            <a:r>
              <a:rPr sz="2000" b="0" dirty="0">
                <a:latin typeface="Times New Roman"/>
                <a:cs typeface="Times New Roman"/>
              </a:rPr>
              <a:t>$</a:t>
            </a:r>
            <a:r>
              <a:rPr lang="en-US" sz="2000" b="0" dirty="0">
                <a:latin typeface="Times New Roman"/>
                <a:cs typeface="Times New Roman"/>
              </a:rPr>
              <a:t>59,600</a:t>
            </a:r>
            <a:r>
              <a:rPr sz="2000" b="0" dirty="0">
                <a:latin typeface="Times New Roman"/>
                <a:cs typeface="Times New Roman"/>
              </a:rPr>
              <a:t> - $1</a:t>
            </a:r>
            <a:r>
              <a:rPr lang="en-US" sz="2000" b="0" dirty="0">
                <a:latin typeface="Times New Roman"/>
                <a:cs typeface="Times New Roman"/>
              </a:rPr>
              <a:t>3</a:t>
            </a:r>
            <a:r>
              <a:rPr sz="2000" b="0" dirty="0">
                <a:latin typeface="Times New Roman"/>
                <a:cs typeface="Times New Roman"/>
              </a:rPr>
              <a:t>,</a:t>
            </a:r>
            <a:r>
              <a:rPr lang="en-US" sz="2000" b="0" dirty="0"/>
              <a:t>8</a:t>
            </a:r>
            <a:r>
              <a:rPr sz="2000" b="0" dirty="0">
                <a:latin typeface="Times New Roman"/>
                <a:cs typeface="Times New Roman"/>
              </a:rPr>
              <a:t>50 standard deduction =</a:t>
            </a:r>
            <a:r>
              <a:rPr sz="2000" b="0" spc="-265" dirty="0">
                <a:latin typeface="Times New Roman"/>
                <a:cs typeface="Times New Roman"/>
              </a:rPr>
              <a:t> </a:t>
            </a:r>
            <a:r>
              <a:rPr sz="2000" b="0" spc="5" dirty="0">
                <a:latin typeface="Times New Roman"/>
                <a:cs typeface="Times New Roman"/>
              </a:rPr>
              <a:t>$</a:t>
            </a:r>
            <a:r>
              <a:rPr lang="en-US" sz="2000" b="0" spc="5" dirty="0"/>
              <a:t>45,750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t>17</a:t>
            </a:fld>
            <a:endParaRPr spc="-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5528" y="521208"/>
            <a:ext cx="7536179" cy="8534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57783" y="649478"/>
            <a:ext cx="70281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Calculate Your </a:t>
            </a:r>
            <a:r>
              <a:rPr dirty="0"/>
              <a:t>202</a:t>
            </a:r>
            <a:r>
              <a:rPr lang="en-US" dirty="0"/>
              <a:t>3</a:t>
            </a:r>
            <a:r>
              <a:rPr dirty="0"/>
              <a:t> </a:t>
            </a:r>
            <a:r>
              <a:rPr spc="-5" dirty="0"/>
              <a:t>Estimated Tax</a:t>
            </a:r>
            <a:r>
              <a:rPr spc="20" dirty="0"/>
              <a:t> </a:t>
            </a:r>
            <a:r>
              <a:rPr spc="-5" dirty="0"/>
              <a:t>Payments</a:t>
            </a:r>
          </a:p>
        </p:txBody>
      </p:sp>
      <p:sp>
        <p:nvSpPr>
          <p:cNvPr id="4" name="object 4"/>
          <p:cNvSpPr/>
          <p:nvPr/>
        </p:nvSpPr>
        <p:spPr>
          <a:xfrm>
            <a:off x="228600" y="1151636"/>
            <a:ext cx="8169852" cy="14788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41612" y="1588038"/>
            <a:ext cx="8156840" cy="94961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Times New Roman"/>
                <a:cs typeface="Times New Roman"/>
              </a:rPr>
              <a:t>Step 2 - Calculate </a:t>
            </a:r>
            <a:r>
              <a:rPr sz="2000" b="1" spc="5" dirty="0">
                <a:latin typeface="Times New Roman"/>
                <a:cs typeface="Times New Roman"/>
              </a:rPr>
              <a:t>202</a:t>
            </a:r>
            <a:r>
              <a:rPr lang="en-US" sz="2000" b="1" spc="5" dirty="0">
                <a:latin typeface="Times New Roman"/>
                <a:cs typeface="Times New Roman"/>
              </a:rPr>
              <a:t>3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estimated </a:t>
            </a:r>
            <a:r>
              <a:rPr sz="2000" b="1" dirty="0">
                <a:latin typeface="Times New Roman"/>
                <a:cs typeface="Times New Roman"/>
              </a:rPr>
              <a:t>tax on federal taxable income of</a:t>
            </a:r>
            <a:r>
              <a:rPr lang="en-US" sz="2000" b="1" dirty="0">
                <a:latin typeface="Times New Roman"/>
                <a:cs typeface="Times New Roman"/>
              </a:rPr>
              <a:t> </a:t>
            </a:r>
            <a:r>
              <a:rPr sz="2000" b="1" spc="-260" dirty="0">
                <a:latin typeface="Times New Roman"/>
                <a:cs typeface="Times New Roman"/>
              </a:rPr>
              <a:t> </a:t>
            </a:r>
            <a:r>
              <a:rPr sz="2000" b="1" spc="5" dirty="0">
                <a:latin typeface="Times New Roman"/>
                <a:cs typeface="Times New Roman"/>
              </a:rPr>
              <a:t>$</a:t>
            </a:r>
            <a:r>
              <a:rPr lang="en-US" sz="2000" b="1" spc="5" dirty="0">
                <a:latin typeface="Times New Roman"/>
                <a:cs typeface="Times New Roman"/>
              </a:rPr>
              <a:t>45,750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endParaRPr sz="2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From Form 1040-ES page</a:t>
            </a:r>
            <a:r>
              <a:rPr sz="2000" spc="-14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7: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t>18</a:t>
            </a:fld>
            <a:endParaRPr spc="-5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948499B-9A3F-438E-AF3C-4C3AF987E8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7000" y="2537657"/>
            <a:ext cx="4743450" cy="3276633"/>
          </a:xfrm>
          <a:prstGeom prst="rect">
            <a:avLst/>
          </a:prstGeom>
        </p:spPr>
      </p:pic>
      <p:cxnSp>
        <p:nvCxnSpPr>
          <p:cNvPr id="13" name="Straight Arrow Connector 12"/>
          <p:cNvCxnSpPr>
            <a:cxnSpLocks/>
          </p:cNvCxnSpPr>
          <p:nvPr/>
        </p:nvCxnSpPr>
        <p:spPr bwMode="auto">
          <a:xfrm>
            <a:off x="1678998" y="4800600"/>
            <a:ext cx="136900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5528" y="323088"/>
            <a:ext cx="7536179" cy="8534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57783" y="450370"/>
            <a:ext cx="70281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Calculate Your </a:t>
            </a:r>
            <a:r>
              <a:rPr dirty="0"/>
              <a:t>202</a:t>
            </a:r>
            <a:r>
              <a:rPr lang="en-US" dirty="0"/>
              <a:t>3</a:t>
            </a:r>
            <a:r>
              <a:rPr dirty="0"/>
              <a:t> </a:t>
            </a:r>
            <a:r>
              <a:rPr spc="-5" dirty="0"/>
              <a:t>Estimated Tax</a:t>
            </a:r>
            <a:r>
              <a:rPr spc="20" dirty="0"/>
              <a:t> </a:t>
            </a:r>
            <a:r>
              <a:rPr spc="-5" dirty="0"/>
              <a:t>Payments</a:t>
            </a:r>
          </a:p>
        </p:txBody>
      </p:sp>
      <p:sp>
        <p:nvSpPr>
          <p:cNvPr id="4" name="object 4"/>
          <p:cNvSpPr/>
          <p:nvPr/>
        </p:nvSpPr>
        <p:spPr>
          <a:xfrm>
            <a:off x="178307" y="1440180"/>
            <a:ext cx="8438387" cy="37779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94271" y="1547199"/>
            <a:ext cx="7951470" cy="349518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335" marR="419100" indent="-635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latin typeface="Times New Roman"/>
                <a:cs typeface="Times New Roman"/>
              </a:rPr>
              <a:t>Step </a:t>
            </a:r>
            <a:r>
              <a:rPr sz="2200" b="1" dirty="0">
                <a:latin typeface="Times New Roman"/>
                <a:cs typeface="Times New Roman"/>
              </a:rPr>
              <a:t>2, </a:t>
            </a:r>
            <a:r>
              <a:rPr sz="2200" b="1" spc="-5" dirty="0">
                <a:latin typeface="Times New Roman"/>
                <a:cs typeface="Times New Roman"/>
              </a:rPr>
              <a:t>cont’d - Calculate </a:t>
            </a:r>
            <a:r>
              <a:rPr sz="2200" b="1" dirty="0">
                <a:latin typeface="Times New Roman"/>
                <a:cs typeface="Times New Roman"/>
              </a:rPr>
              <a:t>202</a:t>
            </a:r>
            <a:r>
              <a:rPr lang="en-US" sz="2200" b="1" dirty="0">
                <a:latin typeface="Times New Roman"/>
                <a:cs typeface="Times New Roman"/>
              </a:rPr>
              <a:t>3</a:t>
            </a:r>
            <a:r>
              <a:rPr sz="2200" b="1" dirty="0">
                <a:latin typeface="Times New Roman"/>
                <a:cs typeface="Times New Roman"/>
              </a:rPr>
              <a:t> </a:t>
            </a:r>
            <a:r>
              <a:rPr sz="2200" b="1" spc="-5" dirty="0">
                <a:latin typeface="Times New Roman"/>
                <a:cs typeface="Times New Roman"/>
              </a:rPr>
              <a:t>estimated tax </a:t>
            </a:r>
            <a:r>
              <a:rPr sz="2200" b="1" dirty="0">
                <a:latin typeface="Times New Roman"/>
                <a:cs typeface="Times New Roman"/>
              </a:rPr>
              <a:t>on </a:t>
            </a:r>
            <a:r>
              <a:rPr sz="2200" b="1" spc="-5" dirty="0">
                <a:latin typeface="Times New Roman"/>
                <a:cs typeface="Times New Roman"/>
              </a:rPr>
              <a:t>federal </a:t>
            </a:r>
            <a:r>
              <a:rPr sz="2200" b="1" dirty="0">
                <a:latin typeface="Times New Roman"/>
                <a:cs typeface="Times New Roman"/>
              </a:rPr>
              <a:t>taxable  </a:t>
            </a:r>
            <a:r>
              <a:rPr sz="2200" b="1" spc="-5" dirty="0">
                <a:latin typeface="Times New Roman"/>
                <a:cs typeface="Times New Roman"/>
              </a:rPr>
              <a:t>income </a:t>
            </a:r>
            <a:r>
              <a:rPr sz="2200" b="1" dirty="0">
                <a:latin typeface="Times New Roman"/>
                <a:cs typeface="Times New Roman"/>
              </a:rPr>
              <a:t>of</a:t>
            </a:r>
            <a:r>
              <a:rPr sz="2200" b="1" spc="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$</a:t>
            </a:r>
            <a:r>
              <a:rPr lang="en-US" sz="2200" b="1" dirty="0">
                <a:latin typeface="Times New Roman"/>
                <a:cs typeface="Times New Roman"/>
              </a:rPr>
              <a:t>45,750</a:t>
            </a:r>
            <a:endParaRPr sz="2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2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200" spc="-5" dirty="0">
                <a:latin typeface="Times New Roman"/>
                <a:cs typeface="Times New Roman"/>
              </a:rPr>
              <a:t>From Form </a:t>
            </a:r>
            <a:r>
              <a:rPr sz="2200" dirty="0">
                <a:latin typeface="Times New Roman"/>
                <a:cs typeface="Times New Roman"/>
              </a:rPr>
              <a:t>1040-ES, </a:t>
            </a:r>
            <a:r>
              <a:rPr sz="2200" spc="-5" dirty="0">
                <a:latin typeface="Times New Roman"/>
                <a:cs typeface="Times New Roman"/>
              </a:rPr>
              <a:t>Schedule X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(single):</a:t>
            </a:r>
            <a:endParaRPr sz="2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2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200" dirty="0">
                <a:latin typeface="Times New Roman"/>
                <a:cs typeface="Times New Roman"/>
              </a:rPr>
              <a:t>$</a:t>
            </a:r>
            <a:r>
              <a:rPr lang="en-US" sz="2200" dirty="0">
                <a:latin typeface="Times New Roman"/>
                <a:cs typeface="Times New Roman"/>
              </a:rPr>
              <a:t>5,147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+</a:t>
            </a:r>
            <a:endParaRPr sz="22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sz="2200" dirty="0">
                <a:latin typeface="Times New Roman"/>
                <a:cs typeface="Times New Roman"/>
              </a:rPr>
              <a:t>($</a:t>
            </a:r>
            <a:r>
              <a:rPr lang="en-US" sz="2200" dirty="0">
                <a:latin typeface="Times New Roman"/>
                <a:cs typeface="Times New Roman"/>
              </a:rPr>
              <a:t>45,750</a:t>
            </a:r>
            <a:r>
              <a:rPr sz="2200" dirty="0">
                <a:latin typeface="Times New Roman"/>
                <a:cs typeface="Times New Roman"/>
              </a:rPr>
              <a:t> -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$</a:t>
            </a:r>
            <a:r>
              <a:rPr lang="en-US" sz="2200" dirty="0">
                <a:latin typeface="Times New Roman"/>
                <a:cs typeface="Times New Roman"/>
              </a:rPr>
              <a:t>44,725</a:t>
            </a:r>
            <a:r>
              <a:rPr sz="2200" dirty="0">
                <a:latin typeface="Times New Roman"/>
                <a:cs typeface="Times New Roman"/>
              </a:rPr>
              <a:t>) </a:t>
            </a:r>
            <a:r>
              <a:rPr sz="2200" spc="-5" dirty="0">
                <a:latin typeface="Times New Roman"/>
                <a:cs typeface="Times New Roman"/>
              </a:rPr>
              <a:t>x </a:t>
            </a:r>
            <a:r>
              <a:rPr lang="en-US" sz="2200" spc="-5" dirty="0">
                <a:latin typeface="Times New Roman"/>
                <a:cs typeface="Times New Roman"/>
              </a:rPr>
              <a:t>2</a:t>
            </a:r>
            <a:r>
              <a:rPr sz="2200" dirty="0">
                <a:latin typeface="Times New Roman"/>
                <a:cs typeface="Times New Roman"/>
              </a:rPr>
              <a:t>2% </a:t>
            </a:r>
            <a:r>
              <a:rPr sz="2200" spc="-5" dirty="0">
                <a:latin typeface="Times New Roman"/>
                <a:cs typeface="Times New Roman"/>
              </a:rPr>
              <a:t>which equals </a:t>
            </a:r>
            <a:r>
              <a:rPr sz="2200" dirty="0">
                <a:latin typeface="Times New Roman"/>
                <a:cs typeface="Times New Roman"/>
              </a:rPr>
              <a:t>$</a:t>
            </a:r>
            <a:r>
              <a:rPr lang="en-US" sz="2200" dirty="0">
                <a:latin typeface="Times New Roman"/>
                <a:cs typeface="Times New Roman"/>
              </a:rPr>
              <a:t>1,025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x </a:t>
            </a:r>
            <a:r>
              <a:rPr lang="en-US" sz="2200" spc="-5" dirty="0">
                <a:latin typeface="Times New Roman"/>
                <a:cs typeface="Times New Roman"/>
              </a:rPr>
              <a:t>2</a:t>
            </a:r>
            <a:r>
              <a:rPr sz="2200" dirty="0">
                <a:latin typeface="Times New Roman"/>
                <a:cs typeface="Times New Roman"/>
              </a:rPr>
              <a:t>2% </a:t>
            </a:r>
            <a:r>
              <a:rPr sz="2200" spc="-5" dirty="0">
                <a:latin typeface="Times New Roman"/>
                <a:cs typeface="Times New Roman"/>
              </a:rPr>
              <a:t>=</a:t>
            </a:r>
            <a:r>
              <a:rPr sz="2200" spc="-7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$</a:t>
            </a:r>
            <a:r>
              <a:rPr lang="en-US" sz="2200" dirty="0">
                <a:latin typeface="Times New Roman"/>
                <a:cs typeface="Times New Roman"/>
              </a:rPr>
              <a:t>225.50</a:t>
            </a:r>
            <a:endParaRPr sz="2200" dirty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530"/>
              </a:spcBef>
            </a:pPr>
            <a:r>
              <a:rPr sz="2200" spc="-5" dirty="0">
                <a:latin typeface="Times New Roman"/>
                <a:cs typeface="Times New Roman"/>
              </a:rPr>
              <a:t>So, </a:t>
            </a:r>
            <a:r>
              <a:rPr sz="2200" dirty="0">
                <a:latin typeface="Times New Roman"/>
                <a:cs typeface="Times New Roman"/>
              </a:rPr>
              <a:t>$</a:t>
            </a:r>
            <a:r>
              <a:rPr lang="en-US" sz="2200" dirty="0">
                <a:latin typeface="Times New Roman"/>
                <a:cs typeface="Times New Roman"/>
              </a:rPr>
              <a:t>5,147 </a:t>
            </a:r>
            <a:r>
              <a:rPr sz="2200" spc="-5" dirty="0">
                <a:latin typeface="Times New Roman"/>
                <a:cs typeface="Times New Roman"/>
              </a:rPr>
              <a:t>+ </a:t>
            </a:r>
            <a:r>
              <a:rPr sz="2200" dirty="0">
                <a:latin typeface="Times New Roman"/>
                <a:cs typeface="Times New Roman"/>
              </a:rPr>
              <a:t>$</a:t>
            </a:r>
            <a:r>
              <a:rPr lang="en-US" sz="2200" dirty="0">
                <a:latin typeface="Times New Roman"/>
                <a:cs typeface="Times New Roman"/>
              </a:rPr>
              <a:t>225.50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= </a:t>
            </a:r>
            <a:r>
              <a:rPr sz="2200" dirty="0">
                <a:latin typeface="Times New Roman"/>
                <a:cs typeface="Times New Roman"/>
              </a:rPr>
              <a:t>$</a:t>
            </a:r>
            <a:r>
              <a:rPr lang="en-US" sz="2200" dirty="0">
                <a:latin typeface="Times New Roman"/>
                <a:cs typeface="Times New Roman"/>
              </a:rPr>
              <a:t>5,372.50</a:t>
            </a:r>
            <a:r>
              <a:rPr sz="2200" dirty="0">
                <a:latin typeface="Times New Roman"/>
                <a:cs typeface="Times New Roman"/>
              </a:rPr>
              <a:t>. </a:t>
            </a:r>
            <a:r>
              <a:rPr sz="2200" spc="-5" dirty="0">
                <a:latin typeface="Times New Roman"/>
                <a:cs typeface="Times New Roman"/>
              </a:rPr>
              <a:t>Anne’s </a:t>
            </a:r>
            <a:r>
              <a:rPr sz="2200" spc="-10" dirty="0">
                <a:latin typeface="Times New Roman"/>
                <a:cs typeface="Times New Roman"/>
              </a:rPr>
              <a:t>estimated </a:t>
            </a:r>
            <a:r>
              <a:rPr sz="2200" spc="-5" dirty="0">
                <a:latin typeface="Times New Roman"/>
                <a:cs typeface="Times New Roman"/>
              </a:rPr>
              <a:t>federal income tax </a:t>
            </a:r>
            <a:r>
              <a:rPr sz="2200" dirty="0">
                <a:latin typeface="Times New Roman"/>
                <a:cs typeface="Times New Roman"/>
              </a:rPr>
              <a:t>on </a:t>
            </a:r>
            <a:r>
              <a:rPr sz="2200" spc="-5" dirty="0">
                <a:latin typeface="Times New Roman"/>
                <a:cs typeface="Times New Roman"/>
              </a:rPr>
              <a:t>her </a:t>
            </a:r>
            <a:r>
              <a:rPr sz="2200" dirty="0">
                <a:latin typeface="Times New Roman"/>
                <a:cs typeface="Times New Roman"/>
              </a:rPr>
              <a:t>202</a:t>
            </a:r>
            <a:r>
              <a:rPr lang="en-US" sz="2200" dirty="0">
                <a:latin typeface="Times New Roman"/>
                <a:cs typeface="Times New Roman"/>
              </a:rPr>
              <a:t>3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lang="en-US" sz="2200" spc="-5" dirty="0">
                <a:latin typeface="Times New Roman"/>
                <a:cs typeface="Times New Roman"/>
              </a:rPr>
              <a:t>fellowship</a:t>
            </a:r>
            <a:r>
              <a:rPr sz="2200" spc="-5" dirty="0">
                <a:latin typeface="Times New Roman"/>
                <a:cs typeface="Times New Roman"/>
              </a:rPr>
              <a:t> is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$</a:t>
            </a:r>
            <a:r>
              <a:rPr lang="en-US" sz="2200" dirty="0">
                <a:latin typeface="Times New Roman"/>
                <a:cs typeface="Times New Roman"/>
              </a:rPr>
              <a:t>5,372.50</a:t>
            </a:r>
            <a:r>
              <a:rPr sz="2200" dirty="0"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t>19</a:t>
            </a:fld>
            <a:endParaRPr spc="-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03932" y="521208"/>
            <a:ext cx="4119371" cy="8534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66186" y="649478"/>
            <a:ext cx="36106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Administrative</a:t>
            </a:r>
            <a:r>
              <a:rPr spc="-30" dirty="0"/>
              <a:t> </a:t>
            </a:r>
            <a:r>
              <a:rPr spc="-5" dirty="0"/>
              <a:t>Matters</a:t>
            </a:r>
          </a:p>
        </p:txBody>
      </p:sp>
      <p:sp>
        <p:nvSpPr>
          <p:cNvPr id="4" name="object 4"/>
          <p:cNvSpPr/>
          <p:nvPr/>
        </p:nvSpPr>
        <p:spPr>
          <a:xfrm>
            <a:off x="22859" y="1342644"/>
            <a:ext cx="8866632" cy="46969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41612" y="1454910"/>
            <a:ext cx="8360409" cy="19364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156210" indent="-34290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spc="-5" dirty="0">
                <a:latin typeface="Times New Roman"/>
                <a:cs typeface="Times New Roman"/>
              </a:rPr>
              <a:t>This document </a:t>
            </a:r>
            <a:r>
              <a:rPr sz="2400" dirty="0">
                <a:latin typeface="Times New Roman"/>
                <a:cs typeface="Times New Roman"/>
              </a:rPr>
              <a:t>is produced </a:t>
            </a:r>
            <a:r>
              <a:rPr sz="2400" spc="-5" dirty="0">
                <a:latin typeface="Times New Roman"/>
                <a:cs typeface="Times New Roman"/>
              </a:rPr>
              <a:t>for informational purposes </a:t>
            </a:r>
            <a:r>
              <a:rPr sz="2400" dirty="0">
                <a:latin typeface="Times New Roman"/>
                <a:cs typeface="Times New Roman"/>
              </a:rPr>
              <a:t>only, and  </a:t>
            </a:r>
            <a:r>
              <a:rPr sz="2400" spc="-5" dirty="0">
                <a:latin typeface="Times New Roman"/>
                <a:cs typeface="Times New Roman"/>
              </a:rPr>
              <a:t>should </a:t>
            </a:r>
            <a:r>
              <a:rPr sz="2400" dirty="0">
                <a:latin typeface="Times New Roman"/>
                <a:cs typeface="Times New Roman"/>
              </a:rPr>
              <a:t>not be considered tax, financial or legal advice. </a:t>
            </a:r>
            <a:r>
              <a:rPr sz="2400" spc="-5" dirty="0">
                <a:latin typeface="Times New Roman"/>
                <a:cs typeface="Times New Roman"/>
              </a:rPr>
              <a:t>Please  consult </a:t>
            </a:r>
            <a:r>
              <a:rPr sz="2400" dirty="0">
                <a:latin typeface="Times New Roman"/>
                <a:cs typeface="Times New Roman"/>
              </a:rPr>
              <a:t>your </a:t>
            </a:r>
            <a:r>
              <a:rPr sz="2400" spc="-5" dirty="0">
                <a:latin typeface="Times New Roman"/>
                <a:cs typeface="Times New Roman"/>
              </a:rPr>
              <a:t>own </a:t>
            </a:r>
            <a:r>
              <a:rPr sz="2400" dirty="0">
                <a:latin typeface="Times New Roman"/>
                <a:cs typeface="Times New Roman"/>
              </a:rPr>
              <a:t>tax or financial </a:t>
            </a:r>
            <a:r>
              <a:rPr sz="2400" spc="-5" dirty="0">
                <a:latin typeface="Times New Roman"/>
                <a:cs typeface="Times New Roman"/>
              </a:rPr>
              <a:t>advisor for </a:t>
            </a:r>
            <a:r>
              <a:rPr sz="2400" dirty="0">
                <a:latin typeface="Times New Roman"/>
                <a:cs typeface="Times New Roman"/>
              </a:rPr>
              <a:t>specific questions  regarding your tax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situation.</a:t>
            </a: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spc="-5" dirty="0">
                <a:latin typeface="Times New Roman"/>
                <a:cs typeface="Times New Roman"/>
              </a:rPr>
              <a:t>Today’s </a:t>
            </a:r>
            <a:r>
              <a:rPr sz="2400" dirty="0">
                <a:latin typeface="Times New Roman"/>
                <a:cs typeface="Times New Roman"/>
              </a:rPr>
              <a:t>presentation </a:t>
            </a:r>
            <a:r>
              <a:rPr sz="2400" spc="-5" dirty="0">
                <a:latin typeface="Times New Roman"/>
                <a:cs typeface="Times New Roman"/>
              </a:rPr>
              <a:t>materials </a:t>
            </a:r>
            <a:r>
              <a:rPr sz="2400" dirty="0">
                <a:latin typeface="Times New Roman"/>
                <a:cs typeface="Times New Roman"/>
              </a:rPr>
              <a:t>will be available</a:t>
            </a:r>
            <a:r>
              <a:rPr sz="2400" spc="-150" dirty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electronically</a:t>
            </a:r>
            <a:r>
              <a:rPr sz="2400" dirty="0"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t>2</a:t>
            </a:fld>
            <a:endParaRPr spc="-5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5528" y="141731"/>
            <a:ext cx="7536179" cy="8534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57783" y="269749"/>
            <a:ext cx="70281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Calculate Your </a:t>
            </a:r>
            <a:r>
              <a:rPr dirty="0"/>
              <a:t>202</a:t>
            </a:r>
            <a:r>
              <a:rPr lang="en-US" dirty="0"/>
              <a:t>3</a:t>
            </a:r>
            <a:r>
              <a:rPr dirty="0"/>
              <a:t> </a:t>
            </a:r>
            <a:r>
              <a:rPr spc="-5" dirty="0"/>
              <a:t>Estimated Tax</a:t>
            </a:r>
            <a:r>
              <a:rPr spc="20" dirty="0"/>
              <a:t> </a:t>
            </a:r>
            <a:r>
              <a:rPr spc="-5" dirty="0"/>
              <a:t>Payments</a:t>
            </a:r>
          </a:p>
        </p:txBody>
      </p:sp>
      <p:sp>
        <p:nvSpPr>
          <p:cNvPr id="4" name="object 4"/>
          <p:cNvSpPr/>
          <p:nvPr/>
        </p:nvSpPr>
        <p:spPr>
          <a:xfrm>
            <a:off x="283463" y="737615"/>
            <a:ext cx="8711183" cy="50901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85140" y="836677"/>
            <a:ext cx="8263255" cy="486351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Times New Roman"/>
                <a:cs typeface="Times New Roman"/>
              </a:rPr>
              <a:t>Step 2, cont’d - Calculate </a:t>
            </a:r>
            <a:r>
              <a:rPr sz="2000" b="1" spc="5" dirty="0">
                <a:latin typeface="Times New Roman"/>
                <a:cs typeface="Times New Roman"/>
              </a:rPr>
              <a:t>202</a:t>
            </a:r>
            <a:r>
              <a:rPr lang="en-US" sz="2000" b="1" spc="5" dirty="0">
                <a:latin typeface="Times New Roman"/>
                <a:cs typeface="Times New Roman"/>
              </a:rPr>
              <a:t>3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estimated tax on federal taxable income</a:t>
            </a:r>
            <a:r>
              <a:rPr sz="2000" b="1" spc="-330" dirty="0">
                <a:latin typeface="Times New Roman"/>
                <a:cs typeface="Times New Roman"/>
              </a:rPr>
              <a:t> </a:t>
            </a:r>
            <a:r>
              <a:rPr sz="2000" b="1" spc="5" dirty="0">
                <a:latin typeface="Times New Roman"/>
                <a:cs typeface="Times New Roman"/>
              </a:rPr>
              <a:t>of</a:t>
            </a:r>
            <a:endParaRPr sz="2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latin typeface="Times New Roman"/>
                <a:cs typeface="Times New Roman"/>
              </a:rPr>
              <a:t>$</a:t>
            </a:r>
            <a:r>
              <a:rPr lang="en-US" sz="2000" b="1" dirty="0">
                <a:latin typeface="Times New Roman"/>
                <a:cs typeface="Times New Roman"/>
              </a:rPr>
              <a:t>45,750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900" dirty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Times New Roman"/>
                <a:cs typeface="Times New Roman"/>
              </a:rPr>
              <a:t>If </a:t>
            </a:r>
            <a:r>
              <a:rPr sz="2000" spc="5" dirty="0">
                <a:latin typeface="Times New Roman"/>
                <a:cs typeface="Times New Roman"/>
              </a:rPr>
              <a:t>Anne </a:t>
            </a:r>
            <a:r>
              <a:rPr sz="2000" spc="-5" dirty="0">
                <a:latin typeface="Times New Roman"/>
                <a:cs typeface="Times New Roman"/>
              </a:rPr>
              <a:t>pays </a:t>
            </a:r>
            <a:r>
              <a:rPr sz="2000" dirty="0">
                <a:latin typeface="Times New Roman"/>
                <a:cs typeface="Times New Roman"/>
              </a:rPr>
              <a:t>the </a:t>
            </a:r>
            <a:r>
              <a:rPr sz="2000" spc="5" dirty="0">
                <a:latin typeface="Times New Roman"/>
                <a:cs typeface="Times New Roman"/>
              </a:rPr>
              <a:t>$</a:t>
            </a:r>
            <a:r>
              <a:rPr lang="en-US" sz="2000" spc="5" dirty="0">
                <a:latin typeface="Times New Roman"/>
                <a:cs typeface="Times New Roman"/>
              </a:rPr>
              <a:t>5,372.50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when she </a:t>
            </a:r>
            <a:r>
              <a:rPr sz="2000" spc="-5" dirty="0">
                <a:latin typeface="Times New Roman"/>
                <a:cs typeface="Times New Roman"/>
              </a:rPr>
              <a:t>files </a:t>
            </a:r>
            <a:r>
              <a:rPr sz="2000" dirty="0">
                <a:latin typeface="Times New Roman"/>
                <a:cs typeface="Times New Roman"/>
              </a:rPr>
              <a:t>her </a:t>
            </a:r>
            <a:r>
              <a:rPr sz="2000" spc="5" dirty="0">
                <a:latin typeface="Times New Roman"/>
                <a:cs typeface="Times New Roman"/>
              </a:rPr>
              <a:t>202</a:t>
            </a:r>
            <a:r>
              <a:rPr lang="en-US" sz="2000" spc="5" dirty="0">
                <a:latin typeface="Times New Roman"/>
                <a:cs typeface="Times New Roman"/>
              </a:rPr>
              <a:t>3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income tax </a:t>
            </a:r>
            <a:r>
              <a:rPr sz="2000" dirty="0">
                <a:latin typeface="Times New Roman"/>
                <a:cs typeface="Times New Roman"/>
              </a:rPr>
              <a:t>return </a:t>
            </a:r>
            <a:r>
              <a:rPr sz="2000" spc="-5" dirty="0">
                <a:latin typeface="Times New Roman"/>
                <a:cs typeface="Times New Roman"/>
              </a:rPr>
              <a:t>(in </a:t>
            </a:r>
            <a:r>
              <a:rPr sz="2000" spc="5" dirty="0">
                <a:latin typeface="Times New Roman"/>
                <a:cs typeface="Times New Roman"/>
              </a:rPr>
              <a:t>202</a:t>
            </a:r>
            <a:r>
              <a:rPr lang="en-US" sz="2000" spc="5" dirty="0">
                <a:latin typeface="Times New Roman"/>
                <a:cs typeface="Times New Roman"/>
              </a:rPr>
              <a:t>4</a:t>
            </a:r>
            <a:r>
              <a:rPr sz="2000" spc="5" dirty="0">
                <a:latin typeface="Times New Roman"/>
                <a:cs typeface="Times New Roman"/>
              </a:rPr>
              <a:t>),</a:t>
            </a:r>
            <a:r>
              <a:rPr sz="2000" spc="-2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she could be subject </a:t>
            </a:r>
            <a:r>
              <a:rPr sz="2000" spc="-5" dirty="0">
                <a:latin typeface="Times New Roman"/>
                <a:cs typeface="Times New Roman"/>
              </a:rPr>
              <a:t>to an estimated tax </a:t>
            </a:r>
            <a:r>
              <a:rPr sz="2000" dirty="0">
                <a:latin typeface="Times New Roman"/>
                <a:cs typeface="Times New Roman"/>
              </a:rPr>
              <a:t>penalty for </a:t>
            </a:r>
            <a:r>
              <a:rPr sz="2000" spc="5" dirty="0">
                <a:latin typeface="Times New Roman"/>
                <a:cs typeface="Times New Roman"/>
              </a:rPr>
              <a:t>not </a:t>
            </a:r>
            <a:r>
              <a:rPr sz="2000" dirty="0">
                <a:latin typeface="Times New Roman"/>
                <a:cs typeface="Times New Roman"/>
              </a:rPr>
              <a:t>paying her </a:t>
            </a:r>
            <a:r>
              <a:rPr sz="2000" spc="5" dirty="0">
                <a:latin typeface="Times New Roman"/>
                <a:cs typeface="Times New Roman"/>
              </a:rPr>
              <a:t>202</a:t>
            </a:r>
            <a:r>
              <a:rPr lang="en-US" sz="2000" spc="5" dirty="0">
                <a:latin typeface="Times New Roman"/>
                <a:cs typeface="Times New Roman"/>
              </a:rPr>
              <a:t>3 </a:t>
            </a:r>
            <a:r>
              <a:rPr sz="2000" spc="-5" dirty="0">
                <a:latin typeface="Times New Roman"/>
                <a:cs typeface="Times New Roman"/>
              </a:rPr>
              <a:t>federal  income taxes </a:t>
            </a:r>
            <a:r>
              <a:rPr sz="2000" dirty="0">
                <a:latin typeface="Times New Roman"/>
                <a:cs typeface="Times New Roman"/>
              </a:rPr>
              <a:t>on a </a:t>
            </a:r>
            <a:r>
              <a:rPr sz="2000" spc="-10" dirty="0">
                <a:latin typeface="Times New Roman"/>
                <a:cs typeface="Times New Roman"/>
              </a:rPr>
              <a:t>timely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basis.</a:t>
            </a: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 dirty="0">
              <a:latin typeface="Times New Roman"/>
              <a:cs typeface="Times New Roman"/>
            </a:endParaRPr>
          </a:p>
          <a:p>
            <a:pPr marL="12700" marR="2044064">
              <a:lnSpc>
                <a:spcPct val="120000"/>
              </a:lnSpc>
            </a:pPr>
            <a:r>
              <a:rPr sz="2000" spc="-5" dirty="0">
                <a:latin typeface="Times New Roman"/>
                <a:cs typeface="Times New Roman"/>
              </a:rPr>
              <a:t>To </a:t>
            </a:r>
            <a:r>
              <a:rPr sz="2000" dirty="0">
                <a:latin typeface="Times New Roman"/>
                <a:cs typeface="Times New Roman"/>
              </a:rPr>
              <a:t>avoid </a:t>
            </a:r>
            <a:r>
              <a:rPr sz="2000" spc="-5" dirty="0">
                <a:latin typeface="Times New Roman"/>
                <a:cs typeface="Times New Roman"/>
              </a:rPr>
              <a:t>estimated tax penalty, </a:t>
            </a:r>
            <a:r>
              <a:rPr sz="2000" dirty="0">
                <a:latin typeface="Times New Roman"/>
                <a:cs typeface="Times New Roman"/>
              </a:rPr>
              <a:t>she </a:t>
            </a:r>
            <a:r>
              <a:rPr sz="2000" spc="-5" dirty="0">
                <a:latin typeface="Times New Roman"/>
                <a:cs typeface="Times New Roman"/>
              </a:rPr>
              <a:t>must </a:t>
            </a:r>
            <a:r>
              <a:rPr sz="2000" dirty="0">
                <a:latin typeface="Times New Roman"/>
                <a:cs typeface="Times New Roman"/>
              </a:rPr>
              <a:t>pay </a:t>
            </a:r>
            <a:r>
              <a:rPr sz="2000" spc="-5" dirty="0">
                <a:latin typeface="Times New Roman"/>
                <a:cs typeface="Times New Roman"/>
              </a:rPr>
              <a:t>in </a:t>
            </a:r>
            <a:r>
              <a:rPr sz="2000" dirty="0">
                <a:latin typeface="Times New Roman"/>
                <a:cs typeface="Times New Roman"/>
              </a:rPr>
              <a:t>the </a:t>
            </a:r>
            <a:r>
              <a:rPr sz="2000" spc="-5" dirty="0">
                <a:latin typeface="Times New Roman"/>
                <a:cs typeface="Times New Roman"/>
              </a:rPr>
              <a:t>lesser </a:t>
            </a:r>
            <a:r>
              <a:rPr sz="2000" dirty="0">
                <a:latin typeface="Times New Roman"/>
                <a:cs typeface="Times New Roman"/>
              </a:rPr>
              <a:t>of:  </a:t>
            </a:r>
            <a:r>
              <a:rPr sz="2000" spc="5" dirty="0">
                <a:latin typeface="Times New Roman"/>
                <a:cs typeface="Times New Roman"/>
              </a:rPr>
              <a:t>90% </a:t>
            </a:r>
            <a:r>
              <a:rPr sz="2000" dirty="0">
                <a:latin typeface="Times New Roman"/>
                <a:cs typeface="Times New Roman"/>
              </a:rPr>
              <a:t>of </a:t>
            </a:r>
            <a:r>
              <a:rPr sz="2000" spc="5" dirty="0">
                <a:latin typeface="Times New Roman"/>
                <a:cs typeface="Times New Roman"/>
              </a:rPr>
              <a:t>202</a:t>
            </a:r>
            <a:r>
              <a:rPr lang="en-US" sz="2000" spc="5" dirty="0">
                <a:latin typeface="Times New Roman"/>
                <a:cs typeface="Times New Roman"/>
              </a:rPr>
              <a:t>3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estimated tax </a:t>
            </a:r>
            <a:r>
              <a:rPr sz="2000" dirty="0">
                <a:latin typeface="Times New Roman"/>
                <a:cs typeface="Times New Roman"/>
              </a:rPr>
              <a:t>($</a:t>
            </a:r>
            <a:r>
              <a:rPr lang="en-US" sz="2000" dirty="0">
                <a:latin typeface="Times New Roman"/>
                <a:cs typeface="Times New Roman"/>
              </a:rPr>
              <a:t>5,372.50</a:t>
            </a:r>
            <a:r>
              <a:rPr sz="2000" dirty="0">
                <a:latin typeface="Times New Roman"/>
                <a:cs typeface="Times New Roman"/>
              </a:rPr>
              <a:t>) =</a:t>
            </a:r>
            <a:r>
              <a:rPr sz="2000" spc="-14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$</a:t>
            </a:r>
            <a:r>
              <a:rPr lang="en-US" sz="2000" spc="5" dirty="0">
                <a:latin typeface="Times New Roman"/>
                <a:cs typeface="Times New Roman"/>
              </a:rPr>
              <a:t>4,835</a:t>
            </a:r>
            <a:endParaRPr sz="2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000" spc="5" dirty="0">
                <a:latin typeface="Times New Roman"/>
                <a:cs typeface="Times New Roman"/>
              </a:rPr>
              <a:t>100% </a:t>
            </a:r>
            <a:r>
              <a:rPr sz="2000" dirty="0">
                <a:latin typeface="Times New Roman"/>
                <a:cs typeface="Times New Roman"/>
              </a:rPr>
              <a:t>of </a:t>
            </a:r>
            <a:r>
              <a:rPr sz="2000" spc="5" dirty="0">
                <a:latin typeface="Times New Roman"/>
                <a:cs typeface="Times New Roman"/>
              </a:rPr>
              <a:t>202</a:t>
            </a:r>
            <a:r>
              <a:rPr lang="en-US" sz="2000" spc="5" dirty="0">
                <a:latin typeface="Times New Roman"/>
                <a:cs typeface="Times New Roman"/>
              </a:rPr>
              <a:t>2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tax </a:t>
            </a:r>
            <a:r>
              <a:rPr sz="2000" dirty="0">
                <a:latin typeface="Times New Roman"/>
                <a:cs typeface="Times New Roman"/>
              </a:rPr>
              <a:t>=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$</a:t>
            </a:r>
            <a:r>
              <a:rPr lang="en-US" sz="2000" spc="5" dirty="0">
                <a:latin typeface="Times New Roman"/>
                <a:cs typeface="Times New Roman"/>
              </a:rPr>
              <a:t>5,425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 dirty="0">
              <a:latin typeface="Times New Roman"/>
              <a:cs typeface="Times New Roman"/>
            </a:endParaRPr>
          </a:p>
          <a:p>
            <a:pPr marL="12700" marR="77470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So, </a:t>
            </a:r>
            <a:r>
              <a:rPr sz="2000" spc="5" dirty="0">
                <a:latin typeface="Times New Roman"/>
                <a:cs typeface="Times New Roman"/>
              </a:rPr>
              <a:t>Anne </a:t>
            </a:r>
            <a:r>
              <a:rPr sz="2000" spc="-5" dirty="0">
                <a:latin typeface="Times New Roman"/>
                <a:cs typeface="Times New Roman"/>
              </a:rPr>
              <a:t>must </a:t>
            </a:r>
            <a:r>
              <a:rPr sz="2000" dirty="0">
                <a:latin typeface="Times New Roman"/>
                <a:cs typeface="Times New Roman"/>
              </a:rPr>
              <a:t>pay </a:t>
            </a:r>
            <a:r>
              <a:rPr sz="2000" spc="-5" dirty="0">
                <a:latin typeface="Times New Roman"/>
                <a:cs typeface="Times New Roman"/>
              </a:rPr>
              <a:t>in </a:t>
            </a:r>
            <a:r>
              <a:rPr sz="2000" spc="5" dirty="0">
                <a:latin typeface="Times New Roman"/>
                <a:cs typeface="Times New Roman"/>
              </a:rPr>
              <a:t>$</a:t>
            </a:r>
            <a:r>
              <a:rPr lang="en-US" sz="2000" spc="5" dirty="0">
                <a:latin typeface="Times New Roman"/>
                <a:cs typeface="Times New Roman"/>
              </a:rPr>
              <a:t>4,835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at </a:t>
            </a:r>
            <a:r>
              <a:rPr sz="2000" dirty="0">
                <a:latin typeface="Times New Roman"/>
                <a:cs typeface="Times New Roman"/>
              </a:rPr>
              <a:t>a </a:t>
            </a:r>
            <a:r>
              <a:rPr sz="2000" spc="-5" dirty="0">
                <a:latin typeface="Times New Roman"/>
                <a:cs typeface="Times New Roman"/>
              </a:rPr>
              <a:t>minimum in </a:t>
            </a:r>
            <a:r>
              <a:rPr sz="2000" spc="5" dirty="0">
                <a:latin typeface="Times New Roman"/>
                <a:cs typeface="Times New Roman"/>
              </a:rPr>
              <a:t>202</a:t>
            </a:r>
            <a:r>
              <a:rPr lang="en-US" sz="2000" spc="5" dirty="0">
                <a:latin typeface="Times New Roman"/>
                <a:cs typeface="Times New Roman"/>
              </a:rPr>
              <a:t>3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as estimated tax payments  </a:t>
            </a:r>
            <a:r>
              <a:rPr sz="2000" dirty="0">
                <a:latin typeface="Times New Roman"/>
                <a:cs typeface="Times New Roman"/>
              </a:rPr>
              <a:t>($</a:t>
            </a:r>
            <a:r>
              <a:rPr lang="en-US" sz="2000" dirty="0">
                <a:latin typeface="Times New Roman"/>
                <a:cs typeface="Times New Roman"/>
              </a:rPr>
              <a:t>5,372.50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if </a:t>
            </a:r>
            <a:r>
              <a:rPr sz="2000" dirty="0">
                <a:latin typeface="Times New Roman"/>
                <a:cs typeface="Times New Roman"/>
              </a:rPr>
              <a:t>she wants </a:t>
            </a:r>
            <a:r>
              <a:rPr sz="2000" spc="-5" dirty="0">
                <a:latin typeface="Times New Roman"/>
                <a:cs typeface="Times New Roman"/>
              </a:rPr>
              <a:t>to </a:t>
            </a:r>
            <a:r>
              <a:rPr sz="2000" dirty="0">
                <a:latin typeface="Times New Roman"/>
                <a:cs typeface="Times New Roman"/>
              </a:rPr>
              <a:t>avoid paying federal </a:t>
            </a:r>
            <a:r>
              <a:rPr sz="2000" spc="-5" dirty="0">
                <a:latin typeface="Times New Roman"/>
                <a:cs typeface="Times New Roman"/>
              </a:rPr>
              <a:t>income tax again </a:t>
            </a:r>
            <a:r>
              <a:rPr sz="2000" dirty="0">
                <a:latin typeface="Times New Roman"/>
                <a:cs typeface="Times New Roman"/>
              </a:rPr>
              <a:t>when she </a:t>
            </a:r>
            <a:r>
              <a:rPr sz="2000" spc="-5" dirty="0">
                <a:latin typeface="Times New Roman"/>
                <a:cs typeface="Times New Roman"/>
              </a:rPr>
              <a:t>files</a:t>
            </a:r>
            <a:r>
              <a:rPr sz="2000" spc="-1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her </a:t>
            </a:r>
            <a:r>
              <a:rPr sz="2000" spc="5" dirty="0">
                <a:latin typeface="Times New Roman"/>
                <a:cs typeface="Times New Roman"/>
              </a:rPr>
              <a:t>202</a:t>
            </a:r>
            <a:r>
              <a:rPr lang="en-US" sz="2000" spc="5" dirty="0">
                <a:latin typeface="Times New Roman"/>
                <a:cs typeface="Times New Roman"/>
              </a:rPr>
              <a:t>3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return).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t>20</a:t>
            </a:fld>
            <a:endParaRPr spc="-5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5528" y="521208"/>
            <a:ext cx="7536179" cy="8534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57783" y="649478"/>
            <a:ext cx="70281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Calculate Your </a:t>
            </a:r>
            <a:r>
              <a:rPr dirty="0"/>
              <a:t>202</a:t>
            </a:r>
            <a:r>
              <a:rPr lang="en-US" dirty="0"/>
              <a:t>3</a:t>
            </a:r>
            <a:r>
              <a:rPr dirty="0"/>
              <a:t> </a:t>
            </a:r>
            <a:r>
              <a:rPr spc="-5" dirty="0"/>
              <a:t>Estimated Tax</a:t>
            </a:r>
            <a:r>
              <a:rPr spc="20" dirty="0"/>
              <a:t> </a:t>
            </a:r>
            <a:r>
              <a:rPr spc="-5" dirty="0"/>
              <a:t>Payments</a:t>
            </a:r>
          </a:p>
        </p:txBody>
      </p:sp>
      <p:sp>
        <p:nvSpPr>
          <p:cNvPr id="4" name="object 4"/>
          <p:cNvSpPr/>
          <p:nvPr/>
        </p:nvSpPr>
        <p:spPr>
          <a:xfrm>
            <a:off x="39623" y="1275588"/>
            <a:ext cx="8764523" cy="38709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41612" y="1374677"/>
            <a:ext cx="4730115" cy="219098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Times New Roman"/>
                <a:cs typeface="Times New Roman"/>
              </a:rPr>
              <a:t>ESTIMATED </a:t>
            </a:r>
            <a:r>
              <a:rPr sz="2000" dirty="0">
                <a:latin typeface="Times New Roman"/>
                <a:cs typeface="Times New Roman"/>
              </a:rPr>
              <a:t>TAX DUE DATES FOR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202</a:t>
            </a:r>
            <a:r>
              <a:rPr lang="en-US" sz="2000" spc="5" dirty="0">
                <a:latin typeface="Times New Roman"/>
                <a:cs typeface="Times New Roman"/>
              </a:rPr>
              <a:t>3</a:t>
            </a:r>
            <a:r>
              <a:rPr sz="2000" spc="5" dirty="0">
                <a:latin typeface="Times New Roman"/>
                <a:cs typeface="Times New Roman"/>
              </a:rPr>
              <a:t>: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900" dirty="0"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Quarter 1 – April </a:t>
            </a:r>
            <a:r>
              <a:rPr sz="2000" spc="5" dirty="0">
                <a:latin typeface="Times New Roman"/>
                <a:cs typeface="Times New Roman"/>
              </a:rPr>
              <a:t>1</a:t>
            </a:r>
            <a:r>
              <a:rPr lang="en-US" sz="2000" spc="5" dirty="0">
                <a:latin typeface="Times New Roman"/>
                <a:cs typeface="Times New Roman"/>
              </a:rPr>
              <a:t>8</a:t>
            </a:r>
            <a:r>
              <a:rPr sz="2000" spc="5" dirty="0">
                <a:latin typeface="Times New Roman"/>
                <a:cs typeface="Times New Roman"/>
              </a:rPr>
              <a:t>,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202</a:t>
            </a:r>
            <a:r>
              <a:rPr lang="en-US" sz="2000" spc="5" dirty="0">
                <a:latin typeface="Times New Roman"/>
                <a:cs typeface="Times New Roman"/>
              </a:rPr>
              <a:t>3</a:t>
            </a:r>
            <a:endParaRPr sz="2000" dirty="0"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latin typeface="Times New Roman"/>
                <a:cs typeface="Times New Roman"/>
              </a:rPr>
              <a:t>Quarter 2 – June </a:t>
            </a:r>
            <a:r>
              <a:rPr sz="2000" spc="5" dirty="0">
                <a:latin typeface="Times New Roman"/>
                <a:cs typeface="Times New Roman"/>
              </a:rPr>
              <a:t>15,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202</a:t>
            </a:r>
            <a:r>
              <a:rPr lang="en-US" sz="2000" spc="5" dirty="0">
                <a:latin typeface="Times New Roman"/>
                <a:cs typeface="Times New Roman"/>
              </a:rPr>
              <a:t>3</a:t>
            </a:r>
            <a:endParaRPr sz="2000" dirty="0"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latin typeface="Times New Roman"/>
                <a:cs typeface="Times New Roman"/>
              </a:rPr>
              <a:t>Quarter 3 – </a:t>
            </a:r>
            <a:r>
              <a:rPr sz="2000" spc="-5" dirty="0">
                <a:latin typeface="Times New Roman"/>
                <a:cs typeface="Times New Roman"/>
              </a:rPr>
              <a:t>September </a:t>
            </a:r>
            <a:r>
              <a:rPr sz="2000" spc="5" dirty="0">
                <a:latin typeface="Times New Roman"/>
                <a:cs typeface="Times New Roman"/>
              </a:rPr>
              <a:t>15,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202</a:t>
            </a:r>
            <a:r>
              <a:rPr lang="en-US" sz="2000" spc="5" dirty="0">
                <a:latin typeface="Times New Roman"/>
                <a:cs typeface="Times New Roman"/>
              </a:rPr>
              <a:t>3</a:t>
            </a:r>
            <a:endParaRPr sz="2000" dirty="0">
              <a:latin typeface="Times New Roman"/>
              <a:cs typeface="Times New Roman"/>
            </a:endParaRPr>
          </a:p>
          <a:p>
            <a:pPr marL="927735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latin typeface="Times New Roman"/>
                <a:cs typeface="Times New Roman"/>
              </a:rPr>
              <a:t>Quarter 4 – January </a:t>
            </a:r>
            <a:r>
              <a:rPr sz="2000" spc="5" dirty="0">
                <a:latin typeface="Times New Roman"/>
                <a:cs typeface="Times New Roman"/>
              </a:rPr>
              <a:t>1</a:t>
            </a:r>
            <a:r>
              <a:rPr lang="en-US" sz="2000" spc="5" dirty="0">
                <a:latin typeface="Times New Roman"/>
                <a:cs typeface="Times New Roman"/>
              </a:rPr>
              <a:t>6</a:t>
            </a:r>
            <a:r>
              <a:rPr sz="2000" spc="5" dirty="0">
                <a:latin typeface="Times New Roman"/>
                <a:cs typeface="Times New Roman"/>
              </a:rPr>
              <a:t>,</a:t>
            </a:r>
            <a:r>
              <a:rPr sz="2000" spc="-114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202</a:t>
            </a:r>
            <a:r>
              <a:rPr lang="en-US" sz="2000" spc="5" dirty="0">
                <a:latin typeface="Times New Roman"/>
                <a:cs typeface="Times New Roman"/>
              </a:rPr>
              <a:t>4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t>21</a:t>
            </a:fld>
            <a:endParaRPr spc="-5" dirty="0"/>
          </a:p>
        </p:txBody>
      </p:sp>
      <p:sp>
        <p:nvSpPr>
          <p:cNvPr id="6" name="object 6"/>
          <p:cNvSpPr txBox="1"/>
          <p:nvPr/>
        </p:nvSpPr>
        <p:spPr>
          <a:xfrm>
            <a:off x="242375" y="4300501"/>
            <a:ext cx="8316595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5" dirty="0">
                <a:latin typeface="Times New Roman"/>
                <a:cs typeface="Times New Roman"/>
              </a:rPr>
              <a:t>Anne </a:t>
            </a:r>
            <a:r>
              <a:rPr sz="2000" dirty="0">
                <a:latin typeface="Times New Roman"/>
                <a:cs typeface="Times New Roman"/>
              </a:rPr>
              <a:t>decides she </a:t>
            </a:r>
            <a:r>
              <a:rPr sz="2000" spc="-5" dirty="0">
                <a:latin typeface="Times New Roman"/>
                <a:cs typeface="Times New Roman"/>
              </a:rPr>
              <a:t>is </a:t>
            </a:r>
            <a:r>
              <a:rPr sz="2000" dirty="0">
                <a:latin typeface="Times New Roman"/>
                <a:cs typeface="Times New Roman"/>
              </a:rPr>
              <a:t>going </a:t>
            </a:r>
            <a:r>
              <a:rPr sz="2000" spc="-5" dirty="0">
                <a:latin typeface="Times New Roman"/>
                <a:cs typeface="Times New Roman"/>
              </a:rPr>
              <a:t>to </a:t>
            </a:r>
            <a:r>
              <a:rPr sz="2000" dirty="0">
                <a:latin typeface="Times New Roman"/>
                <a:cs typeface="Times New Roman"/>
              </a:rPr>
              <a:t>pay </a:t>
            </a:r>
            <a:r>
              <a:rPr sz="2000" spc="-5" dirty="0">
                <a:latin typeface="Times New Roman"/>
                <a:cs typeface="Times New Roman"/>
              </a:rPr>
              <a:t>in </a:t>
            </a:r>
            <a:r>
              <a:rPr sz="2000" spc="5" dirty="0">
                <a:latin typeface="Times New Roman"/>
                <a:cs typeface="Times New Roman"/>
              </a:rPr>
              <a:t>$</a:t>
            </a:r>
            <a:r>
              <a:rPr lang="en-US" sz="2000" spc="5" dirty="0">
                <a:latin typeface="Times New Roman"/>
                <a:cs typeface="Times New Roman"/>
              </a:rPr>
              <a:t>5,372.50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for her </a:t>
            </a:r>
            <a:r>
              <a:rPr sz="2000" spc="-5" dirty="0">
                <a:latin typeface="Times New Roman"/>
                <a:cs typeface="Times New Roman"/>
              </a:rPr>
              <a:t>estimated </a:t>
            </a:r>
            <a:r>
              <a:rPr sz="2000" spc="5" dirty="0">
                <a:latin typeface="Times New Roman"/>
                <a:cs typeface="Times New Roman"/>
              </a:rPr>
              <a:t>202</a:t>
            </a:r>
            <a:r>
              <a:rPr lang="en-US" sz="2000" spc="5" dirty="0">
                <a:latin typeface="Times New Roman"/>
                <a:cs typeface="Times New Roman"/>
              </a:rPr>
              <a:t>3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federal</a:t>
            </a:r>
            <a:r>
              <a:rPr sz="2000" spc="-28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income taxes. </a:t>
            </a:r>
            <a:r>
              <a:rPr sz="2000" dirty="0">
                <a:latin typeface="Times New Roman"/>
                <a:cs typeface="Times New Roman"/>
              </a:rPr>
              <a:t>She </a:t>
            </a:r>
            <a:r>
              <a:rPr sz="2000" spc="-5" dirty="0">
                <a:latin typeface="Times New Roman"/>
                <a:cs typeface="Times New Roman"/>
              </a:rPr>
              <a:t>pays </a:t>
            </a:r>
            <a:r>
              <a:rPr sz="2000" spc="5" dirty="0">
                <a:latin typeface="Times New Roman"/>
                <a:cs typeface="Times New Roman"/>
              </a:rPr>
              <a:t>$</a:t>
            </a:r>
            <a:r>
              <a:rPr lang="en-US" sz="2000" spc="5" dirty="0">
                <a:latin typeface="Times New Roman"/>
                <a:cs typeface="Times New Roman"/>
              </a:rPr>
              <a:t>1,343.13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each </a:t>
            </a:r>
            <a:r>
              <a:rPr sz="2000" dirty="0">
                <a:latin typeface="Times New Roman"/>
                <a:cs typeface="Times New Roman"/>
              </a:rPr>
              <a:t>quarter by the </a:t>
            </a:r>
            <a:r>
              <a:rPr sz="2000" spc="5" dirty="0">
                <a:latin typeface="Times New Roman"/>
                <a:cs typeface="Times New Roman"/>
              </a:rPr>
              <a:t>due </a:t>
            </a:r>
            <a:r>
              <a:rPr sz="2000" spc="-5" dirty="0">
                <a:latin typeface="Times New Roman"/>
                <a:cs typeface="Times New Roman"/>
              </a:rPr>
              <a:t>dates</a:t>
            </a:r>
            <a:r>
              <a:rPr sz="2000" spc="-1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above.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5528" y="650748"/>
            <a:ext cx="7536179" cy="8534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57783" y="777748"/>
            <a:ext cx="70281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Calculate Your </a:t>
            </a:r>
            <a:r>
              <a:rPr dirty="0"/>
              <a:t>202</a:t>
            </a:r>
            <a:r>
              <a:rPr lang="en-US" dirty="0"/>
              <a:t>3</a:t>
            </a:r>
            <a:r>
              <a:rPr dirty="0"/>
              <a:t> </a:t>
            </a:r>
            <a:r>
              <a:rPr spc="-5" dirty="0"/>
              <a:t>Estimated Tax</a:t>
            </a:r>
            <a:r>
              <a:rPr spc="20" dirty="0"/>
              <a:t> </a:t>
            </a:r>
            <a:r>
              <a:rPr spc="-5" dirty="0"/>
              <a:t>Payments</a:t>
            </a:r>
          </a:p>
        </p:txBody>
      </p:sp>
      <p:sp>
        <p:nvSpPr>
          <p:cNvPr id="4" name="object 4"/>
          <p:cNvSpPr/>
          <p:nvPr/>
        </p:nvSpPr>
        <p:spPr>
          <a:xfrm>
            <a:off x="152400" y="1356868"/>
            <a:ext cx="8283434" cy="35961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381001" y="1604320"/>
            <a:ext cx="8229600" cy="288861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78485" indent="-635">
              <a:lnSpc>
                <a:spcPct val="100000"/>
              </a:lnSpc>
              <a:spcBef>
                <a:spcPts val="105"/>
              </a:spcBef>
            </a:pP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 3 - Calculate Anne’s </a:t>
            </a:r>
            <a:r>
              <a:rPr sz="24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24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sz="24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taxable income for New York</a:t>
            </a:r>
            <a:r>
              <a:rPr sz="2400" b="1" spc="-2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 estimated tax</a:t>
            </a:r>
            <a:r>
              <a:rPr sz="2400" b="1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purposes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78485" indent="-635">
              <a:lnSpc>
                <a:spcPct val="100000"/>
              </a:lnSpc>
              <a:spcBef>
                <a:spcPts val="105"/>
              </a:spcBef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050">
              <a:lnSpc>
                <a:spcPct val="100000"/>
              </a:lnSpc>
              <a:spcBef>
                <a:spcPts val="480"/>
              </a:spcBef>
            </a:pPr>
            <a:r>
              <a:rPr lang="en-US"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Fellowship payments and benefits received in </a:t>
            </a:r>
            <a:r>
              <a:rPr lang="en-US"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$59,600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50">
              <a:lnSpc>
                <a:spcPct val="100000"/>
              </a:lnSpc>
              <a:spcBef>
                <a:spcPts val="25"/>
              </a:spcBef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050">
              <a:lnSpc>
                <a:spcPct val="10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Taxable </a:t>
            </a:r>
            <a:r>
              <a:rPr lang="en-US"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income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$59,600 - $8,000 standard deduction =</a:t>
            </a:r>
            <a:r>
              <a:rPr lang="en-US" sz="2000" spc="-2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$51,600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78485" indent="-635">
              <a:lnSpc>
                <a:spcPct val="100000"/>
              </a:lnSpc>
              <a:spcBef>
                <a:spcPts val="105"/>
              </a:spcBef>
            </a:pP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lang="en-US" sz="29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t>22</a:t>
            </a:fld>
            <a:endParaRPr spc="-5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5528" y="131063"/>
            <a:ext cx="7536179" cy="8534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57783" y="259459"/>
            <a:ext cx="70281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Calculate Your </a:t>
            </a:r>
            <a:r>
              <a:rPr dirty="0"/>
              <a:t>202</a:t>
            </a:r>
            <a:r>
              <a:rPr lang="en-US" dirty="0"/>
              <a:t>3</a:t>
            </a:r>
            <a:r>
              <a:rPr dirty="0"/>
              <a:t> </a:t>
            </a:r>
            <a:r>
              <a:rPr spc="-5" dirty="0"/>
              <a:t>Estimated Tax</a:t>
            </a:r>
            <a:r>
              <a:rPr spc="20" dirty="0"/>
              <a:t> </a:t>
            </a:r>
            <a:r>
              <a:rPr spc="-5" dirty="0"/>
              <a:t>Payments</a:t>
            </a:r>
          </a:p>
        </p:txBody>
      </p:sp>
      <p:sp>
        <p:nvSpPr>
          <p:cNvPr id="4" name="object 4"/>
          <p:cNvSpPr/>
          <p:nvPr/>
        </p:nvSpPr>
        <p:spPr>
          <a:xfrm>
            <a:off x="147828" y="897636"/>
            <a:ext cx="8398763" cy="16763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49674" y="996148"/>
            <a:ext cx="7954009" cy="138307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635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Times New Roman"/>
                <a:cs typeface="Times New Roman"/>
              </a:rPr>
              <a:t>Step 3, cont’d -- Calculate </a:t>
            </a:r>
            <a:r>
              <a:rPr sz="2000" b="1" spc="5" dirty="0">
                <a:latin typeface="Times New Roman"/>
                <a:cs typeface="Times New Roman"/>
              </a:rPr>
              <a:t>202</a:t>
            </a:r>
            <a:r>
              <a:rPr lang="en-US" sz="2000" b="1" spc="5" dirty="0">
                <a:latin typeface="Times New Roman"/>
                <a:cs typeface="Times New Roman"/>
              </a:rPr>
              <a:t>3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estimated tax on New York State</a:t>
            </a:r>
            <a:r>
              <a:rPr sz="2000" b="1" spc="-26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taxable  income of</a:t>
            </a:r>
            <a:r>
              <a:rPr sz="2000" b="1" spc="-50" dirty="0">
                <a:latin typeface="Times New Roman"/>
                <a:cs typeface="Times New Roman"/>
              </a:rPr>
              <a:t> </a:t>
            </a:r>
            <a:r>
              <a:rPr sz="2000" b="1" spc="5" dirty="0">
                <a:latin typeface="Times New Roman"/>
                <a:cs typeface="Times New Roman"/>
              </a:rPr>
              <a:t>$</a:t>
            </a:r>
            <a:r>
              <a:rPr lang="en-US" sz="2000" b="1" spc="5" dirty="0">
                <a:latin typeface="Times New Roman"/>
                <a:cs typeface="Times New Roman"/>
              </a:rPr>
              <a:t>51,600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9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Times New Roman"/>
                <a:cs typeface="Times New Roman"/>
              </a:rPr>
              <a:t>From Form IT-2105 page</a:t>
            </a:r>
            <a:r>
              <a:rPr sz="2000" spc="-140" dirty="0">
                <a:latin typeface="Times New Roman"/>
                <a:cs typeface="Times New Roman"/>
              </a:rPr>
              <a:t> </a:t>
            </a:r>
            <a:r>
              <a:rPr lang="en-US" sz="2000" spc="5" dirty="0">
                <a:latin typeface="Times New Roman"/>
                <a:cs typeface="Times New Roman"/>
              </a:rPr>
              <a:t>10</a:t>
            </a:r>
            <a:r>
              <a:rPr sz="2000" spc="5" dirty="0">
                <a:latin typeface="Times New Roman"/>
                <a:cs typeface="Times New Roman"/>
              </a:rPr>
              <a:t>: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t>23</a:t>
            </a:fld>
            <a:endParaRPr spc="-5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8795CA6-0063-4E3F-A140-5999139DB1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9812" y="2698375"/>
            <a:ext cx="4700588" cy="3239437"/>
          </a:xfrm>
          <a:prstGeom prst="rect">
            <a:avLst/>
          </a:prstGeom>
        </p:spPr>
      </p:pic>
      <p:cxnSp>
        <p:nvCxnSpPr>
          <p:cNvPr id="11" name="Straight Arrow Connector 10"/>
          <p:cNvCxnSpPr>
            <a:cxnSpLocks/>
          </p:cNvCxnSpPr>
          <p:nvPr/>
        </p:nvCxnSpPr>
        <p:spPr bwMode="auto">
          <a:xfrm>
            <a:off x="1676400" y="4419600"/>
            <a:ext cx="9144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5528" y="155447"/>
            <a:ext cx="7536179" cy="8534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57783" y="282609"/>
            <a:ext cx="70281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Calculate Your </a:t>
            </a:r>
            <a:r>
              <a:rPr dirty="0"/>
              <a:t>202</a:t>
            </a:r>
            <a:r>
              <a:rPr lang="en-US" dirty="0"/>
              <a:t>3</a:t>
            </a:r>
            <a:r>
              <a:rPr dirty="0"/>
              <a:t> </a:t>
            </a:r>
            <a:r>
              <a:rPr spc="-5" dirty="0"/>
              <a:t>Estimated Tax</a:t>
            </a:r>
            <a:r>
              <a:rPr spc="20" dirty="0"/>
              <a:t> </a:t>
            </a:r>
            <a:r>
              <a:rPr spc="-5" dirty="0"/>
              <a:t>Payments</a:t>
            </a:r>
          </a:p>
        </p:txBody>
      </p:sp>
      <p:sp>
        <p:nvSpPr>
          <p:cNvPr id="4" name="object 4"/>
          <p:cNvSpPr/>
          <p:nvPr/>
        </p:nvSpPr>
        <p:spPr>
          <a:xfrm>
            <a:off x="259079" y="893063"/>
            <a:ext cx="8599931" cy="3809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59941" y="992291"/>
            <a:ext cx="8150859" cy="3560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285115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Times New Roman"/>
                <a:cs typeface="Times New Roman"/>
              </a:rPr>
              <a:t>Step 3, cont’d - Calculate </a:t>
            </a:r>
            <a:r>
              <a:rPr sz="2000" b="1" spc="5" dirty="0">
                <a:latin typeface="Times New Roman"/>
                <a:cs typeface="Times New Roman"/>
              </a:rPr>
              <a:t>202</a:t>
            </a:r>
            <a:r>
              <a:rPr lang="en-US" sz="2000" b="1" spc="5" dirty="0">
                <a:latin typeface="Times New Roman"/>
                <a:cs typeface="Times New Roman"/>
              </a:rPr>
              <a:t>3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estimated tax on New York State</a:t>
            </a:r>
            <a:r>
              <a:rPr sz="2000" b="1" spc="-26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taxable  income of</a:t>
            </a:r>
            <a:r>
              <a:rPr sz="2000" b="1" spc="-50" dirty="0">
                <a:latin typeface="Times New Roman"/>
                <a:cs typeface="Times New Roman"/>
              </a:rPr>
              <a:t> </a:t>
            </a:r>
            <a:r>
              <a:rPr sz="2000" b="1" spc="5" dirty="0">
                <a:latin typeface="Times New Roman"/>
                <a:cs typeface="Times New Roman"/>
              </a:rPr>
              <a:t>$</a:t>
            </a:r>
            <a:r>
              <a:rPr lang="en-US" sz="2000" b="1" spc="5" dirty="0">
                <a:latin typeface="Times New Roman"/>
                <a:cs typeface="Times New Roman"/>
              </a:rPr>
              <a:t>51,600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9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Times New Roman"/>
                <a:cs typeface="Times New Roman"/>
              </a:rPr>
              <a:t>From Form IT-2105 page</a:t>
            </a:r>
            <a:r>
              <a:rPr sz="2000" spc="-140" dirty="0">
                <a:latin typeface="Times New Roman"/>
                <a:cs typeface="Times New Roman"/>
              </a:rPr>
              <a:t> </a:t>
            </a:r>
            <a:r>
              <a:rPr lang="en-US" sz="2000" spc="5" dirty="0">
                <a:latin typeface="Times New Roman"/>
                <a:cs typeface="Times New Roman"/>
              </a:rPr>
              <a:t>10</a:t>
            </a:r>
            <a:r>
              <a:rPr sz="2000" spc="5" dirty="0">
                <a:latin typeface="Times New Roman"/>
                <a:cs typeface="Times New Roman"/>
              </a:rPr>
              <a:t>:</a:t>
            </a:r>
            <a:endParaRPr sz="2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latin typeface="Times New Roman"/>
                <a:cs typeface="Times New Roman"/>
              </a:rPr>
              <a:t>Single and </a:t>
            </a:r>
            <a:r>
              <a:rPr sz="2000" spc="-5" dirty="0">
                <a:latin typeface="Times New Roman"/>
                <a:cs typeface="Times New Roman"/>
              </a:rPr>
              <a:t>married filing separately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chart: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9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spc="5" dirty="0">
                <a:latin typeface="Times New Roman"/>
                <a:cs typeface="Times New Roman"/>
              </a:rPr>
              <a:t>$</a:t>
            </a:r>
            <a:r>
              <a:rPr lang="en-US" sz="2000" spc="5" dirty="0">
                <a:latin typeface="Times New Roman"/>
                <a:cs typeface="Times New Roman"/>
              </a:rPr>
              <a:t>600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+</a:t>
            </a:r>
          </a:p>
          <a:p>
            <a:pPr marL="12700">
              <a:lnSpc>
                <a:spcPct val="100000"/>
              </a:lnSpc>
              <a:spcBef>
                <a:spcPts val="475"/>
              </a:spcBef>
            </a:pPr>
            <a:r>
              <a:rPr sz="2000" dirty="0">
                <a:latin typeface="Times New Roman"/>
                <a:cs typeface="Times New Roman"/>
              </a:rPr>
              <a:t>($</a:t>
            </a:r>
            <a:r>
              <a:rPr lang="en-US" sz="2000" dirty="0">
                <a:latin typeface="Times New Roman"/>
                <a:cs typeface="Times New Roman"/>
              </a:rPr>
              <a:t>51,600</a:t>
            </a:r>
            <a:r>
              <a:rPr sz="2000" dirty="0">
                <a:latin typeface="Times New Roman"/>
                <a:cs typeface="Times New Roman"/>
              </a:rPr>
              <a:t> -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$</a:t>
            </a:r>
            <a:r>
              <a:rPr lang="en-US" sz="2000" dirty="0">
                <a:latin typeface="Times New Roman"/>
                <a:cs typeface="Times New Roman"/>
              </a:rPr>
              <a:t>13,900</a:t>
            </a:r>
            <a:r>
              <a:rPr sz="2000" dirty="0">
                <a:latin typeface="Times New Roman"/>
                <a:cs typeface="Times New Roman"/>
              </a:rPr>
              <a:t>) x </a:t>
            </a:r>
            <a:r>
              <a:rPr sz="2000" spc="5" dirty="0">
                <a:latin typeface="Times New Roman"/>
                <a:cs typeface="Times New Roman"/>
              </a:rPr>
              <a:t>5.</a:t>
            </a:r>
            <a:r>
              <a:rPr lang="en-US" sz="2000" spc="5" dirty="0">
                <a:latin typeface="Times New Roman"/>
                <a:cs typeface="Times New Roman"/>
              </a:rPr>
              <a:t>5</a:t>
            </a:r>
            <a:r>
              <a:rPr sz="2000" spc="5" dirty="0">
                <a:latin typeface="Times New Roman"/>
                <a:cs typeface="Times New Roman"/>
              </a:rPr>
              <a:t>% </a:t>
            </a:r>
            <a:r>
              <a:rPr sz="2000" dirty="0">
                <a:latin typeface="Times New Roman"/>
                <a:cs typeface="Times New Roman"/>
              </a:rPr>
              <a:t>which equals </a:t>
            </a:r>
            <a:r>
              <a:rPr sz="2000" spc="5" dirty="0">
                <a:latin typeface="Times New Roman"/>
                <a:cs typeface="Times New Roman"/>
              </a:rPr>
              <a:t>$</a:t>
            </a:r>
            <a:r>
              <a:rPr lang="en-US" sz="2000" spc="5" dirty="0">
                <a:latin typeface="Times New Roman"/>
                <a:cs typeface="Times New Roman"/>
              </a:rPr>
              <a:t>37,700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x </a:t>
            </a:r>
            <a:r>
              <a:rPr sz="2000" spc="5" dirty="0">
                <a:latin typeface="Times New Roman"/>
                <a:cs typeface="Times New Roman"/>
              </a:rPr>
              <a:t>5.</a:t>
            </a:r>
            <a:r>
              <a:rPr lang="en-US" sz="2000" spc="5" dirty="0">
                <a:latin typeface="Times New Roman"/>
                <a:cs typeface="Times New Roman"/>
              </a:rPr>
              <a:t>5</a:t>
            </a:r>
            <a:r>
              <a:rPr sz="2000" spc="5" dirty="0">
                <a:latin typeface="Times New Roman"/>
                <a:cs typeface="Times New Roman"/>
              </a:rPr>
              <a:t>% </a:t>
            </a:r>
            <a:r>
              <a:rPr sz="2000" dirty="0">
                <a:latin typeface="Times New Roman"/>
                <a:cs typeface="Times New Roman"/>
              </a:rPr>
              <a:t>=</a:t>
            </a:r>
            <a:r>
              <a:rPr sz="2000" spc="-27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$</a:t>
            </a:r>
            <a:r>
              <a:rPr lang="en-US" sz="2000" spc="5" dirty="0">
                <a:latin typeface="Times New Roman"/>
                <a:cs typeface="Times New Roman"/>
              </a:rPr>
              <a:t>2,073.50</a:t>
            </a:r>
            <a:endParaRPr sz="2000" dirty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latin typeface="Times New Roman"/>
                <a:cs typeface="Times New Roman"/>
              </a:rPr>
              <a:t>So, </a:t>
            </a:r>
            <a:r>
              <a:rPr sz="2000" spc="5" dirty="0">
                <a:latin typeface="Times New Roman"/>
                <a:cs typeface="Times New Roman"/>
              </a:rPr>
              <a:t>$</a:t>
            </a:r>
            <a:r>
              <a:rPr lang="en-US" sz="2000" spc="5" dirty="0">
                <a:latin typeface="Times New Roman"/>
                <a:cs typeface="Times New Roman"/>
              </a:rPr>
              <a:t>600 </a:t>
            </a:r>
            <a:r>
              <a:rPr sz="2000" dirty="0">
                <a:latin typeface="Times New Roman"/>
                <a:cs typeface="Times New Roman"/>
              </a:rPr>
              <a:t>+ </a:t>
            </a:r>
            <a:r>
              <a:rPr sz="2000" spc="5" dirty="0">
                <a:latin typeface="Times New Roman"/>
                <a:cs typeface="Times New Roman"/>
              </a:rPr>
              <a:t>$</a:t>
            </a:r>
            <a:r>
              <a:rPr lang="en-US" sz="2000" spc="5" dirty="0">
                <a:latin typeface="Times New Roman"/>
                <a:cs typeface="Times New Roman"/>
              </a:rPr>
              <a:t>2,073.50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= $</a:t>
            </a:r>
            <a:r>
              <a:rPr lang="en-US" sz="2000" dirty="0">
                <a:latin typeface="Times New Roman"/>
                <a:cs typeface="Times New Roman"/>
              </a:rPr>
              <a:t>2,673.50</a:t>
            </a:r>
            <a:r>
              <a:rPr sz="2000" dirty="0">
                <a:latin typeface="Times New Roman"/>
                <a:cs typeface="Times New Roman"/>
              </a:rPr>
              <a:t>. Anne’s </a:t>
            </a:r>
            <a:r>
              <a:rPr sz="2000" spc="-5" dirty="0">
                <a:latin typeface="Times New Roman"/>
                <a:cs typeface="Times New Roman"/>
              </a:rPr>
              <a:t>estimated </a:t>
            </a:r>
            <a:r>
              <a:rPr sz="2000" dirty="0">
                <a:latin typeface="Times New Roman"/>
                <a:cs typeface="Times New Roman"/>
              </a:rPr>
              <a:t>New York </a:t>
            </a:r>
            <a:r>
              <a:rPr sz="2000" spc="-5" dirty="0">
                <a:latin typeface="Times New Roman"/>
                <a:cs typeface="Times New Roman"/>
              </a:rPr>
              <a:t>State income</a:t>
            </a:r>
            <a:r>
              <a:rPr sz="2000" spc="-2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tax </a:t>
            </a:r>
            <a:r>
              <a:rPr sz="2000" dirty="0">
                <a:latin typeface="Times New Roman"/>
                <a:cs typeface="Times New Roman"/>
              </a:rPr>
              <a:t>on her </a:t>
            </a:r>
            <a:r>
              <a:rPr sz="2000" spc="5" dirty="0">
                <a:latin typeface="Times New Roman"/>
                <a:cs typeface="Times New Roman"/>
              </a:rPr>
              <a:t>202</a:t>
            </a:r>
            <a:r>
              <a:rPr lang="en-US" sz="2000" spc="5" dirty="0">
                <a:latin typeface="Times New Roman"/>
                <a:cs typeface="Times New Roman"/>
              </a:rPr>
              <a:t>3 </a:t>
            </a:r>
            <a:r>
              <a:rPr lang="en-US" sz="2000" spc="-5" dirty="0">
                <a:latin typeface="Times New Roman"/>
                <a:cs typeface="Times New Roman"/>
              </a:rPr>
              <a:t>fellowship</a:t>
            </a:r>
            <a:r>
              <a:rPr sz="2000" spc="-5" dirty="0">
                <a:latin typeface="Times New Roman"/>
                <a:cs typeface="Times New Roman"/>
              </a:rPr>
              <a:t> is</a:t>
            </a:r>
            <a:r>
              <a:rPr sz="2000" spc="-11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$</a:t>
            </a:r>
            <a:r>
              <a:rPr lang="en-US" sz="2000" dirty="0">
                <a:latin typeface="Times New Roman"/>
                <a:cs typeface="Times New Roman"/>
              </a:rPr>
              <a:t>2,673.50</a:t>
            </a:r>
            <a:r>
              <a:rPr sz="2000" dirty="0"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t>24</a:t>
            </a:fld>
            <a:endParaRPr spc="-5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6196" y="316992"/>
            <a:ext cx="7536179" cy="8534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69357" y="445137"/>
            <a:ext cx="70281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Calculate Your </a:t>
            </a:r>
            <a:r>
              <a:rPr dirty="0"/>
              <a:t>202</a:t>
            </a:r>
            <a:r>
              <a:rPr lang="en-US" dirty="0"/>
              <a:t>3</a:t>
            </a:r>
            <a:r>
              <a:rPr dirty="0"/>
              <a:t> </a:t>
            </a:r>
            <a:r>
              <a:rPr spc="-5" dirty="0"/>
              <a:t>Estimated Tax</a:t>
            </a:r>
            <a:r>
              <a:rPr spc="20" dirty="0"/>
              <a:t> </a:t>
            </a:r>
            <a:r>
              <a:rPr spc="-5" dirty="0"/>
              <a:t>Payments</a:t>
            </a:r>
          </a:p>
        </p:txBody>
      </p:sp>
      <p:sp>
        <p:nvSpPr>
          <p:cNvPr id="4" name="object 4"/>
          <p:cNvSpPr/>
          <p:nvPr/>
        </p:nvSpPr>
        <p:spPr>
          <a:xfrm>
            <a:off x="236220" y="1024127"/>
            <a:ext cx="8711183" cy="49438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04800" y="1123471"/>
            <a:ext cx="8602980" cy="4591529"/>
          </a:xfrm>
          <a:prstGeom prst="rect">
            <a:avLst/>
          </a:prstGeom>
        </p:spPr>
        <p:txBody>
          <a:bodyPr vert="horz" wrap="square" lIns="0" tIns="13335" rIns="0" bIns="0" rtlCol="0">
            <a:noAutofit/>
          </a:bodyPr>
          <a:lstStyle/>
          <a:p>
            <a:pPr marL="12700" marR="398145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Times New Roman"/>
                <a:cs typeface="Times New Roman"/>
              </a:rPr>
              <a:t>Step 3, cont’d - Calculate </a:t>
            </a:r>
            <a:r>
              <a:rPr sz="2000" b="1" spc="5" dirty="0">
                <a:latin typeface="Times New Roman"/>
                <a:cs typeface="Times New Roman"/>
              </a:rPr>
              <a:t>202</a:t>
            </a:r>
            <a:r>
              <a:rPr lang="en-US" sz="2000" b="1" spc="5" dirty="0">
                <a:latin typeface="Times New Roman"/>
                <a:cs typeface="Times New Roman"/>
              </a:rPr>
              <a:t>3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estimated tax on New York State</a:t>
            </a:r>
            <a:r>
              <a:rPr sz="2000" b="1" spc="-26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taxable  income of</a:t>
            </a:r>
            <a:r>
              <a:rPr sz="2000" b="1" spc="-50" dirty="0">
                <a:latin typeface="Times New Roman"/>
                <a:cs typeface="Times New Roman"/>
              </a:rPr>
              <a:t> </a:t>
            </a:r>
            <a:r>
              <a:rPr sz="2000" b="1" spc="5" dirty="0">
                <a:latin typeface="Times New Roman"/>
                <a:cs typeface="Times New Roman"/>
              </a:rPr>
              <a:t>$</a:t>
            </a:r>
            <a:r>
              <a:rPr lang="en-US" sz="2000" b="1" spc="5" dirty="0">
                <a:latin typeface="Times New Roman"/>
                <a:cs typeface="Times New Roman"/>
              </a:rPr>
              <a:t>51,600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dirty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dirty="0">
                <a:latin typeface="Times New Roman"/>
                <a:cs typeface="Times New Roman"/>
              </a:rPr>
              <a:t>If </a:t>
            </a:r>
            <a:r>
              <a:rPr spc="5" dirty="0">
                <a:latin typeface="Times New Roman"/>
                <a:cs typeface="Times New Roman"/>
              </a:rPr>
              <a:t>Anne </a:t>
            </a:r>
            <a:r>
              <a:rPr spc="-5" dirty="0">
                <a:latin typeface="Times New Roman"/>
                <a:cs typeface="Times New Roman"/>
              </a:rPr>
              <a:t>pays </a:t>
            </a:r>
            <a:r>
              <a:rPr dirty="0">
                <a:latin typeface="Times New Roman"/>
                <a:cs typeface="Times New Roman"/>
              </a:rPr>
              <a:t>the </a:t>
            </a:r>
            <a:r>
              <a:rPr spc="5" dirty="0">
                <a:latin typeface="Times New Roman"/>
                <a:cs typeface="Times New Roman"/>
              </a:rPr>
              <a:t>$</a:t>
            </a:r>
            <a:r>
              <a:rPr lang="en-US" spc="5" dirty="0">
                <a:latin typeface="Times New Roman"/>
                <a:cs typeface="Times New Roman"/>
              </a:rPr>
              <a:t>2,673.50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when she </a:t>
            </a:r>
            <a:r>
              <a:rPr spc="-5" dirty="0">
                <a:latin typeface="Times New Roman"/>
                <a:cs typeface="Times New Roman"/>
              </a:rPr>
              <a:t>files </a:t>
            </a:r>
            <a:r>
              <a:rPr dirty="0">
                <a:latin typeface="Times New Roman"/>
                <a:cs typeface="Times New Roman"/>
              </a:rPr>
              <a:t>her </a:t>
            </a:r>
            <a:r>
              <a:rPr spc="5" dirty="0">
                <a:latin typeface="Times New Roman"/>
                <a:cs typeface="Times New Roman"/>
              </a:rPr>
              <a:t>202</a:t>
            </a:r>
            <a:r>
              <a:rPr lang="en-US" spc="5" dirty="0">
                <a:latin typeface="Times New Roman"/>
                <a:cs typeface="Times New Roman"/>
              </a:rPr>
              <a:t>3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income tax </a:t>
            </a:r>
            <a:r>
              <a:rPr dirty="0">
                <a:latin typeface="Times New Roman"/>
                <a:cs typeface="Times New Roman"/>
              </a:rPr>
              <a:t>return </a:t>
            </a:r>
            <a:r>
              <a:rPr spc="-5" dirty="0">
                <a:latin typeface="Times New Roman"/>
                <a:cs typeface="Times New Roman"/>
              </a:rPr>
              <a:t>(in </a:t>
            </a:r>
            <a:r>
              <a:rPr spc="5" dirty="0">
                <a:latin typeface="Times New Roman"/>
                <a:cs typeface="Times New Roman"/>
              </a:rPr>
              <a:t>202</a:t>
            </a:r>
            <a:r>
              <a:rPr lang="en-US" spc="5" dirty="0">
                <a:latin typeface="Times New Roman"/>
                <a:cs typeface="Times New Roman"/>
              </a:rPr>
              <a:t>4</a:t>
            </a:r>
            <a:r>
              <a:rPr spc="5" dirty="0">
                <a:latin typeface="Times New Roman"/>
                <a:cs typeface="Times New Roman"/>
              </a:rPr>
              <a:t>),</a:t>
            </a:r>
            <a:r>
              <a:rPr spc="-280" dirty="0">
                <a:latin typeface="Times New Roman"/>
                <a:cs typeface="Times New Roman"/>
              </a:rPr>
              <a:t> </a:t>
            </a:r>
            <a:r>
              <a:rPr spc="5" dirty="0">
                <a:latin typeface="Times New Roman"/>
                <a:cs typeface="Times New Roman"/>
              </a:rPr>
              <a:t>she </a:t>
            </a:r>
            <a:r>
              <a:rPr dirty="0">
                <a:latin typeface="Times New Roman"/>
                <a:cs typeface="Times New Roman"/>
              </a:rPr>
              <a:t>could be subject </a:t>
            </a:r>
            <a:r>
              <a:rPr spc="-5" dirty="0">
                <a:latin typeface="Times New Roman"/>
                <a:cs typeface="Times New Roman"/>
              </a:rPr>
              <a:t>to an estimated tax </a:t>
            </a:r>
            <a:r>
              <a:rPr dirty="0">
                <a:latin typeface="Times New Roman"/>
                <a:cs typeface="Times New Roman"/>
              </a:rPr>
              <a:t>penalty for </a:t>
            </a:r>
            <a:r>
              <a:rPr spc="5" dirty="0">
                <a:latin typeface="Times New Roman"/>
                <a:cs typeface="Times New Roman"/>
              </a:rPr>
              <a:t>not </a:t>
            </a:r>
            <a:r>
              <a:rPr dirty="0">
                <a:latin typeface="Times New Roman"/>
                <a:cs typeface="Times New Roman"/>
              </a:rPr>
              <a:t>paying her New York </a:t>
            </a:r>
            <a:r>
              <a:rPr spc="-5" dirty="0">
                <a:latin typeface="Times New Roman"/>
                <a:cs typeface="Times New Roman"/>
              </a:rPr>
              <a:t>State income taxes </a:t>
            </a:r>
            <a:r>
              <a:rPr dirty="0">
                <a:latin typeface="Times New Roman"/>
                <a:cs typeface="Times New Roman"/>
              </a:rPr>
              <a:t>on a </a:t>
            </a:r>
            <a:r>
              <a:rPr spc="-10" dirty="0">
                <a:latin typeface="Times New Roman"/>
                <a:cs typeface="Times New Roman"/>
              </a:rPr>
              <a:t>timely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basis.</a:t>
            </a: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pc="-5" dirty="0">
                <a:latin typeface="Times New Roman"/>
                <a:cs typeface="Times New Roman"/>
              </a:rPr>
              <a:t>To </a:t>
            </a:r>
            <a:r>
              <a:rPr dirty="0">
                <a:latin typeface="Times New Roman"/>
                <a:cs typeface="Times New Roman"/>
              </a:rPr>
              <a:t>avoid </a:t>
            </a:r>
            <a:r>
              <a:rPr spc="-5" dirty="0">
                <a:latin typeface="Times New Roman"/>
                <a:cs typeface="Times New Roman"/>
              </a:rPr>
              <a:t>estimated tax penalty, must </a:t>
            </a:r>
            <a:r>
              <a:rPr dirty="0">
                <a:latin typeface="Times New Roman"/>
                <a:cs typeface="Times New Roman"/>
              </a:rPr>
              <a:t>pay the </a:t>
            </a:r>
            <a:r>
              <a:rPr spc="-5" dirty="0">
                <a:latin typeface="Times New Roman"/>
                <a:cs typeface="Times New Roman"/>
              </a:rPr>
              <a:t>lesser</a:t>
            </a:r>
            <a:r>
              <a:rPr spc="-8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of:</a:t>
            </a:r>
          </a:p>
          <a:p>
            <a:pPr marL="12700" marR="3811904" defTabSz="457200">
              <a:lnSpc>
                <a:spcPct val="120000"/>
              </a:lnSpc>
            </a:pPr>
            <a:endParaRPr lang="en-US" spc="5" dirty="0">
              <a:latin typeface="Times New Roman"/>
              <a:cs typeface="Times New Roman"/>
            </a:endParaRPr>
          </a:p>
          <a:p>
            <a:pPr marL="12700" marR="3811904" defTabSz="457200">
              <a:lnSpc>
                <a:spcPct val="120000"/>
              </a:lnSpc>
            </a:pPr>
            <a:r>
              <a:rPr spc="5" dirty="0">
                <a:latin typeface="Times New Roman"/>
                <a:cs typeface="Times New Roman"/>
              </a:rPr>
              <a:t>90% </a:t>
            </a:r>
            <a:r>
              <a:rPr dirty="0">
                <a:latin typeface="Times New Roman"/>
                <a:cs typeface="Times New Roman"/>
              </a:rPr>
              <a:t>of </a:t>
            </a:r>
            <a:r>
              <a:rPr spc="5" dirty="0">
                <a:latin typeface="Times New Roman"/>
                <a:cs typeface="Times New Roman"/>
              </a:rPr>
              <a:t>202</a:t>
            </a:r>
            <a:r>
              <a:rPr lang="en-US" spc="5" dirty="0">
                <a:latin typeface="Times New Roman"/>
                <a:cs typeface="Times New Roman"/>
              </a:rPr>
              <a:t>3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estimated tax </a:t>
            </a:r>
            <a:r>
              <a:rPr dirty="0">
                <a:latin typeface="Times New Roman"/>
                <a:cs typeface="Times New Roman"/>
              </a:rPr>
              <a:t>($</a:t>
            </a:r>
            <a:r>
              <a:rPr lang="en-US" dirty="0">
                <a:latin typeface="Times New Roman"/>
                <a:cs typeface="Times New Roman"/>
              </a:rPr>
              <a:t>2,673.50</a:t>
            </a:r>
            <a:r>
              <a:rPr dirty="0">
                <a:latin typeface="Times New Roman"/>
                <a:cs typeface="Times New Roman"/>
              </a:rPr>
              <a:t>) =</a:t>
            </a:r>
            <a:r>
              <a:rPr lang="en-US" dirty="0">
                <a:latin typeface="Times New Roman"/>
                <a:cs typeface="Times New Roman"/>
              </a:rPr>
              <a:t> $2,406.15</a:t>
            </a:r>
            <a:endParaRPr lang="en-US" spc="5" dirty="0">
              <a:latin typeface="Times New Roman"/>
              <a:cs typeface="Times New Roman"/>
            </a:endParaRPr>
          </a:p>
          <a:p>
            <a:pPr marL="12700" marR="3811904">
              <a:lnSpc>
                <a:spcPct val="120000"/>
              </a:lnSpc>
            </a:pPr>
            <a:r>
              <a:rPr spc="5" dirty="0">
                <a:latin typeface="Times New Roman"/>
                <a:cs typeface="Times New Roman"/>
              </a:rPr>
              <a:t>100% </a:t>
            </a:r>
            <a:r>
              <a:rPr dirty="0">
                <a:latin typeface="Times New Roman"/>
                <a:cs typeface="Times New Roman"/>
              </a:rPr>
              <a:t>of </a:t>
            </a:r>
            <a:r>
              <a:rPr spc="5" dirty="0">
                <a:latin typeface="Times New Roman"/>
                <a:cs typeface="Times New Roman"/>
              </a:rPr>
              <a:t>20</a:t>
            </a:r>
            <a:r>
              <a:rPr lang="en-US" spc="5" dirty="0">
                <a:latin typeface="Times New Roman"/>
                <a:cs typeface="Times New Roman"/>
              </a:rPr>
              <a:t>22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tax </a:t>
            </a:r>
            <a:r>
              <a:rPr dirty="0">
                <a:latin typeface="Times New Roman"/>
                <a:cs typeface="Times New Roman"/>
              </a:rPr>
              <a:t>=</a:t>
            </a:r>
            <a:r>
              <a:rPr spc="-110" dirty="0">
                <a:latin typeface="Times New Roman"/>
                <a:cs typeface="Times New Roman"/>
              </a:rPr>
              <a:t> </a:t>
            </a:r>
            <a:r>
              <a:rPr spc="5" dirty="0">
                <a:latin typeface="Times New Roman"/>
                <a:cs typeface="Times New Roman"/>
              </a:rPr>
              <a:t>$</a:t>
            </a:r>
            <a:r>
              <a:rPr lang="en-US" spc="5" dirty="0">
                <a:latin typeface="Times New Roman"/>
                <a:cs typeface="Times New Roman"/>
              </a:rPr>
              <a:t>2,630</a:t>
            </a:r>
            <a:endParaRPr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dirty="0">
              <a:latin typeface="Times New Roman"/>
              <a:cs typeface="Times New Roman"/>
            </a:endParaRPr>
          </a:p>
          <a:p>
            <a:pPr marL="12700" marR="28575">
              <a:lnSpc>
                <a:spcPct val="100000"/>
              </a:lnSpc>
            </a:pPr>
            <a:r>
              <a:rPr dirty="0">
                <a:latin typeface="Times New Roman"/>
                <a:cs typeface="Times New Roman"/>
              </a:rPr>
              <a:t>So, </a:t>
            </a:r>
            <a:r>
              <a:rPr spc="5" dirty="0">
                <a:latin typeface="Times New Roman"/>
                <a:cs typeface="Times New Roman"/>
              </a:rPr>
              <a:t>Anne </a:t>
            </a:r>
            <a:r>
              <a:rPr spc="-5" dirty="0">
                <a:latin typeface="Times New Roman"/>
                <a:cs typeface="Times New Roman"/>
              </a:rPr>
              <a:t>must </a:t>
            </a:r>
            <a:r>
              <a:rPr dirty="0">
                <a:latin typeface="Times New Roman"/>
                <a:cs typeface="Times New Roman"/>
              </a:rPr>
              <a:t>pay </a:t>
            </a:r>
            <a:r>
              <a:rPr spc="-5" dirty="0">
                <a:latin typeface="Times New Roman"/>
                <a:cs typeface="Times New Roman"/>
              </a:rPr>
              <a:t>in </a:t>
            </a:r>
            <a:r>
              <a:rPr spc="5" dirty="0">
                <a:latin typeface="Times New Roman"/>
                <a:cs typeface="Times New Roman"/>
              </a:rPr>
              <a:t>$</a:t>
            </a:r>
            <a:r>
              <a:rPr lang="en-US" spc="5" dirty="0">
                <a:latin typeface="Times New Roman"/>
                <a:cs typeface="Times New Roman"/>
              </a:rPr>
              <a:t>2,406.15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at </a:t>
            </a:r>
            <a:r>
              <a:rPr spc="-10" dirty="0">
                <a:latin typeface="Times New Roman"/>
                <a:cs typeface="Times New Roman"/>
              </a:rPr>
              <a:t>minimum </a:t>
            </a:r>
            <a:r>
              <a:rPr spc="-5" dirty="0">
                <a:latin typeface="Times New Roman"/>
                <a:cs typeface="Times New Roman"/>
              </a:rPr>
              <a:t>in </a:t>
            </a:r>
            <a:r>
              <a:rPr spc="5" dirty="0">
                <a:latin typeface="Times New Roman"/>
                <a:cs typeface="Times New Roman"/>
              </a:rPr>
              <a:t>202</a:t>
            </a:r>
            <a:r>
              <a:rPr lang="en-US" spc="5" dirty="0">
                <a:latin typeface="Times New Roman"/>
                <a:cs typeface="Times New Roman"/>
              </a:rPr>
              <a:t>3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as estimated tax payments </a:t>
            </a:r>
            <a:r>
              <a:rPr dirty="0">
                <a:latin typeface="Times New Roman"/>
                <a:cs typeface="Times New Roman"/>
              </a:rPr>
              <a:t>($</a:t>
            </a:r>
            <a:r>
              <a:rPr lang="en-US" dirty="0">
                <a:latin typeface="Times New Roman"/>
                <a:cs typeface="Times New Roman"/>
              </a:rPr>
              <a:t>2,673.50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if </a:t>
            </a:r>
            <a:r>
              <a:rPr dirty="0">
                <a:latin typeface="Times New Roman"/>
                <a:cs typeface="Times New Roman"/>
              </a:rPr>
              <a:t>she wants </a:t>
            </a:r>
            <a:r>
              <a:rPr spc="-5" dirty="0">
                <a:latin typeface="Times New Roman"/>
                <a:cs typeface="Times New Roman"/>
              </a:rPr>
              <a:t>to </a:t>
            </a:r>
            <a:r>
              <a:rPr dirty="0">
                <a:latin typeface="Times New Roman"/>
                <a:cs typeface="Times New Roman"/>
              </a:rPr>
              <a:t>avoid paying New York </a:t>
            </a:r>
            <a:r>
              <a:rPr spc="-5" dirty="0">
                <a:latin typeface="Times New Roman"/>
                <a:cs typeface="Times New Roman"/>
              </a:rPr>
              <a:t>State income tax again </a:t>
            </a:r>
            <a:r>
              <a:rPr dirty="0">
                <a:latin typeface="Times New Roman"/>
                <a:cs typeface="Times New Roman"/>
              </a:rPr>
              <a:t>when </a:t>
            </a:r>
            <a:r>
              <a:rPr spc="5" dirty="0">
                <a:latin typeface="Times New Roman"/>
                <a:cs typeface="Times New Roman"/>
              </a:rPr>
              <a:t>she </a:t>
            </a:r>
            <a:r>
              <a:rPr spc="-5" dirty="0">
                <a:latin typeface="Times New Roman"/>
                <a:cs typeface="Times New Roman"/>
              </a:rPr>
              <a:t>files </a:t>
            </a:r>
            <a:r>
              <a:rPr dirty="0">
                <a:latin typeface="Times New Roman"/>
                <a:cs typeface="Times New Roman"/>
              </a:rPr>
              <a:t>her </a:t>
            </a:r>
            <a:r>
              <a:rPr spc="5" dirty="0">
                <a:latin typeface="Times New Roman"/>
                <a:cs typeface="Times New Roman"/>
              </a:rPr>
              <a:t>202</a:t>
            </a:r>
            <a:r>
              <a:rPr lang="en-US" spc="5" dirty="0">
                <a:latin typeface="Times New Roman"/>
                <a:cs typeface="Times New Roman"/>
              </a:rPr>
              <a:t>3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return).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t>25</a:t>
            </a:fld>
            <a:endParaRPr spc="-5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5528" y="217931"/>
            <a:ext cx="7536179" cy="8534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57783" y="346269"/>
            <a:ext cx="70281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Calculate Your </a:t>
            </a:r>
            <a:r>
              <a:rPr dirty="0"/>
              <a:t>202</a:t>
            </a:r>
            <a:r>
              <a:rPr lang="en-US" dirty="0"/>
              <a:t>3</a:t>
            </a:r>
            <a:r>
              <a:rPr dirty="0"/>
              <a:t> </a:t>
            </a:r>
            <a:r>
              <a:rPr spc="-5" dirty="0"/>
              <a:t>Estimated Tax</a:t>
            </a:r>
            <a:r>
              <a:rPr spc="20" dirty="0"/>
              <a:t> </a:t>
            </a:r>
            <a:r>
              <a:rPr spc="-5" dirty="0"/>
              <a:t>Payments</a:t>
            </a:r>
          </a:p>
        </p:txBody>
      </p:sp>
      <p:sp>
        <p:nvSpPr>
          <p:cNvPr id="4" name="object 4"/>
          <p:cNvSpPr/>
          <p:nvPr/>
        </p:nvSpPr>
        <p:spPr>
          <a:xfrm>
            <a:off x="362711" y="1251204"/>
            <a:ext cx="8319515" cy="35051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64876" y="1290017"/>
            <a:ext cx="4660265" cy="1854200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000" dirty="0">
                <a:latin typeface="Times New Roman"/>
                <a:cs typeface="Times New Roman"/>
              </a:rPr>
              <a:t>ESTIMATED TAX DUE DATES FOR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202</a:t>
            </a:r>
            <a:r>
              <a:rPr lang="en-US" sz="2000" spc="5" dirty="0">
                <a:latin typeface="Times New Roman"/>
                <a:cs typeface="Times New Roman"/>
              </a:rPr>
              <a:t>3</a:t>
            </a:r>
            <a:endParaRPr sz="2000" dirty="0">
              <a:latin typeface="Times New Roman"/>
              <a:cs typeface="Times New Roman"/>
            </a:endParaRPr>
          </a:p>
          <a:p>
            <a:pPr marL="926465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latin typeface="Times New Roman"/>
                <a:cs typeface="Times New Roman"/>
              </a:rPr>
              <a:t>Quarter 1 – April </a:t>
            </a:r>
            <a:r>
              <a:rPr sz="2000" spc="5" dirty="0">
                <a:latin typeface="Times New Roman"/>
                <a:cs typeface="Times New Roman"/>
              </a:rPr>
              <a:t>1</a:t>
            </a:r>
            <a:r>
              <a:rPr lang="en-US" sz="2000" spc="5" dirty="0">
                <a:latin typeface="Times New Roman"/>
                <a:cs typeface="Times New Roman"/>
              </a:rPr>
              <a:t>8</a:t>
            </a:r>
            <a:r>
              <a:rPr sz="2000" spc="5" dirty="0">
                <a:latin typeface="Times New Roman"/>
                <a:cs typeface="Times New Roman"/>
              </a:rPr>
              <a:t>,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202</a:t>
            </a:r>
            <a:r>
              <a:rPr lang="en-US" sz="2000" spc="5" dirty="0">
                <a:latin typeface="Times New Roman"/>
                <a:cs typeface="Times New Roman"/>
              </a:rPr>
              <a:t>3</a:t>
            </a:r>
            <a:endParaRPr sz="2000" dirty="0">
              <a:latin typeface="Times New Roman"/>
              <a:cs typeface="Times New Roman"/>
            </a:endParaRPr>
          </a:p>
          <a:p>
            <a:pPr marL="926465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latin typeface="Times New Roman"/>
                <a:cs typeface="Times New Roman"/>
              </a:rPr>
              <a:t>Quarter 2 – June </a:t>
            </a:r>
            <a:r>
              <a:rPr sz="2000" spc="5" dirty="0">
                <a:latin typeface="Times New Roman"/>
                <a:cs typeface="Times New Roman"/>
              </a:rPr>
              <a:t>15,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202</a:t>
            </a:r>
            <a:r>
              <a:rPr lang="en-US" sz="2000" spc="5" dirty="0">
                <a:latin typeface="Times New Roman"/>
                <a:cs typeface="Times New Roman"/>
              </a:rPr>
              <a:t>3</a:t>
            </a:r>
            <a:endParaRPr sz="2000" dirty="0"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latin typeface="Times New Roman"/>
                <a:cs typeface="Times New Roman"/>
              </a:rPr>
              <a:t>Quarter 3 – </a:t>
            </a:r>
            <a:r>
              <a:rPr sz="2000" spc="-5" dirty="0">
                <a:latin typeface="Times New Roman"/>
                <a:cs typeface="Times New Roman"/>
              </a:rPr>
              <a:t>September </a:t>
            </a:r>
            <a:r>
              <a:rPr sz="2000" spc="5" dirty="0">
                <a:latin typeface="Times New Roman"/>
                <a:cs typeface="Times New Roman"/>
              </a:rPr>
              <a:t>15,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202</a:t>
            </a:r>
            <a:r>
              <a:rPr lang="en-US" sz="2000" spc="5" dirty="0">
                <a:latin typeface="Times New Roman"/>
                <a:cs typeface="Times New Roman"/>
              </a:rPr>
              <a:t>3</a:t>
            </a:r>
            <a:endParaRPr sz="2000" dirty="0"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latin typeface="Times New Roman"/>
                <a:cs typeface="Times New Roman"/>
              </a:rPr>
              <a:t>Quarter 4 – January </a:t>
            </a:r>
            <a:r>
              <a:rPr sz="2000" spc="5" dirty="0">
                <a:latin typeface="Times New Roman"/>
                <a:cs typeface="Times New Roman"/>
              </a:rPr>
              <a:t>1</a:t>
            </a:r>
            <a:r>
              <a:rPr lang="en-US" sz="2000" spc="5" dirty="0">
                <a:latin typeface="Times New Roman"/>
                <a:cs typeface="Times New Roman"/>
              </a:rPr>
              <a:t>6</a:t>
            </a:r>
            <a:r>
              <a:rPr sz="2000" spc="5" dirty="0">
                <a:latin typeface="Times New Roman"/>
                <a:cs typeface="Times New Roman"/>
              </a:rPr>
              <a:t>,</a:t>
            </a:r>
            <a:r>
              <a:rPr sz="2000" spc="-12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202</a:t>
            </a:r>
            <a:r>
              <a:rPr lang="en-US" sz="2000" spc="5" dirty="0">
                <a:latin typeface="Times New Roman"/>
                <a:cs typeface="Times New Roman"/>
              </a:rPr>
              <a:t>4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t>26</a:t>
            </a:fld>
            <a:endParaRPr spc="-5" dirty="0"/>
          </a:p>
        </p:txBody>
      </p:sp>
      <p:sp>
        <p:nvSpPr>
          <p:cNvPr id="6" name="object 6"/>
          <p:cNvSpPr txBox="1"/>
          <p:nvPr/>
        </p:nvSpPr>
        <p:spPr>
          <a:xfrm>
            <a:off x="565131" y="3910432"/>
            <a:ext cx="7872095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5" dirty="0">
                <a:latin typeface="Times New Roman"/>
                <a:cs typeface="Times New Roman"/>
              </a:rPr>
              <a:t>Anne </a:t>
            </a:r>
            <a:r>
              <a:rPr sz="2000" dirty="0">
                <a:latin typeface="Times New Roman"/>
                <a:cs typeface="Times New Roman"/>
              </a:rPr>
              <a:t>decides she </a:t>
            </a:r>
            <a:r>
              <a:rPr sz="2000" spc="-5" dirty="0">
                <a:latin typeface="Times New Roman"/>
                <a:cs typeface="Times New Roman"/>
              </a:rPr>
              <a:t>is </a:t>
            </a:r>
            <a:r>
              <a:rPr sz="2000" dirty="0">
                <a:latin typeface="Times New Roman"/>
                <a:cs typeface="Times New Roman"/>
              </a:rPr>
              <a:t>going </a:t>
            </a:r>
            <a:r>
              <a:rPr sz="2000" spc="-5" dirty="0">
                <a:latin typeface="Times New Roman"/>
                <a:cs typeface="Times New Roman"/>
              </a:rPr>
              <a:t>to </a:t>
            </a:r>
            <a:r>
              <a:rPr sz="2000" dirty="0">
                <a:latin typeface="Times New Roman"/>
                <a:cs typeface="Times New Roman"/>
              </a:rPr>
              <a:t>pay </a:t>
            </a:r>
            <a:r>
              <a:rPr sz="2000" spc="-5" dirty="0">
                <a:latin typeface="Times New Roman"/>
                <a:cs typeface="Times New Roman"/>
              </a:rPr>
              <a:t>in </a:t>
            </a:r>
            <a:r>
              <a:rPr sz="2000" spc="5" dirty="0">
                <a:latin typeface="Times New Roman"/>
                <a:cs typeface="Times New Roman"/>
              </a:rPr>
              <a:t>$</a:t>
            </a:r>
            <a:r>
              <a:rPr lang="en-US" sz="2000" spc="5" dirty="0">
                <a:latin typeface="Times New Roman"/>
                <a:cs typeface="Times New Roman"/>
              </a:rPr>
              <a:t>2,673.50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for her </a:t>
            </a:r>
            <a:r>
              <a:rPr sz="2000" spc="-5" dirty="0">
                <a:latin typeface="Times New Roman"/>
                <a:cs typeface="Times New Roman"/>
              </a:rPr>
              <a:t>estimated </a:t>
            </a:r>
            <a:r>
              <a:rPr sz="2000" spc="5" dirty="0">
                <a:latin typeface="Times New Roman"/>
                <a:cs typeface="Times New Roman"/>
              </a:rPr>
              <a:t>202</a:t>
            </a:r>
            <a:r>
              <a:rPr lang="en-US" sz="2000" spc="5" dirty="0">
                <a:latin typeface="Times New Roman"/>
                <a:cs typeface="Times New Roman"/>
              </a:rPr>
              <a:t>3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New</a:t>
            </a:r>
            <a:r>
              <a:rPr sz="2000" spc="-2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York  </a:t>
            </a:r>
            <a:r>
              <a:rPr sz="2000" spc="-5" dirty="0">
                <a:latin typeface="Times New Roman"/>
                <a:cs typeface="Times New Roman"/>
              </a:rPr>
              <a:t>State income taxes. </a:t>
            </a:r>
            <a:r>
              <a:rPr sz="2000" dirty="0">
                <a:latin typeface="Times New Roman"/>
                <a:cs typeface="Times New Roman"/>
              </a:rPr>
              <a:t>She </a:t>
            </a:r>
            <a:r>
              <a:rPr sz="2000" spc="-5" dirty="0">
                <a:latin typeface="Times New Roman"/>
                <a:cs typeface="Times New Roman"/>
              </a:rPr>
              <a:t>pays </a:t>
            </a:r>
            <a:r>
              <a:rPr sz="2000" spc="5" dirty="0">
                <a:latin typeface="Times New Roman"/>
                <a:cs typeface="Times New Roman"/>
              </a:rPr>
              <a:t>$</a:t>
            </a:r>
            <a:r>
              <a:rPr lang="en-US" sz="2000" spc="5" dirty="0">
                <a:latin typeface="Times New Roman"/>
                <a:cs typeface="Times New Roman"/>
              </a:rPr>
              <a:t>668.38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each </a:t>
            </a:r>
            <a:r>
              <a:rPr sz="2000" dirty="0">
                <a:latin typeface="Times New Roman"/>
                <a:cs typeface="Times New Roman"/>
              </a:rPr>
              <a:t>quarter by the </a:t>
            </a:r>
            <a:r>
              <a:rPr sz="2000" spc="5" dirty="0">
                <a:latin typeface="Times New Roman"/>
                <a:cs typeface="Times New Roman"/>
              </a:rPr>
              <a:t>due </a:t>
            </a:r>
            <a:r>
              <a:rPr sz="2000" spc="-5" dirty="0">
                <a:latin typeface="Times New Roman"/>
                <a:cs typeface="Times New Roman"/>
              </a:rPr>
              <a:t>dates</a:t>
            </a:r>
            <a:r>
              <a:rPr sz="2000" spc="-1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above.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5528" y="193547"/>
            <a:ext cx="7536179" cy="8534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57783" y="320548"/>
            <a:ext cx="70281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Calculate Your </a:t>
            </a:r>
            <a:r>
              <a:rPr dirty="0"/>
              <a:t>202</a:t>
            </a:r>
            <a:r>
              <a:rPr lang="en-US" dirty="0"/>
              <a:t>3</a:t>
            </a:r>
            <a:r>
              <a:rPr dirty="0"/>
              <a:t> </a:t>
            </a:r>
            <a:r>
              <a:rPr spc="-5" dirty="0"/>
              <a:t>Estimated Tax</a:t>
            </a:r>
            <a:r>
              <a:rPr spc="20" dirty="0"/>
              <a:t> </a:t>
            </a:r>
            <a:r>
              <a:rPr spc="-5" dirty="0"/>
              <a:t>Payments</a:t>
            </a:r>
          </a:p>
        </p:txBody>
      </p:sp>
      <p:sp>
        <p:nvSpPr>
          <p:cNvPr id="4" name="object 4"/>
          <p:cNvSpPr/>
          <p:nvPr/>
        </p:nvSpPr>
        <p:spPr>
          <a:xfrm>
            <a:off x="22860" y="824483"/>
            <a:ext cx="8674607" cy="49956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41612" y="861919"/>
            <a:ext cx="8210550" cy="4747895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9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b="1" dirty="0">
                <a:latin typeface="Times New Roman"/>
                <a:cs typeface="Times New Roman"/>
              </a:rPr>
              <a:t>How to make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IRS</a:t>
            </a:r>
            <a:r>
              <a:rPr sz="2400" b="1" spc="-5" dirty="0">
                <a:latin typeface="Times New Roman"/>
                <a:cs typeface="Times New Roman"/>
              </a:rPr>
              <a:t> estimated quarterly </a:t>
            </a:r>
            <a:r>
              <a:rPr sz="2400" b="1" dirty="0">
                <a:latin typeface="Times New Roman"/>
                <a:cs typeface="Times New Roman"/>
              </a:rPr>
              <a:t>tax</a:t>
            </a:r>
            <a:r>
              <a:rPr sz="2400" b="1" spc="-4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payments</a:t>
            </a:r>
            <a:endParaRPr sz="2400">
              <a:latin typeface="Times New Roman"/>
              <a:cs typeface="Times New Roman"/>
            </a:endParaRPr>
          </a:p>
          <a:p>
            <a:pPr marL="926465" marR="5080" lvl="1" indent="-457200">
              <a:lnSpc>
                <a:spcPct val="100000"/>
              </a:lnSpc>
              <a:spcBef>
                <a:spcPts val="495"/>
              </a:spcBef>
              <a:buAutoNum type="arabicPeriod"/>
              <a:tabLst>
                <a:tab pos="926465" algn="l"/>
                <a:tab pos="927100" algn="l"/>
              </a:tabLst>
            </a:pPr>
            <a:r>
              <a:rPr sz="2000" spc="-5" dirty="0">
                <a:latin typeface="Times New Roman"/>
                <a:cs typeface="Times New Roman"/>
              </a:rPr>
              <a:t>Mail </a:t>
            </a:r>
            <a:r>
              <a:rPr sz="2000" dirty="0">
                <a:latin typeface="Times New Roman"/>
                <a:cs typeface="Times New Roman"/>
              </a:rPr>
              <a:t>your </a:t>
            </a:r>
            <a:r>
              <a:rPr sz="2000" spc="-5" dirty="0">
                <a:latin typeface="Times New Roman"/>
                <a:cs typeface="Times New Roman"/>
              </a:rPr>
              <a:t>payment </a:t>
            </a:r>
            <a:r>
              <a:rPr sz="2000" dirty="0">
                <a:latin typeface="Times New Roman"/>
                <a:cs typeface="Times New Roman"/>
              </a:rPr>
              <a:t>(check or </a:t>
            </a:r>
            <a:r>
              <a:rPr sz="2000" spc="-5" dirty="0">
                <a:latin typeface="Times New Roman"/>
                <a:cs typeface="Times New Roman"/>
              </a:rPr>
              <a:t>money </a:t>
            </a:r>
            <a:r>
              <a:rPr sz="2000" dirty="0">
                <a:latin typeface="Times New Roman"/>
                <a:cs typeface="Times New Roman"/>
              </a:rPr>
              <a:t>order) with </a:t>
            </a:r>
            <a:r>
              <a:rPr sz="2000" spc="-5" dirty="0">
                <a:latin typeface="Times New Roman"/>
                <a:cs typeface="Times New Roman"/>
              </a:rPr>
              <a:t>payment </a:t>
            </a:r>
            <a:r>
              <a:rPr sz="2000" dirty="0">
                <a:latin typeface="Times New Roman"/>
                <a:cs typeface="Times New Roman"/>
              </a:rPr>
              <a:t>voucher</a:t>
            </a:r>
            <a:r>
              <a:rPr sz="2000" spc="-1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(IRS  Form 1040-ES, Vouchers</a:t>
            </a:r>
            <a:r>
              <a:rPr sz="2000" spc="-114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1-4)</a:t>
            </a:r>
            <a:endParaRPr sz="2000">
              <a:latin typeface="Times New Roman"/>
              <a:cs typeface="Times New Roman"/>
            </a:endParaRPr>
          </a:p>
          <a:p>
            <a:pPr marL="927100" lvl="1" indent="-457200">
              <a:lnSpc>
                <a:spcPct val="100000"/>
              </a:lnSpc>
              <a:spcBef>
                <a:spcPts val="480"/>
              </a:spcBef>
              <a:buAutoNum type="arabicPeriod"/>
              <a:tabLst>
                <a:tab pos="926465" algn="l"/>
                <a:tab pos="927100" algn="l"/>
              </a:tabLst>
            </a:pPr>
            <a:r>
              <a:rPr sz="2000" dirty="0">
                <a:latin typeface="Times New Roman"/>
                <a:cs typeface="Times New Roman"/>
              </a:rPr>
              <a:t>Pay online </a:t>
            </a:r>
            <a:r>
              <a:rPr sz="2000" spc="-5" dirty="0">
                <a:latin typeface="Times New Roman"/>
                <a:cs typeface="Times New Roman"/>
              </a:rPr>
              <a:t>at</a:t>
            </a:r>
            <a:r>
              <a:rPr sz="2000" spc="-5" dirty="0">
                <a:solidFill>
                  <a:srgbClr val="3333CC"/>
                </a:solidFill>
                <a:latin typeface="Times New Roman"/>
                <a:cs typeface="Times New Roman"/>
              </a:rPr>
              <a:t> </a:t>
            </a:r>
            <a:r>
              <a:rPr sz="2000" u="heavy" dirty="0">
                <a:solidFill>
                  <a:srgbClr val="3333CC"/>
                </a:solidFill>
                <a:uFill>
                  <a:solidFill>
                    <a:srgbClr val="3333CC"/>
                  </a:solidFill>
                </a:uFill>
                <a:latin typeface="Times New Roman"/>
                <a:cs typeface="Times New Roman"/>
                <a:hlinkClick r:id="rId5"/>
              </a:rPr>
              <a:t>www.irs.gov</a:t>
            </a:r>
            <a:r>
              <a:rPr sz="2000" dirty="0">
                <a:solidFill>
                  <a:srgbClr val="3333CC"/>
                </a:solidFill>
                <a:latin typeface="Times New Roman"/>
                <a:cs typeface="Times New Roman"/>
                <a:hlinkClick r:id="rId5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website or using IRS2Go </a:t>
            </a:r>
            <a:r>
              <a:rPr sz="2000" spc="5" dirty="0">
                <a:latin typeface="Times New Roman"/>
                <a:cs typeface="Times New Roman"/>
              </a:rPr>
              <a:t>App</a:t>
            </a:r>
            <a:r>
              <a:rPr sz="2000" spc="-2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–</a:t>
            </a:r>
            <a:endParaRPr sz="2000">
              <a:latin typeface="Times New Roman"/>
              <a:cs typeface="Times New Roman"/>
            </a:endParaRPr>
          </a:p>
          <a:p>
            <a:pPr marL="1213485" lvl="2" indent="-343535">
              <a:lnSpc>
                <a:spcPct val="100000"/>
              </a:lnSpc>
              <a:spcBef>
                <a:spcPts val="480"/>
              </a:spcBef>
              <a:buAutoNum type="alphaLcParenR"/>
              <a:tabLst>
                <a:tab pos="1213485" algn="l"/>
                <a:tab pos="1214120" algn="l"/>
              </a:tabLst>
            </a:pPr>
            <a:r>
              <a:rPr sz="2000" dirty="0">
                <a:latin typeface="Times New Roman"/>
                <a:cs typeface="Times New Roman"/>
              </a:rPr>
              <a:t>Through IRS </a:t>
            </a:r>
            <a:r>
              <a:rPr sz="2000" spc="-5" dirty="0">
                <a:latin typeface="Times New Roman"/>
                <a:cs typeface="Times New Roman"/>
              </a:rPr>
              <a:t>Direct </a:t>
            </a:r>
            <a:r>
              <a:rPr sz="2000" dirty="0">
                <a:latin typeface="Times New Roman"/>
                <a:cs typeface="Times New Roman"/>
              </a:rPr>
              <a:t>Pay – pay </a:t>
            </a:r>
            <a:r>
              <a:rPr sz="2000" spc="-5" dirty="0">
                <a:latin typeface="Times New Roman"/>
                <a:cs typeface="Times New Roman"/>
              </a:rPr>
              <a:t>directly </a:t>
            </a:r>
            <a:r>
              <a:rPr sz="2000" dirty="0">
                <a:latin typeface="Times New Roman"/>
                <a:cs typeface="Times New Roman"/>
              </a:rPr>
              <a:t>from your bank</a:t>
            </a:r>
            <a:r>
              <a:rPr sz="2000" spc="-1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account</a:t>
            </a:r>
            <a:endParaRPr sz="2000">
              <a:latin typeface="Times New Roman"/>
              <a:cs typeface="Times New Roman"/>
            </a:endParaRPr>
          </a:p>
          <a:p>
            <a:pPr marL="1213485" lvl="2" indent="-343535">
              <a:lnSpc>
                <a:spcPct val="100000"/>
              </a:lnSpc>
              <a:spcBef>
                <a:spcPts val="480"/>
              </a:spcBef>
              <a:buAutoNum type="alphaLcParenR"/>
              <a:tabLst>
                <a:tab pos="1213485" algn="l"/>
                <a:tab pos="1214120" algn="l"/>
              </a:tabLst>
            </a:pPr>
            <a:r>
              <a:rPr sz="2000" dirty="0">
                <a:latin typeface="Times New Roman"/>
                <a:cs typeface="Times New Roman"/>
              </a:rPr>
              <a:t>Pay with </a:t>
            </a:r>
            <a:r>
              <a:rPr sz="2000" spc="-5" dirty="0">
                <a:latin typeface="Times New Roman"/>
                <a:cs typeface="Times New Roman"/>
              </a:rPr>
              <a:t>credit </a:t>
            </a:r>
            <a:r>
              <a:rPr sz="2000" dirty="0">
                <a:latin typeface="Times New Roman"/>
                <a:cs typeface="Times New Roman"/>
              </a:rPr>
              <a:t>card – through processor </a:t>
            </a:r>
            <a:r>
              <a:rPr sz="2000" spc="-5" dirty="0">
                <a:latin typeface="Times New Roman"/>
                <a:cs typeface="Times New Roman"/>
              </a:rPr>
              <a:t>(requires</a:t>
            </a:r>
            <a:r>
              <a:rPr sz="2000" spc="-18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fee)</a:t>
            </a:r>
            <a:endParaRPr sz="2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6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b="1" dirty="0">
                <a:latin typeface="Times New Roman"/>
                <a:cs typeface="Times New Roman"/>
              </a:rPr>
              <a:t>How to make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NYS</a:t>
            </a:r>
            <a:r>
              <a:rPr sz="2400" b="1" spc="-5" dirty="0">
                <a:latin typeface="Times New Roman"/>
                <a:cs typeface="Times New Roman"/>
              </a:rPr>
              <a:t> estimated quarterly </a:t>
            </a:r>
            <a:r>
              <a:rPr sz="2400" b="1" dirty="0">
                <a:latin typeface="Times New Roman"/>
                <a:cs typeface="Times New Roman"/>
              </a:rPr>
              <a:t>tax</a:t>
            </a:r>
            <a:r>
              <a:rPr sz="2400" b="1" spc="-4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payments</a:t>
            </a:r>
            <a:endParaRPr sz="2400">
              <a:latin typeface="Times New Roman"/>
              <a:cs typeface="Times New Roman"/>
            </a:endParaRPr>
          </a:p>
          <a:p>
            <a:pPr marL="926465" marR="32384" lvl="1" indent="-457200">
              <a:lnSpc>
                <a:spcPct val="100000"/>
              </a:lnSpc>
              <a:spcBef>
                <a:spcPts val="495"/>
              </a:spcBef>
              <a:buAutoNum type="arabicPeriod"/>
              <a:tabLst>
                <a:tab pos="926465" algn="l"/>
                <a:tab pos="927100" algn="l"/>
              </a:tabLst>
            </a:pPr>
            <a:r>
              <a:rPr sz="2000" spc="-5" dirty="0">
                <a:latin typeface="Times New Roman"/>
                <a:cs typeface="Times New Roman"/>
              </a:rPr>
              <a:t>Mail </a:t>
            </a:r>
            <a:r>
              <a:rPr sz="2000" dirty="0">
                <a:latin typeface="Times New Roman"/>
                <a:cs typeface="Times New Roman"/>
              </a:rPr>
              <a:t>your </a:t>
            </a:r>
            <a:r>
              <a:rPr sz="2000" spc="-5" dirty="0">
                <a:latin typeface="Times New Roman"/>
                <a:cs typeface="Times New Roman"/>
              </a:rPr>
              <a:t>payment </a:t>
            </a:r>
            <a:r>
              <a:rPr sz="2000" dirty="0">
                <a:latin typeface="Times New Roman"/>
                <a:cs typeface="Times New Roman"/>
              </a:rPr>
              <a:t>(check or </a:t>
            </a:r>
            <a:r>
              <a:rPr sz="2000" spc="-5" dirty="0">
                <a:latin typeface="Times New Roman"/>
                <a:cs typeface="Times New Roman"/>
              </a:rPr>
              <a:t>money </a:t>
            </a:r>
            <a:r>
              <a:rPr sz="2000" dirty="0">
                <a:latin typeface="Times New Roman"/>
                <a:cs typeface="Times New Roman"/>
              </a:rPr>
              <a:t>order) with </a:t>
            </a:r>
            <a:r>
              <a:rPr sz="2000" spc="-5" dirty="0">
                <a:latin typeface="Times New Roman"/>
                <a:cs typeface="Times New Roman"/>
              </a:rPr>
              <a:t>payment </a:t>
            </a:r>
            <a:r>
              <a:rPr sz="2000" dirty="0">
                <a:latin typeface="Times New Roman"/>
                <a:cs typeface="Times New Roman"/>
              </a:rPr>
              <a:t>voucher</a:t>
            </a:r>
            <a:r>
              <a:rPr sz="2000" spc="-1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(NY  Form IT-2105,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Voucher)</a:t>
            </a:r>
            <a:endParaRPr sz="2000">
              <a:latin typeface="Times New Roman"/>
              <a:cs typeface="Times New Roman"/>
            </a:endParaRPr>
          </a:p>
          <a:p>
            <a:pPr marL="926465" marR="127000" lvl="1" indent="-457200">
              <a:lnSpc>
                <a:spcPct val="100000"/>
              </a:lnSpc>
              <a:spcBef>
                <a:spcPts val="480"/>
              </a:spcBef>
              <a:buAutoNum type="arabicPeriod"/>
              <a:tabLst>
                <a:tab pos="926465" algn="l"/>
                <a:tab pos="927100" algn="l"/>
              </a:tabLst>
            </a:pPr>
            <a:r>
              <a:rPr sz="2000" dirty="0">
                <a:latin typeface="Times New Roman"/>
                <a:cs typeface="Times New Roman"/>
              </a:rPr>
              <a:t>Pay online </a:t>
            </a:r>
            <a:r>
              <a:rPr sz="2000" spc="-5" dirty="0">
                <a:latin typeface="Times New Roman"/>
                <a:cs typeface="Times New Roman"/>
              </a:rPr>
              <a:t>at</a:t>
            </a:r>
            <a:r>
              <a:rPr sz="2000" spc="-5" dirty="0">
                <a:solidFill>
                  <a:srgbClr val="3333CC"/>
                </a:solidFill>
                <a:latin typeface="Times New Roman"/>
                <a:cs typeface="Times New Roman"/>
              </a:rPr>
              <a:t> </a:t>
            </a:r>
            <a:r>
              <a:rPr sz="2000" u="heavy" dirty="0">
                <a:solidFill>
                  <a:srgbClr val="3333CC"/>
                </a:solidFill>
                <a:uFill>
                  <a:solidFill>
                    <a:srgbClr val="3333CC"/>
                  </a:solidFill>
                </a:uFill>
                <a:latin typeface="Times New Roman"/>
                <a:cs typeface="Times New Roman"/>
                <a:hlinkClick r:id="rId6"/>
              </a:rPr>
              <a:t>www.tax.ny.gov</a:t>
            </a:r>
            <a:r>
              <a:rPr sz="2000" dirty="0">
                <a:solidFill>
                  <a:srgbClr val="3333CC"/>
                </a:solidFill>
                <a:latin typeface="Times New Roman"/>
                <a:cs typeface="Times New Roman"/>
                <a:hlinkClick r:id="rId6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website (need </a:t>
            </a:r>
            <a:r>
              <a:rPr sz="2000" spc="-5" dirty="0">
                <a:latin typeface="Times New Roman"/>
                <a:cs typeface="Times New Roman"/>
              </a:rPr>
              <a:t>to create </a:t>
            </a:r>
            <a:r>
              <a:rPr sz="2000" dirty="0">
                <a:latin typeface="Times New Roman"/>
                <a:cs typeface="Times New Roman"/>
              </a:rPr>
              <a:t>Online</a:t>
            </a:r>
            <a:r>
              <a:rPr sz="2000" spc="-15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Services  </a:t>
            </a:r>
            <a:r>
              <a:rPr sz="2000" dirty="0">
                <a:latin typeface="Times New Roman"/>
                <a:cs typeface="Times New Roman"/>
              </a:rPr>
              <a:t>account)</a:t>
            </a:r>
            <a:endParaRPr sz="2000">
              <a:latin typeface="Times New Roman"/>
              <a:cs typeface="Times New Roman"/>
            </a:endParaRPr>
          </a:p>
          <a:p>
            <a:pPr marL="1213485" lvl="2" indent="-343535">
              <a:lnSpc>
                <a:spcPct val="100000"/>
              </a:lnSpc>
              <a:spcBef>
                <a:spcPts val="480"/>
              </a:spcBef>
              <a:buAutoNum type="alphaLcParenR"/>
              <a:tabLst>
                <a:tab pos="1213485" algn="l"/>
                <a:tab pos="1214120" algn="l"/>
              </a:tabLst>
            </a:pPr>
            <a:r>
              <a:rPr sz="2000" dirty="0">
                <a:latin typeface="Times New Roman"/>
                <a:cs typeface="Times New Roman"/>
              </a:rPr>
              <a:t>Pay </a:t>
            </a:r>
            <a:r>
              <a:rPr sz="2000" spc="-5" dirty="0">
                <a:latin typeface="Times New Roman"/>
                <a:cs typeface="Times New Roman"/>
              </a:rPr>
              <a:t>directly </a:t>
            </a:r>
            <a:r>
              <a:rPr sz="2000" dirty="0">
                <a:latin typeface="Times New Roman"/>
                <a:cs typeface="Times New Roman"/>
              </a:rPr>
              <a:t>from your bank</a:t>
            </a:r>
            <a:r>
              <a:rPr sz="2000" spc="-11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account</a:t>
            </a:r>
            <a:endParaRPr sz="2000">
              <a:latin typeface="Times New Roman"/>
              <a:cs typeface="Times New Roman"/>
            </a:endParaRPr>
          </a:p>
          <a:p>
            <a:pPr marL="1213485" lvl="2" indent="-343535">
              <a:lnSpc>
                <a:spcPct val="100000"/>
              </a:lnSpc>
              <a:spcBef>
                <a:spcPts val="480"/>
              </a:spcBef>
              <a:buAutoNum type="alphaLcParenR"/>
              <a:tabLst>
                <a:tab pos="1213485" algn="l"/>
                <a:tab pos="1214120" algn="l"/>
              </a:tabLst>
            </a:pPr>
            <a:r>
              <a:rPr sz="2000" dirty="0">
                <a:latin typeface="Times New Roman"/>
                <a:cs typeface="Times New Roman"/>
              </a:rPr>
              <a:t>Pay with </a:t>
            </a:r>
            <a:r>
              <a:rPr sz="2000" spc="-5" dirty="0">
                <a:latin typeface="Times New Roman"/>
                <a:cs typeface="Times New Roman"/>
              </a:rPr>
              <a:t>credit card </a:t>
            </a:r>
            <a:r>
              <a:rPr sz="2000" dirty="0">
                <a:latin typeface="Times New Roman"/>
                <a:cs typeface="Times New Roman"/>
              </a:rPr>
              <a:t>– through processor </a:t>
            </a:r>
            <a:r>
              <a:rPr sz="2000" spc="-5" dirty="0">
                <a:latin typeface="Times New Roman"/>
                <a:cs typeface="Times New Roman"/>
              </a:rPr>
              <a:t>(requires</a:t>
            </a:r>
            <a:r>
              <a:rPr sz="2000" spc="-17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fee)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t>27</a:t>
            </a:fld>
            <a:endParaRPr spc="-5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25139" y="0"/>
            <a:ext cx="3076955" cy="11993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81400" y="366830"/>
            <a:ext cx="232664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Times New Roman"/>
                <a:cs typeface="Times New Roman"/>
              </a:rPr>
              <a:t>Resou</a:t>
            </a:r>
            <a:r>
              <a:rPr spc="-5" dirty="0">
                <a:latin typeface="Times New Roman"/>
                <a:cs typeface="Times New Roman"/>
              </a:rPr>
              <a:t>r</a:t>
            </a:r>
            <a:r>
              <a:rPr dirty="0">
                <a:latin typeface="Times New Roman"/>
                <a:cs typeface="Times New Roman"/>
              </a:rPr>
              <a:t>ces</a:t>
            </a:r>
          </a:p>
        </p:txBody>
      </p:sp>
      <p:sp>
        <p:nvSpPr>
          <p:cNvPr id="4" name="object 4"/>
          <p:cNvSpPr/>
          <p:nvPr/>
        </p:nvSpPr>
        <p:spPr>
          <a:xfrm>
            <a:off x="50292" y="859536"/>
            <a:ext cx="8659367" cy="40538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41612" y="957526"/>
            <a:ext cx="8225790" cy="440441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endParaRPr lang="en-US" sz="2000" b="1" dirty="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lang="en-US" sz="2000" b="1" dirty="0">
                <a:latin typeface="Times New Roman"/>
                <a:cs typeface="Times New Roman"/>
              </a:rPr>
              <a:t>Postdocs page on </a:t>
            </a:r>
            <a:r>
              <a:rPr sz="2000" b="1" dirty="0">
                <a:latin typeface="Times New Roman"/>
                <a:cs typeface="Times New Roman"/>
              </a:rPr>
              <a:t>University of Rochester Graduate </a:t>
            </a:r>
            <a:r>
              <a:rPr lang="en-US" sz="2000" b="1" dirty="0">
                <a:latin typeface="Times New Roman"/>
                <a:cs typeface="Times New Roman"/>
              </a:rPr>
              <a:t>Education webpage</a:t>
            </a:r>
            <a:r>
              <a:rPr lang="en-US" sz="2000" b="1" spc="-5" dirty="0">
                <a:latin typeface="Times New Roman"/>
                <a:cs typeface="Times New Roman"/>
              </a:rPr>
              <a:t> (</a:t>
            </a:r>
            <a:r>
              <a:rPr lang="en-US" sz="2000" b="1" spc="-5" dirty="0">
                <a:latin typeface="Times New Roman"/>
                <a:cs typeface="Times New Roman"/>
                <a:hlinkClick r:id="rId5"/>
              </a:rPr>
              <a:t>https://www.rochester.edu/graduate-education/postdoctoral-appointees/</a:t>
            </a:r>
            <a:r>
              <a:rPr lang="en-US" sz="2000" b="1" spc="-5" dirty="0">
                <a:latin typeface="Times New Roman"/>
                <a:cs typeface="Times New Roman"/>
              </a:rPr>
              <a:t>)</a:t>
            </a:r>
          </a:p>
          <a:p>
            <a:pPr marL="812800" marR="5080" lvl="1" indent="-342900">
              <a:spcBef>
                <a:spcPts val="105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lang="en-US" sz="2000" b="1" spc="-5" dirty="0">
                <a:latin typeface="Times New Roman"/>
                <a:cs typeface="Times New Roman"/>
                <a:hlinkClick r:id="rId6"/>
              </a:rPr>
              <a:t>Tax Treatment of UR Postdocs</a:t>
            </a:r>
            <a:endParaRPr sz="2000" dirty="0">
              <a:latin typeface="Times New Roman"/>
              <a:cs typeface="Times New Roman"/>
            </a:endParaRPr>
          </a:p>
          <a:p>
            <a:pPr marL="354965" marR="2421890" indent="-354965">
              <a:lnSpc>
                <a:spcPct val="120000"/>
              </a:lnSpc>
              <a:spcBef>
                <a:spcPts val="144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b="1" dirty="0">
                <a:latin typeface="Times New Roman"/>
                <a:cs typeface="Times New Roman"/>
              </a:rPr>
              <a:t>IRS Publication </a:t>
            </a:r>
            <a:r>
              <a:rPr sz="2000" b="1" spc="5" dirty="0">
                <a:latin typeface="Times New Roman"/>
                <a:cs typeface="Times New Roman"/>
              </a:rPr>
              <a:t>970 </a:t>
            </a:r>
            <a:r>
              <a:rPr sz="2000" b="1" dirty="0">
                <a:latin typeface="Times New Roman"/>
                <a:cs typeface="Times New Roman"/>
              </a:rPr>
              <a:t>– Tax </a:t>
            </a:r>
            <a:r>
              <a:rPr sz="2000" b="1" spc="-5" dirty="0">
                <a:latin typeface="Times New Roman"/>
                <a:cs typeface="Times New Roman"/>
              </a:rPr>
              <a:t>Benefits </a:t>
            </a:r>
            <a:r>
              <a:rPr sz="2000" b="1" dirty="0">
                <a:latin typeface="Times New Roman"/>
                <a:cs typeface="Times New Roman"/>
              </a:rPr>
              <a:t>for</a:t>
            </a:r>
            <a:r>
              <a:rPr sz="2000" b="1" spc="-15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Education: </a:t>
            </a:r>
            <a:r>
              <a:rPr sz="2000" b="1" u="heavy" dirty="0">
                <a:solidFill>
                  <a:srgbClr val="3333CC"/>
                </a:solidFill>
                <a:uFill>
                  <a:solidFill>
                    <a:srgbClr val="3333CC"/>
                  </a:solidFill>
                </a:uFill>
                <a:latin typeface="Times New Roman"/>
                <a:cs typeface="Times New Roman"/>
                <a:hlinkClick r:id="rId7"/>
              </a:rPr>
              <a:t> </a:t>
            </a:r>
            <a:r>
              <a:rPr sz="2000" b="1" u="heavy" spc="-5" dirty="0">
                <a:solidFill>
                  <a:srgbClr val="3333CC"/>
                </a:solidFill>
                <a:uFill>
                  <a:solidFill>
                    <a:srgbClr val="3333CC"/>
                  </a:solidFill>
                </a:uFill>
                <a:latin typeface="Times New Roman"/>
                <a:cs typeface="Times New Roman"/>
                <a:hlinkClick r:id="rId7"/>
              </a:rPr>
              <a:t>https://www.irs.gov/pub/irs-pdf/p970.pdf</a:t>
            </a:r>
            <a:endParaRPr sz="2000" dirty="0">
              <a:latin typeface="Times New Roman"/>
              <a:cs typeface="Times New Roman"/>
            </a:endParaRPr>
          </a:p>
          <a:p>
            <a:pPr marL="354965" marR="411480" indent="-354965">
              <a:lnSpc>
                <a:spcPct val="12000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b="1" dirty="0">
                <a:latin typeface="Times New Roman"/>
                <a:cs typeface="Times New Roman"/>
              </a:rPr>
              <a:t>IRS Publication </a:t>
            </a:r>
            <a:r>
              <a:rPr sz="2000" b="1" spc="5" dirty="0">
                <a:latin typeface="Times New Roman"/>
                <a:cs typeface="Times New Roman"/>
              </a:rPr>
              <a:t>505 </a:t>
            </a:r>
            <a:r>
              <a:rPr sz="2000" b="1" dirty="0">
                <a:latin typeface="Times New Roman"/>
                <a:cs typeface="Times New Roman"/>
              </a:rPr>
              <a:t>– Tax Withholding and Estimated Tax</a:t>
            </a:r>
            <a:r>
              <a:rPr sz="2000" b="1" spc="5" dirty="0">
                <a:latin typeface="Times New Roman"/>
                <a:cs typeface="Times New Roman"/>
              </a:rPr>
              <a:t>: </a:t>
            </a:r>
            <a:r>
              <a:rPr sz="2000" b="1" u="heavy" spc="5" dirty="0">
                <a:solidFill>
                  <a:srgbClr val="3333CC"/>
                </a:solidFill>
                <a:uFill>
                  <a:solidFill>
                    <a:srgbClr val="3333CC"/>
                  </a:solidFill>
                </a:uFill>
                <a:latin typeface="Times New Roman"/>
                <a:cs typeface="Times New Roman"/>
                <a:hlinkClick r:id="rId8"/>
              </a:rPr>
              <a:t> </a:t>
            </a:r>
            <a:r>
              <a:rPr sz="2000" b="1" u="heavy" spc="-5" dirty="0">
                <a:solidFill>
                  <a:srgbClr val="3333CC"/>
                </a:solidFill>
                <a:uFill>
                  <a:solidFill>
                    <a:srgbClr val="3333CC"/>
                  </a:solidFill>
                </a:uFill>
                <a:latin typeface="Times New Roman"/>
                <a:cs typeface="Times New Roman"/>
                <a:hlinkClick r:id="rId8"/>
              </a:rPr>
              <a:t>https://www.irs.gov/pub/irs-pdf/p505.pdf</a:t>
            </a:r>
            <a:endParaRPr sz="2000" dirty="0">
              <a:latin typeface="Times New Roman"/>
              <a:cs typeface="Times New Roman"/>
            </a:endParaRPr>
          </a:p>
          <a:p>
            <a:pPr marL="354965" marR="2571750" indent="-354965">
              <a:lnSpc>
                <a:spcPct val="12000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b="1" dirty="0">
                <a:latin typeface="Times New Roman"/>
                <a:cs typeface="Times New Roman"/>
              </a:rPr>
              <a:t>IRS Form 1040-ES </a:t>
            </a:r>
            <a:r>
              <a:rPr sz="2000" b="1" spc="-5" dirty="0">
                <a:latin typeface="Times New Roman"/>
                <a:cs typeface="Times New Roman"/>
              </a:rPr>
              <a:t>(Quarterly </a:t>
            </a:r>
            <a:r>
              <a:rPr sz="2000" b="1" dirty="0">
                <a:latin typeface="Times New Roman"/>
                <a:cs typeface="Times New Roman"/>
              </a:rPr>
              <a:t>Tax Payments): </a:t>
            </a:r>
            <a:r>
              <a:rPr sz="2000" b="1" u="heavy" dirty="0">
                <a:solidFill>
                  <a:srgbClr val="3333CC"/>
                </a:solidFill>
                <a:uFill>
                  <a:solidFill>
                    <a:srgbClr val="3333CC"/>
                  </a:solidFill>
                </a:uFill>
                <a:latin typeface="Times New Roman"/>
                <a:cs typeface="Times New Roman"/>
                <a:hlinkClick r:id="rId9"/>
              </a:rPr>
              <a:t> </a:t>
            </a:r>
            <a:r>
              <a:rPr sz="2000" b="1" u="heavy" spc="-5" dirty="0">
                <a:solidFill>
                  <a:srgbClr val="3333CC"/>
                </a:solidFill>
                <a:uFill>
                  <a:solidFill>
                    <a:srgbClr val="3333CC"/>
                  </a:solidFill>
                </a:uFill>
                <a:latin typeface="Times New Roman"/>
                <a:cs typeface="Times New Roman"/>
                <a:hlinkClick r:id="rId9"/>
              </a:rPr>
              <a:t>https://www.irs.gov/pub/irs-pdf/f1040es.pdf</a:t>
            </a:r>
            <a:endParaRPr sz="2000" dirty="0">
              <a:latin typeface="Times New Roman"/>
              <a:cs typeface="Times New Roman"/>
            </a:endParaRPr>
          </a:p>
          <a:p>
            <a:pPr marL="354965" marR="899160" indent="-354965">
              <a:lnSpc>
                <a:spcPct val="12000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b="1" dirty="0">
                <a:latin typeface="Times New Roman"/>
                <a:cs typeface="Times New Roman"/>
              </a:rPr>
              <a:t>NYS Form IT-2105 </a:t>
            </a:r>
            <a:r>
              <a:rPr sz="2000" b="1" spc="-5" dirty="0">
                <a:latin typeface="Times New Roman"/>
                <a:cs typeface="Times New Roman"/>
              </a:rPr>
              <a:t>(Quarterly </a:t>
            </a:r>
            <a:r>
              <a:rPr sz="2000" b="1" dirty="0">
                <a:latin typeface="Times New Roman"/>
                <a:cs typeface="Times New Roman"/>
              </a:rPr>
              <a:t>Tax Payments) and </a:t>
            </a:r>
            <a:r>
              <a:rPr sz="2000" b="1" spc="-5" dirty="0">
                <a:latin typeface="Times New Roman"/>
                <a:cs typeface="Times New Roman"/>
              </a:rPr>
              <a:t>Instructions: </a:t>
            </a:r>
            <a:r>
              <a:rPr sz="2000" b="1" u="heavy" spc="-5" dirty="0">
                <a:solidFill>
                  <a:srgbClr val="3333CC"/>
                </a:solidFill>
                <a:uFill>
                  <a:solidFill>
                    <a:srgbClr val="3333CC"/>
                  </a:solidFill>
                </a:uFill>
                <a:latin typeface="Times New Roman"/>
                <a:cs typeface="Times New Roman"/>
                <a:hlinkClick r:id="rId10"/>
              </a:rPr>
              <a:t> https://www.tax.ny.gov/pdf/current_forms/it/it2105i.pdf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t>28</a:t>
            </a:fld>
            <a:endParaRPr spc="-5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56432" y="316992"/>
            <a:ext cx="2214371" cy="8534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18685" y="445090"/>
            <a:ext cx="17068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Questions?</a:t>
            </a:r>
          </a:p>
        </p:txBody>
      </p:sp>
      <p:sp>
        <p:nvSpPr>
          <p:cNvPr id="4" name="object 4"/>
          <p:cNvSpPr/>
          <p:nvPr/>
        </p:nvSpPr>
        <p:spPr>
          <a:xfrm>
            <a:off x="490727" y="1583436"/>
            <a:ext cx="6665975" cy="15544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93074" y="1681594"/>
            <a:ext cx="628015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Times New Roman"/>
                <a:cs typeface="Times New Roman"/>
              </a:rPr>
              <a:t>University of Rochester Payroll &amp; Tax Compliance</a:t>
            </a:r>
            <a:r>
              <a:rPr sz="2000" b="1" spc="-19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Office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 marR="400050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Phone: (585) 275-2040 (5-2040 from a University</a:t>
            </a:r>
            <a:r>
              <a:rPr sz="2000" spc="-2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phone)  </a:t>
            </a:r>
            <a:r>
              <a:rPr sz="2000" spc="-10" dirty="0">
                <a:latin typeface="Times New Roman"/>
                <a:cs typeface="Times New Roman"/>
              </a:rPr>
              <a:t>Email: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u="heavy" spc="-5" dirty="0">
                <a:solidFill>
                  <a:srgbClr val="3333CC"/>
                </a:solidFill>
                <a:uFill>
                  <a:solidFill>
                    <a:srgbClr val="3333CC"/>
                  </a:solidFill>
                </a:uFill>
                <a:latin typeface="Times New Roman"/>
                <a:cs typeface="Times New Roman"/>
                <a:hlinkClick r:id="rId5"/>
              </a:rPr>
              <a:t>payroll@rochester.edu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t>29</a:t>
            </a:fld>
            <a:endParaRPr spc="-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55192" y="1292352"/>
            <a:ext cx="6838187" cy="26212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39813" y="1471424"/>
            <a:ext cx="6086475" cy="272189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latin typeface="Times New Roman"/>
                <a:cs typeface="Times New Roman"/>
              </a:rPr>
              <a:t>General Rules Regarding  Tax Reporting of </a:t>
            </a:r>
            <a:r>
              <a:rPr lang="en-US" sz="4400" b="0" dirty="0">
                <a:latin typeface="Times New Roman"/>
                <a:cs typeface="Times New Roman"/>
              </a:rPr>
              <a:t>Postdoctoral</a:t>
            </a:r>
            <a:r>
              <a:rPr sz="4400" b="0" dirty="0">
                <a:latin typeface="Times New Roman"/>
                <a:cs typeface="Times New Roman"/>
              </a:rPr>
              <a:t> Fell</a:t>
            </a:r>
            <a:r>
              <a:rPr sz="4400" b="0" spc="5" dirty="0">
                <a:latin typeface="Times New Roman"/>
                <a:cs typeface="Times New Roman"/>
              </a:rPr>
              <a:t>o</a:t>
            </a:r>
            <a:r>
              <a:rPr sz="4400" b="0" dirty="0">
                <a:latin typeface="Times New Roman"/>
                <a:cs typeface="Times New Roman"/>
              </a:rPr>
              <a:t>ws</a:t>
            </a:r>
            <a:r>
              <a:rPr sz="4400" b="0" spc="5" dirty="0">
                <a:latin typeface="Times New Roman"/>
                <a:cs typeface="Times New Roman"/>
              </a:rPr>
              <a:t>h</a:t>
            </a:r>
            <a:r>
              <a:rPr sz="4400" b="0" dirty="0">
                <a:latin typeface="Times New Roman"/>
                <a:cs typeface="Times New Roman"/>
              </a:rPr>
              <a:t>i</a:t>
            </a:r>
            <a:r>
              <a:rPr sz="4400" b="0" spc="5" dirty="0">
                <a:latin typeface="Times New Roman"/>
                <a:cs typeface="Times New Roman"/>
              </a:rPr>
              <a:t>p</a:t>
            </a:r>
            <a:r>
              <a:rPr sz="4400" b="0" dirty="0">
                <a:latin typeface="Times New Roman"/>
                <a:cs typeface="Times New Roman"/>
              </a:rPr>
              <a:t>s</a:t>
            </a:r>
            <a:br>
              <a:rPr lang="en-US" sz="4400" b="0" dirty="0">
                <a:latin typeface="Times New Roman"/>
                <a:cs typeface="Times New Roman"/>
              </a:rPr>
            </a:br>
            <a:r>
              <a:rPr lang="en-US" sz="4400" b="0" dirty="0">
                <a:latin typeface="Times New Roman"/>
                <a:cs typeface="Times New Roman"/>
              </a:rPr>
              <a:t>(Job Code 095)</a:t>
            </a:r>
            <a:endParaRPr sz="44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t>3</a:t>
            </a:fld>
            <a:endParaRPr spc="-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2168" y="307847"/>
            <a:ext cx="8052815" cy="10347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1612" y="299251"/>
            <a:ext cx="8660775" cy="1012160"/>
          </a:xfrm>
          <a:prstGeom prst="rect">
            <a:avLst/>
          </a:prstGeom>
        </p:spPr>
        <p:txBody>
          <a:bodyPr vert="horz" wrap="square" lIns="0" tIns="148931" rIns="0" bIns="0" rtlCol="0">
            <a:spAutoFit/>
          </a:bodyPr>
          <a:lstStyle/>
          <a:p>
            <a:pPr marL="1218565" marR="5080" indent="-603885" algn="ctr">
              <a:lnSpc>
                <a:spcPct val="100000"/>
              </a:lnSpc>
              <a:spcBef>
                <a:spcPts val="95"/>
              </a:spcBef>
            </a:pPr>
            <a:r>
              <a:rPr lang="en-US" spc="-5" dirty="0"/>
              <a:t>Postdoctoral Fellows (Job Code 095) </a:t>
            </a:r>
            <a:r>
              <a:rPr spc="-5" dirty="0"/>
              <a:t>– Tax</a:t>
            </a:r>
            <a:r>
              <a:rPr spc="10" dirty="0"/>
              <a:t> </a:t>
            </a:r>
            <a:r>
              <a:rPr spc="-5" dirty="0"/>
              <a:t>Reporting</a:t>
            </a:r>
          </a:p>
        </p:txBody>
      </p:sp>
      <p:sp>
        <p:nvSpPr>
          <p:cNvPr id="4" name="object 4"/>
          <p:cNvSpPr/>
          <p:nvPr/>
        </p:nvSpPr>
        <p:spPr>
          <a:xfrm>
            <a:off x="22860" y="1342644"/>
            <a:ext cx="9015983" cy="4952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41612" y="1454910"/>
            <a:ext cx="8506460" cy="4270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spcBef>
                <a:spcPts val="2160"/>
              </a:spcBef>
              <a:buFont typeface="Wingdings"/>
              <a:buChar char=""/>
              <a:tabLst>
                <a:tab pos="354965" algn="l"/>
                <a:tab pos="355600" algn="l"/>
                <a:tab pos="4671060" algn="l"/>
              </a:tabLs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Payments received by postdoctoral fellows are considered taxable income, but not wages, under the terms of certain awards and grants (i.e., NIH/NRSA training grants). Individuals receiving payments under the terms of these awards and grants do not have an employer-employee relationship with the University.</a:t>
            </a:r>
          </a:p>
          <a:p>
            <a:pPr marL="354965" marR="5080" indent="-342900">
              <a:lnSpc>
                <a:spcPct val="100000"/>
              </a:lnSpc>
              <a:spcBef>
                <a:spcPts val="2160"/>
              </a:spcBef>
              <a:buFont typeface="Wingdings"/>
              <a:buChar char=""/>
              <a:tabLst>
                <a:tab pos="354965" algn="l"/>
                <a:tab pos="355600" algn="l"/>
                <a:tab pos="4671060" algn="l"/>
              </a:tabLst>
            </a:pPr>
            <a:r>
              <a:rPr sz="2400" spc="-5" dirty="0">
                <a:latin typeface="Times New Roman"/>
                <a:cs typeface="Times New Roman"/>
              </a:rPr>
              <a:t>The IRS </a:t>
            </a:r>
            <a:r>
              <a:rPr sz="2400" dirty="0">
                <a:latin typeface="Times New Roman"/>
                <a:cs typeface="Times New Roman"/>
              </a:rPr>
              <a:t>provides that </a:t>
            </a:r>
            <a:r>
              <a:rPr sz="2400" spc="-5" dirty="0">
                <a:latin typeface="Times New Roman"/>
                <a:cs typeface="Times New Roman"/>
              </a:rPr>
              <a:t>amounts </a:t>
            </a:r>
            <a:r>
              <a:rPr sz="2400" dirty="0">
                <a:latin typeface="Times New Roman"/>
                <a:cs typeface="Times New Roman"/>
              </a:rPr>
              <a:t>received </a:t>
            </a:r>
            <a:r>
              <a:rPr sz="2400" spc="-5" dirty="0">
                <a:latin typeface="Times New Roman"/>
                <a:cs typeface="Times New Roman"/>
              </a:rPr>
              <a:t>as fellowships </a:t>
            </a:r>
            <a:r>
              <a:rPr sz="2400" dirty="0">
                <a:latin typeface="Times New Roman"/>
                <a:cs typeface="Times New Roman"/>
              </a:rPr>
              <a:t>are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not</a:t>
            </a:r>
            <a:r>
              <a:rPr sz="2400" dirty="0">
                <a:latin typeface="Times New Roman"/>
                <a:cs typeface="Times New Roman"/>
              </a:rPr>
              <a:t> required to be reported </a:t>
            </a:r>
            <a:r>
              <a:rPr sz="2400" spc="-5" dirty="0">
                <a:latin typeface="Times New Roman"/>
                <a:cs typeface="Times New Roman"/>
              </a:rPr>
              <a:t>as wages </a:t>
            </a:r>
            <a:r>
              <a:rPr sz="2400" dirty="0">
                <a:latin typeface="Times New Roman"/>
                <a:cs typeface="Times New Roman"/>
              </a:rPr>
              <a:t>on a </a:t>
            </a:r>
            <a:r>
              <a:rPr sz="2400" spc="-10" dirty="0">
                <a:latin typeface="Times New Roman"/>
                <a:cs typeface="Times New Roman"/>
              </a:rPr>
              <a:t>W-2 </a:t>
            </a:r>
            <a:r>
              <a:rPr sz="2400" dirty="0">
                <a:latin typeface="Times New Roman"/>
                <a:cs typeface="Times New Roman"/>
              </a:rPr>
              <a:t>or </a:t>
            </a:r>
            <a:r>
              <a:rPr sz="2400" spc="-5" dirty="0">
                <a:latin typeface="Times New Roman"/>
                <a:cs typeface="Times New Roman"/>
              </a:rPr>
              <a:t>as income </a:t>
            </a:r>
            <a:r>
              <a:rPr sz="2400" dirty="0">
                <a:latin typeface="Times New Roman"/>
                <a:cs typeface="Times New Roman"/>
              </a:rPr>
              <a:t>on a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Form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1099-MISC.	</a:t>
            </a:r>
            <a:endParaRPr lang="en-US" sz="2400" spc="-5" dirty="0">
              <a:latin typeface="Times New Roman"/>
              <a:cs typeface="Times New Roman"/>
            </a:endParaRPr>
          </a:p>
          <a:p>
            <a:pPr marL="354965" marR="5080" indent="-342900">
              <a:lnSpc>
                <a:spcPct val="100000"/>
              </a:lnSpc>
              <a:spcBef>
                <a:spcPts val="2160"/>
              </a:spcBef>
              <a:buFont typeface="Wingdings"/>
              <a:buChar char=""/>
              <a:tabLst>
                <a:tab pos="354965" algn="l"/>
                <a:tab pos="355600" algn="l"/>
                <a:tab pos="4671060" algn="l"/>
              </a:tabLst>
            </a:pPr>
            <a:r>
              <a:rPr sz="2400" spc="-5" dirty="0">
                <a:latin typeface="Times New Roman"/>
                <a:cs typeface="Times New Roman"/>
              </a:rPr>
              <a:t>Because </a:t>
            </a:r>
            <a:r>
              <a:rPr sz="2400" dirty="0">
                <a:latin typeface="Times New Roman"/>
                <a:cs typeface="Times New Roman"/>
              </a:rPr>
              <a:t>these </a:t>
            </a:r>
            <a:r>
              <a:rPr sz="2400" spc="-5" dirty="0">
                <a:latin typeface="Times New Roman"/>
                <a:cs typeface="Times New Roman"/>
              </a:rPr>
              <a:t>fellowships </a:t>
            </a:r>
            <a:r>
              <a:rPr sz="2400" dirty="0">
                <a:latin typeface="Times New Roman"/>
                <a:cs typeface="Times New Roman"/>
              </a:rPr>
              <a:t>are not considered </a:t>
            </a:r>
            <a:r>
              <a:rPr sz="2400" spc="-5" dirty="0">
                <a:latin typeface="Times New Roman"/>
                <a:cs typeface="Times New Roman"/>
              </a:rPr>
              <a:t>wages, </a:t>
            </a:r>
            <a:r>
              <a:rPr sz="2400" dirty="0">
                <a:latin typeface="Times New Roman"/>
                <a:cs typeface="Times New Roman"/>
              </a:rPr>
              <a:t>they are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not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subject </a:t>
            </a:r>
            <a:r>
              <a:rPr sz="2400" dirty="0">
                <a:latin typeface="Times New Roman"/>
                <a:cs typeface="Times New Roman"/>
              </a:rPr>
              <a:t>to </a:t>
            </a:r>
            <a:r>
              <a:rPr sz="2400" spc="-5" dirty="0">
                <a:latin typeface="Times New Roman"/>
                <a:cs typeface="Times New Roman"/>
              </a:rPr>
              <a:t>income </a:t>
            </a:r>
            <a:r>
              <a:rPr sz="2400" dirty="0">
                <a:latin typeface="Times New Roman"/>
                <a:cs typeface="Times New Roman"/>
              </a:rPr>
              <a:t>tax withholding </a:t>
            </a:r>
            <a:r>
              <a:rPr sz="2400" spc="-5" dirty="0">
                <a:latin typeface="Times New Roman"/>
                <a:cs typeface="Times New Roman"/>
              </a:rPr>
              <a:t>when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paid.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t>4</a:t>
            </a:fld>
            <a:endParaRPr spc="-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2168" y="307847"/>
            <a:ext cx="8052815" cy="9590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1612" y="299251"/>
            <a:ext cx="8660775" cy="581273"/>
          </a:xfrm>
          <a:prstGeom prst="rect">
            <a:avLst/>
          </a:prstGeom>
        </p:spPr>
        <p:txBody>
          <a:bodyPr vert="horz" wrap="square" lIns="0" tIns="148931" rIns="0" bIns="0" rtlCol="0">
            <a:spAutoFit/>
          </a:bodyPr>
          <a:lstStyle/>
          <a:p>
            <a:pPr marL="1218565" marR="5080" indent="-603885" algn="ctr">
              <a:lnSpc>
                <a:spcPct val="100000"/>
              </a:lnSpc>
              <a:spcBef>
                <a:spcPts val="95"/>
              </a:spcBef>
            </a:pPr>
            <a:r>
              <a:rPr lang="en-US" spc="-5" dirty="0"/>
              <a:t>Postdoctoral Fellows – Tax</a:t>
            </a:r>
            <a:r>
              <a:rPr lang="en-US" spc="10" dirty="0"/>
              <a:t> </a:t>
            </a:r>
            <a:r>
              <a:rPr lang="en-US" spc="-5" dirty="0"/>
              <a:t>Reporting</a:t>
            </a:r>
            <a:endParaRPr spc="-5" dirty="0"/>
          </a:p>
        </p:txBody>
      </p:sp>
      <p:sp>
        <p:nvSpPr>
          <p:cNvPr id="4" name="object 4"/>
          <p:cNvSpPr/>
          <p:nvPr/>
        </p:nvSpPr>
        <p:spPr>
          <a:xfrm>
            <a:off x="22859" y="1342644"/>
            <a:ext cx="9047988" cy="46969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41612" y="1454910"/>
            <a:ext cx="8540115" cy="45089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603885" indent="-34290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Eligible to make after-tax contributions for postdoctoral health benefits such as medical, dental and vision. University paid contributions for medical and dental treated as imputed income.</a:t>
            </a:r>
          </a:p>
          <a:p>
            <a:pPr marL="12700" marR="603885">
              <a:lnSpc>
                <a:spcPct val="100000"/>
              </a:lnSpc>
              <a:spcBef>
                <a:spcPts val="100"/>
              </a:spcBef>
              <a:tabLst>
                <a:tab pos="354965" algn="l"/>
                <a:tab pos="355600" algn="l"/>
              </a:tabLst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marR="603885" indent="-34290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taxes withheld from payments. Subject to federal and state income taxes on stipend and University paid medical and dental benefits.</a:t>
            </a:r>
          </a:p>
          <a:p>
            <a:pPr marL="12700" marR="603885">
              <a:lnSpc>
                <a:spcPct val="100000"/>
              </a:lnSpc>
              <a:spcBef>
                <a:spcPts val="100"/>
              </a:spcBef>
              <a:tabLst>
                <a:tab pos="354965" algn="l"/>
                <a:tab pos="355600" algn="l"/>
              </a:tabLs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55600" marR="603885" indent="-34290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Generally required to make quarterly estimated tax payments to the IRS and NYS Tax Dept.</a:t>
            </a:r>
          </a:p>
          <a:p>
            <a:pPr marL="355600" marR="603885" indent="-34290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t>5</a:t>
            </a:fld>
            <a:endParaRPr spc="-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2168" y="307847"/>
            <a:ext cx="8052815" cy="8595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1612" y="299251"/>
            <a:ext cx="8660775" cy="581273"/>
          </a:xfrm>
          <a:prstGeom prst="rect">
            <a:avLst/>
          </a:prstGeom>
        </p:spPr>
        <p:txBody>
          <a:bodyPr vert="horz" wrap="square" lIns="0" tIns="148931" rIns="0" bIns="0" rtlCol="0">
            <a:spAutoFit/>
          </a:bodyPr>
          <a:lstStyle/>
          <a:p>
            <a:pPr marL="1218565" marR="5080" indent="-603885" algn="ctr">
              <a:lnSpc>
                <a:spcPct val="100000"/>
              </a:lnSpc>
              <a:spcBef>
                <a:spcPts val="95"/>
              </a:spcBef>
            </a:pPr>
            <a:r>
              <a:rPr lang="en-US" spc="-5" dirty="0"/>
              <a:t>Postdoctoral Fellows – Tax</a:t>
            </a:r>
            <a:r>
              <a:rPr lang="en-US" spc="10" dirty="0"/>
              <a:t> </a:t>
            </a:r>
            <a:r>
              <a:rPr lang="en-US" spc="-5" dirty="0"/>
              <a:t>Reporting</a:t>
            </a:r>
            <a:endParaRPr spc="-5" dirty="0"/>
          </a:p>
        </p:txBody>
      </p:sp>
      <p:sp>
        <p:nvSpPr>
          <p:cNvPr id="4" name="object 4"/>
          <p:cNvSpPr/>
          <p:nvPr/>
        </p:nvSpPr>
        <p:spPr>
          <a:xfrm>
            <a:off x="27432" y="1662683"/>
            <a:ext cx="9000743" cy="40279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32365" y="1769389"/>
            <a:ext cx="8527415" cy="2706510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355600" marR="622300" indent="-342900">
              <a:lnSpc>
                <a:spcPts val="2110"/>
              </a:lnSpc>
              <a:spcBef>
                <a:spcPts val="605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200" spc="-5" dirty="0">
                <a:latin typeface="Times New Roman"/>
                <a:cs typeface="Times New Roman"/>
              </a:rPr>
              <a:t>You should have received a</a:t>
            </a:r>
            <a:r>
              <a:rPr lang="en-US" sz="2200" spc="-5" dirty="0">
                <a:latin typeface="Times New Roman"/>
                <a:cs typeface="Times New Roman"/>
              </a:rPr>
              <a:t> letter i</a:t>
            </a:r>
            <a:r>
              <a:rPr sz="2200" dirty="0">
                <a:latin typeface="Times New Roman"/>
                <a:cs typeface="Times New Roman"/>
              </a:rPr>
              <a:t>n </a:t>
            </a:r>
            <a:r>
              <a:rPr lang="en-US" sz="2200" dirty="0">
                <a:latin typeface="Times New Roman"/>
                <a:cs typeface="Times New Roman"/>
              </a:rPr>
              <a:t>February 2023 </a:t>
            </a:r>
            <a:r>
              <a:rPr sz="2200" spc="-5" dirty="0">
                <a:latin typeface="Times New Roman"/>
                <a:cs typeface="Times New Roman"/>
              </a:rPr>
              <a:t>which </a:t>
            </a:r>
            <a:r>
              <a:rPr sz="2200" dirty="0">
                <a:latin typeface="Times New Roman"/>
                <a:cs typeface="Times New Roman"/>
              </a:rPr>
              <a:t>provides your </a:t>
            </a:r>
            <a:r>
              <a:rPr sz="2200" spc="-5" dirty="0">
                <a:latin typeface="Times New Roman"/>
                <a:cs typeface="Times New Roman"/>
              </a:rPr>
              <a:t>total fellowships</a:t>
            </a:r>
            <a:r>
              <a:rPr lang="en-US" sz="2200" spc="-5" dirty="0">
                <a:latin typeface="Times New Roman"/>
                <a:cs typeface="Times New Roman"/>
              </a:rPr>
              <a:t> payments and amount the University contributed for benefits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for the 202</a:t>
            </a:r>
            <a:r>
              <a:rPr lang="en-US" sz="2200" dirty="0">
                <a:latin typeface="Times New Roman"/>
                <a:cs typeface="Times New Roman"/>
              </a:rPr>
              <a:t>2 </a:t>
            </a:r>
            <a:r>
              <a:rPr sz="2200" spc="-5" dirty="0">
                <a:latin typeface="Times New Roman"/>
                <a:cs typeface="Times New Roman"/>
              </a:rPr>
              <a:t>calendar</a:t>
            </a:r>
            <a:r>
              <a:rPr sz="2200" spc="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year.</a:t>
            </a:r>
            <a:endParaRPr lang="en-US" sz="2200" spc="-5" dirty="0">
              <a:latin typeface="Times New Roman"/>
              <a:cs typeface="Times New Roman"/>
            </a:endParaRPr>
          </a:p>
          <a:p>
            <a:pPr marL="12700" marR="622300">
              <a:lnSpc>
                <a:spcPts val="2110"/>
              </a:lnSpc>
              <a:spcBef>
                <a:spcPts val="605"/>
              </a:spcBef>
              <a:tabLst>
                <a:tab pos="354965" algn="l"/>
                <a:tab pos="355600" algn="l"/>
              </a:tabLst>
            </a:pPr>
            <a:endParaRPr sz="2200" dirty="0">
              <a:latin typeface="Times New Roman"/>
              <a:cs typeface="Times New Roman"/>
            </a:endParaRPr>
          </a:p>
          <a:p>
            <a:pPr marL="926465" marR="257810" lvl="1" indent="-285115">
              <a:lnSpc>
                <a:spcPts val="2110"/>
              </a:lnSpc>
              <a:spcBef>
                <a:spcPts val="535"/>
              </a:spcBef>
              <a:buFont typeface="Arial"/>
              <a:buChar char="•"/>
              <a:tabLst>
                <a:tab pos="926465" algn="l"/>
                <a:tab pos="927100" algn="l"/>
              </a:tabLst>
            </a:pPr>
            <a:r>
              <a:rPr sz="2200" spc="-5" dirty="0">
                <a:latin typeface="Times New Roman"/>
                <a:cs typeface="Times New Roman"/>
              </a:rPr>
              <a:t>Letter is </a:t>
            </a:r>
            <a:r>
              <a:rPr sz="2200" dirty="0">
                <a:latin typeface="Times New Roman"/>
                <a:cs typeface="Times New Roman"/>
              </a:rPr>
              <a:t>for </a:t>
            </a:r>
            <a:r>
              <a:rPr sz="2200" spc="-5" dirty="0">
                <a:latin typeface="Times New Roman"/>
                <a:cs typeface="Times New Roman"/>
              </a:rPr>
              <a:t>informational purposes and is </a:t>
            </a:r>
            <a:r>
              <a:rPr sz="2200" dirty="0">
                <a:latin typeface="Times New Roman"/>
                <a:cs typeface="Times New Roman"/>
              </a:rPr>
              <a:t>not </a:t>
            </a:r>
            <a:r>
              <a:rPr sz="2200" spc="-5" dirty="0">
                <a:latin typeface="Times New Roman"/>
                <a:cs typeface="Times New Roman"/>
              </a:rPr>
              <a:t>required to </a:t>
            </a:r>
            <a:r>
              <a:rPr sz="2200" dirty="0">
                <a:latin typeface="Times New Roman"/>
                <a:cs typeface="Times New Roman"/>
              </a:rPr>
              <a:t>be </a:t>
            </a:r>
            <a:r>
              <a:rPr sz="2200" spc="-5" dirty="0">
                <a:latin typeface="Times New Roman"/>
                <a:cs typeface="Times New Roman"/>
              </a:rPr>
              <a:t>filed  with </a:t>
            </a:r>
            <a:r>
              <a:rPr sz="2200" dirty="0">
                <a:latin typeface="Times New Roman"/>
                <a:cs typeface="Times New Roman"/>
              </a:rPr>
              <a:t>the </a:t>
            </a:r>
            <a:r>
              <a:rPr sz="2200" spc="-5" dirty="0">
                <a:latin typeface="Times New Roman"/>
                <a:cs typeface="Times New Roman"/>
              </a:rPr>
              <a:t>IRS </a:t>
            </a:r>
            <a:r>
              <a:rPr sz="2200" dirty="0">
                <a:latin typeface="Times New Roman"/>
                <a:cs typeface="Times New Roman"/>
              </a:rPr>
              <a:t>or </a:t>
            </a:r>
            <a:r>
              <a:rPr sz="2200" spc="-10" dirty="0">
                <a:latin typeface="Times New Roman"/>
                <a:cs typeface="Times New Roman"/>
              </a:rPr>
              <a:t>NYS </a:t>
            </a:r>
            <a:r>
              <a:rPr sz="2200" spc="-5" dirty="0">
                <a:latin typeface="Times New Roman"/>
                <a:cs typeface="Times New Roman"/>
              </a:rPr>
              <a:t>Dept </a:t>
            </a:r>
            <a:r>
              <a:rPr sz="2200" dirty="0">
                <a:latin typeface="Times New Roman"/>
                <a:cs typeface="Times New Roman"/>
              </a:rPr>
              <a:t>of </a:t>
            </a:r>
            <a:r>
              <a:rPr sz="2200" spc="-5" dirty="0">
                <a:latin typeface="Times New Roman"/>
                <a:cs typeface="Times New Roman"/>
              </a:rPr>
              <a:t>Tax when </a:t>
            </a:r>
            <a:r>
              <a:rPr sz="2200" dirty="0">
                <a:latin typeface="Times New Roman"/>
                <a:cs typeface="Times New Roman"/>
              </a:rPr>
              <a:t>you </a:t>
            </a:r>
            <a:r>
              <a:rPr sz="2200" spc="-5" dirty="0">
                <a:latin typeface="Times New Roman"/>
                <a:cs typeface="Times New Roman"/>
              </a:rPr>
              <a:t>file </a:t>
            </a:r>
            <a:r>
              <a:rPr sz="2200" dirty="0">
                <a:latin typeface="Times New Roman"/>
                <a:cs typeface="Times New Roman"/>
              </a:rPr>
              <a:t>your 202</a:t>
            </a:r>
            <a:r>
              <a:rPr lang="en-US" sz="2200" dirty="0">
                <a:latin typeface="Times New Roman"/>
                <a:cs typeface="Times New Roman"/>
              </a:rPr>
              <a:t>2 </a:t>
            </a:r>
            <a:r>
              <a:rPr sz="2200" spc="-5" dirty="0">
                <a:latin typeface="Times New Roman"/>
                <a:cs typeface="Times New Roman"/>
              </a:rPr>
              <a:t>tax  return.</a:t>
            </a:r>
            <a:endParaRPr sz="2200" dirty="0">
              <a:latin typeface="Times New Roman"/>
              <a:cs typeface="Times New Roman"/>
            </a:endParaRPr>
          </a:p>
          <a:p>
            <a:pPr marL="927100" marR="213360" lvl="1" indent="-285115">
              <a:lnSpc>
                <a:spcPts val="2110"/>
              </a:lnSpc>
              <a:spcBef>
                <a:spcPts val="535"/>
              </a:spcBef>
              <a:buFont typeface="Arial"/>
              <a:buChar char="•"/>
              <a:tabLst>
                <a:tab pos="926465" algn="l"/>
                <a:tab pos="927100" algn="l"/>
              </a:tabLst>
            </a:pPr>
            <a:r>
              <a:rPr sz="2200" spc="-5" dirty="0">
                <a:latin typeface="Times New Roman"/>
                <a:cs typeface="Times New Roman"/>
              </a:rPr>
              <a:t>Letter should </a:t>
            </a:r>
            <a:r>
              <a:rPr sz="2200" dirty="0">
                <a:latin typeface="Times New Roman"/>
                <a:cs typeface="Times New Roman"/>
              </a:rPr>
              <a:t>be </a:t>
            </a:r>
            <a:r>
              <a:rPr sz="2200" spc="-5" dirty="0">
                <a:latin typeface="Times New Roman"/>
                <a:cs typeface="Times New Roman"/>
              </a:rPr>
              <a:t>saved and kept as </a:t>
            </a:r>
            <a:r>
              <a:rPr sz="2200" dirty="0">
                <a:latin typeface="Times New Roman"/>
                <a:cs typeface="Times New Roman"/>
              </a:rPr>
              <a:t>support for </a:t>
            </a:r>
            <a:r>
              <a:rPr sz="2200" spc="-5" dirty="0">
                <a:latin typeface="Times New Roman"/>
                <a:cs typeface="Times New Roman"/>
              </a:rPr>
              <a:t>taxable amount </a:t>
            </a:r>
            <a:r>
              <a:rPr sz="2200" dirty="0">
                <a:latin typeface="Times New Roman"/>
                <a:cs typeface="Times New Roman"/>
              </a:rPr>
              <a:t>of  </a:t>
            </a:r>
            <a:r>
              <a:rPr sz="2200" spc="-5" dirty="0">
                <a:latin typeface="Times New Roman"/>
                <a:cs typeface="Times New Roman"/>
              </a:rPr>
              <a:t>fellowship/ </a:t>
            </a:r>
            <a:r>
              <a:rPr lang="en-US" sz="2200" spc="-5" dirty="0">
                <a:latin typeface="Times New Roman"/>
                <a:cs typeface="Times New Roman"/>
              </a:rPr>
              <a:t>benefits </a:t>
            </a:r>
            <a:r>
              <a:rPr sz="2200" spc="-5" dirty="0">
                <a:latin typeface="Times New Roman"/>
                <a:cs typeface="Times New Roman"/>
              </a:rPr>
              <a:t>that </a:t>
            </a:r>
            <a:r>
              <a:rPr sz="2200" dirty="0">
                <a:latin typeface="Times New Roman"/>
                <a:cs typeface="Times New Roman"/>
              </a:rPr>
              <a:t>you </a:t>
            </a:r>
            <a:r>
              <a:rPr sz="2200" spc="-5" dirty="0">
                <a:latin typeface="Times New Roman"/>
                <a:cs typeface="Times New Roman"/>
              </a:rPr>
              <a:t>report </a:t>
            </a:r>
            <a:r>
              <a:rPr sz="2200" dirty="0">
                <a:latin typeface="Times New Roman"/>
                <a:cs typeface="Times New Roman"/>
              </a:rPr>
              <a:t>on your 202</a:t>
            </a:r>
            <a:r>
              <a:rPr lang="en-US" sz="2200" dirty="0">
                <a:latin typeface="Times New Roman"/>
                <a:cs typeface="Times New Roman"/>
              </a:rPr>
              <a:t>2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tax</a:t>
            </a:r>
            <a:r>
              <a:rPr sz="2200" spc="1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return.</a:t>
            </a:r>
            <a:endParaRPr sz="22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t>6</a:t>
            </a:fld>
            <a:endParaRPr spc="-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41832" y="1627632"/>
            <a:ext cx="7432547" cy="26212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47958" y="1861375"/>
            <a:ext cx="6247765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80770" marR="5080" indent="-1068705">
              <a:lnSpc>
                <a:spcPct val="100000"/>
              </a:lnSpc>
              <a:spcBef>
                <a:spcPts val="100"/>
              </a:spcBef>
              <a:tabLst>
                <a:tab pos="2540635" algn="l"/>
              </a:tabLst>
            </a:pPr>
            <a:r>
              <a:rPr sz="6000" spc="-5" dirty="0"/>
              <a:t>Filing </a:t>
            </a:r>
            <a:r>
              <a:rPr sz="6000" dirty="0"/>
              <a:t>202</a:t>
            </a:r>
            <a:r>
              <a:rPr lang="en-US" sz="6000" dirty="0"/>
              <a:t>2</a:t>
            </a:r>
            <a:r>
              <a:rPr sz="6000" spc="-90" dirty="0"/>
              <a:t> </a:t>
            </a:r>
            <a:r>
              <a:rPr sz="6000" dirty="0"/>
              <a:t>Income  </a:t>
            </a:r>
            <a:r>
              <a:rPr sz="6000" spc="-5" dirty="0"/>
              <a:t>Tax	</a:t>
            </a:r>
            <a:r>
              <a:rPr sz="6000" dirty="0"/>
              <a:t>Returns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t>7</a:t>
            </a:fld>
            <a:endParaRPr spc="-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85087" y="294131"/>
            <a:ext cx="6955535" cy="10667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08302" y="446957"/>
            <a:ext cx="63252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Filing </a:t>
            </a:r>
            <a:r>
              <a:rPr sz="3600" dirty="0"/>
              <a:t>202</a:t>
            </a:r>
            <a:r>
              <a:rPr lang="en-US" sz="3600" dirty="0"/>
              <a:t>2</a:t>
            </a:r>
            <a:r>
              <a:rPr sz="3600" dirty="0"/>
              <a:t> </a:t>
            </a:r>
            <a:r>
              <a:rPr sz="3600" spc="-5" dirty="0"/>
              <a:t>Income </a:t>
            </a:r>
            <a:r>
              <a:rPr sz="3600" dirty="0"/>
              <a:t>Tax</a:t>
            </a:r>
            <a:r>
              <a:rPr sz="3600" spc="-25" dirty="0"/>
              <a:t> </a:t>
            </a:r>
            <a:r>
              <a:rPr sz="3600" spc="-5" dirty="0"/>
              <a:t>Returns</a:t>
            </a:r>
            <a:endParaRPr sz="3600" dirty="0"/>
          </a:p>
        </p:txBody>
      </p:sp>
      <p:sp>
        <p:nvSpPr>
          <p:cNvPr id="4" name="object 4"/>
          <p:cNvSpPr/>
          <p:nvPr/>
        </p:nvSpPr>
        <p:spPr>
          <a:xfrm>
            <a:off x="9144" y="1129283"/>
            <a:ext cx="9102852" cy="51175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41612" y="1166721"/>
            <a:ext cx="8624570" cy="4620496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90"/>
              </a:spcBef>
            </a:pPr>
            <a:r>
              <a:rPr sz="2400" b="1" spc="-5" dirty="0">
                <a:latin typeface="Times New Roman"/>
                <a:cs typeface="Times New Roman"/>
              </a:rPr>
              <a:t>Example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-</a:t>
            </a:r>
            <a:endParaRPr sz="2400" dirty="0">
              <a:latin typeface="Times New Roman"/>
              <a:cs typeface="Times New Roman"/>
            </a:endParaRPr>
          </a:p>
          <a:p>
            <a:pPr marL="12700" marR="85725">
              <a:lnSpc>
                <a:spcPct val="100000"/>
              </a:lnSpc>
              <a:spcBef>
                <a:spcPts val="495"/>
              </a:spcBef>
            </a:pPr>
            <a:r>
              <a:rPr sz="2000" spc="-5" dirty="0">
                <a:latin typeface="Times New Roman"/>
                <a:cs typeface="Times New Roman"/>
              </a:rPr>
              <a:t>Scott </a:t>
            </a:r>
            <a:r>
              <a:rPr sz="2000" dirty="0">
                <a:latin typeface="Times New Roman"/>
                <a:cs typeface="Times New Roman"/>
              </a:rPr>
              <a:t>was awarded a </a:t>
            </a:r>
            <a:r>
              <a:rPr lang="en-US" sz="2000" dirty="0">
                <a:latin typeface="Times New Roman"/>
                <a:cs typeface="Times New Roman"/>
              </a:rPr>
              <a:t>Postdoctoral fellowship </a:t>
            </a:r>
            <a:r>
              <a:rPr sz="2000" dirty="0">
                <a:latin typeface="Times New Roman"/>
                <a:cs typeface="Times New Roman"/>
              </a:rPr>
              <a:t>of $</a:t>
            </a:r>
            <a:r>
              <a:rPr lang="en-US" sz="2000" dirty="0">
                <a:latin typeface="Times New Roman"/>
                <a:cs typeface="Times New Roman"/>
              </a:rPr>
              <a:t>52,000</a:t>
            </a:r>
            <a:r>
              <a:rPr sz="2000" dirty="0">
                <a:latin typeface="Times New Roman"/>
                <a:cs typeface="Times New Roman"/>
              </a:rPr>
              <a:t> for the 202</a:t>
            </a:r>
            <a:r>
              <a:rPr lang="en-US" sz="2000" dirty="0">
                <a:latin typeface="Times New Roman"/>
                <a:cs typeface="Times New Roman"/>
              </a:rPr>
              <a:t>2</a:t>
            </a:r>
            <a:r>
              <a:rPr sz="2000" dirty="0">
                <a:latin typeface="Times New Roman"/>
                <a:cs typeface="Times New Roman"/>
              </a:rPr>
              <a:t>-2</a:t>
            </a:r>
            <a:r>
              <a:rPr lang="en-US" sz="2000" dirty="0">
                <a:latin typeface="Times New Roman"/>
                <a:cs typeface="Times New Roman"/>
              </a:rPr>
              <a:t>3</a:t>
            </a:r>
            <a:r>
              <a:rPr sz="2000" spc="-2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academic  year </a:t>
            </a:r>
            <a:r>
              <a:rPr sz="2000" dirty="0">
                <a:latin typeface="Times New Roman"/>
                <a:cs typeface="Times New Roman"/>
              </a:rPr>
              <a:t>(July 1, </a:t>
            </a:r>
            <a:r>
              <a:rPr sz="2000" spc="5" dirty="0">
                <a:latin typeface="Times New Roman"/>
                <a:cs typeface="Times New Roman"/>
              </a:rPr>
              <a:t>202</a:t>
            </a:r>
            <a:r>
              <a:rPr lang="en-US" sz="2000" spc="5" dirty="0">
                <a:latin typeface="Times New Roman"/>
                <a:cs typeface="Times New Roman"/>
              </a:rPr>
              <a:t>2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– June </a:t>
            </a:r>
            <a:r>
              <a:rPr sz="2000" spc="5" dirty="0">
                <a:latin typeface="Times New Roman"/>
                <a:cs typeface="Times New Roman"/>
              </a:rPr>
              <a:t>30, </a:t>
            </a:r>
            <a:r>
              <a:rPr sz="2000" dirty="0">
                <a:latin typeface="Times New Roman"/>
                <a:cs typeface="Times New Roman"/>
              </a:rPr>
              <a:t>202</a:t>
            </a:r>
            <a:r>
              <a:rPr lang="en-US" sz="2000" dirty="0">
                <a:latin typeface="Times New Roman"/>
                <a:cs typeface="Times New Roman"/>
              </a:rPr>
              <a:t>3</a:t>
            </a:r>
            <a:r>
              <a:rPr sz="2000" dirty="0">
                <a:latin typeface="Times New Roman"/>
                <a:cs typeface="Times New Roman"/>
              </a:rPr>
              <a:t>). </a:t>
            </a:r>
            <a:r>
              <a:rPr lang="en-US" sz="2000" dirty="0">
                <a:latin typeface="Times New Roman"/>
                <a:cs typeface="Times New Roman"/>
              </a:rPr>
              <a:t>In addition the University will contribute $8,000 for health and dental benefits. </a:t>
            </a:r>
            <a:r>
              <a:rPr sz="2000" spc="5" dirty="0">
                <a:latin typeface="Times New Roman"/>
                <a:cs typeface="Times New Roman"/>
              </a:rPr>
              <a:t>How </a:t>
            </a:r>
            <a:r>
              <a:rPr sz="2000" spc="-5" dirty="0">
                <a:latin typeface="Times New Roman"/>
                <a:cs typeface="Times New Roman"/>
              </a:rPr>
              <a:t>much </a:t>
            </a:r>
            <a:r>
              <a:rPr sz="2000" dirty="0">
                <a:latin typeface="Times New Roman"/>
                <a:cs typeface="Times New Roman"/>
              </a:rPr>
              <a:t>of the $</a:t>
            </a:r>
            <a:r>
              <a:rPr lang="en-US" sz="2000" dirty="0">
                <a:latin typeface="Times New Roman"/>
                <a:cs typeface="Times New Roman"/>
              </a:rPr>
              <a:t>60</a:t>
            </a:r>
            <a:r>
              <a:rPr sz="2000" dirty="0">
                <a:latin typeface="Times New Roman"/>
                <a:cs typeface="Times New Roman"/>
              </a:rPr>
              <a:t>,</a:t>
            </a:r>
            <a:r>
              <a:rPr lang="en-US" sz="2000" dirty="0">
                <a:latin typeface="Times New Roman"/>
                <a:cs typeface="Times New Roman"/>
              </a:rPr>
              <a:t>0</a:t>
            </a:r>
            <a:r>
              <a:rPr sz="2000" dirty="0">
                <a:latin typeface="Times New Roman"/>
                <a:cs typeface="Times New Roman"/>
              </a:rPr>
              <a:t>00 </a:t>
            </a:r>
            <a:r>
              <a:rPr sz="2000" spc="-5" dirty="0">
                <a:latin typeface="Times New Roman"/>
                <a:cs typeface="Times New Roman"/>
              </a:rPr>
              <a:t>is </a:t>
            </a:r>
            <a:r>
              <a:rPr sz="2000" dirty="0">
                <a:latin typeface="Times New Roman"/>
                <a:cs typeface="Times New Roman"/>
              </a:rPr>
              <a:t>taxable for</a:t>
            </a:r>
            <a:r>
              <a:rPr sz="2000" spc="-25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202</a:t>
            </a:r>
            <a:r>
              <a:rPr lang="en-US" sz="2000" dirty="0">
                <a:latin typeface="Times New Roman"/>
                <a:cs typeface="Times New Roman"/>
              </a:rPr>
              <a:t>2</a:t>
            </a:r>
            <a:r>
              <a:rPr sz="2000" dirty="0">
                <a:latin typeface="Times New Roman"/>
                <a:cs typeface="Times New Roman"/>
              </a:rPr>
              <a:t>?</a:t>
            </a: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Calendar </a:t>
            </a:r>
            <a:r>
              <a:rPr sz="20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Year</a:t>
            </a:r>
            <a:r>
              <a:rPr sz="2000" u="heavy" spc="-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202</a:t>
            </a:r>
            <a:r>
              <a:rPr lang="en-US" sz="2000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2</a:t>
            </a:r>
            <a:endParaRPr sz="2000" dirty="0">
              <a:latin typeface="Times New Roman"/>
              <a:cs typeface="Times New Roman"/>
            </a:endParaRPr>
          </a:p>
          <a:p>
            <a:pPr marL="12700" marR="369570">
              <a:lnSpc>
                <a:spcPct val="100000"/>
              </a:lnSpc>
              <a:spcBef>
                <a:spcPts val="480"/>
              </a:spcBef>
            </a:pPr>
            <a:r>
              <a:rPr sz="2000" spc="-5" dirty="0">
                <a:latin typeface="Times New Roman"/>
                <a:cs typeface="Times New Roman"/>
              </a:rPr>
              <a:t>Scott received </a:t>
            </a:r>
            <a:r>
              <a:rPr sz="2000" dirty="0">
                <a:latin typeface="Times New Roman"/>
                <a:cs typeface="Times New Roman"/>
              </a:rPr>
              <a:t>$</a:t>
            </a:r>
            <a:r>
              <a:rPr lang="en-US" sz="2000" dirty="0">
                <a:latin typeface="Times New Roman"/>
                <a:cs typeface="Times New Roman"/>
              </a:rPr>
              <a:t>26,000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in </a:t>
            </a:r>
            <a:r>
              <a:rPr lang="en-US" sz="2000" spc="-5" dirty="0">
                <a:latin typeface="Times New Roman"/>
                <a:cs typeface="Times New Roman"/>
              </a:rPr>
              <a:t>fellowship</a:t>
            </a:r>
            <a:r>
              <a:rPr sz="2000" spc="-5" dirty="0">
                <a:latin typeface="Times New Roman"/>
                <a:cs typeface="Times New Roman"/>
              </a:rPr>
              <a:t> payments in calendar year </a:t>
            </a:r>
            <a:r>
              <a:rPr sz="2000" spc="5" dirty="0">
                <a:latin typeface="Times New Roman"/>
                <a:cs typeface="Times New Roman"/>
              </a:rPr>
              <a:t>202</a:t>
            </a:r>
            <a:r>
              <a:rPr lang="en-US" sz="2000" spc="5" dirty="0">
                <a:latin typeface="Times New Roman"/>
                <a:cs typeface="Times New Roman"/>
              </a:rPr>
              <a:t>2 and $4,000 in University benefits</a:t>
            </a:r>
            <a:r>
              <a:rPr sz="2000" spc="5" dirty="0">
                <a:latin typeface="Times New Roman"/>
                <a:cs typeface="Times New Roman"/>
              </a:rPr>
              <a:t>. </a:t>
            </a:r>
            <a:endParaRPr lang="en-US" sz="2000" spc="5" dirty="0">
              <a:latin typeface="Times New Roman"/>
              <a:cs typeface="Times New Roman"/>
            </a:endParaRPr>
          </a:p>
          <a:p>
            <a:pPr marL="12700" marR="369570">
              <a:lnSpc>
                <a:spcPct val="100000"/>
              </a:lnSpc>
              <a:spcBef>
                <a:spcPts val="480"/>
              </a:spcBef>
            </a:pPr>
            <a:endParaRPr sz="1900" dirty="0">
              <a:latin typeface="Times New Roman"/>
              <a:cs typeface="Times New Roman"/>
            </a:endParaRPr>
          </a:p>
          <a:p>
            <a:pPr marL="12700" marR="652145" indent="-635">
              <a:lnSpc>
                <a:spcPct val="100000"/>
              </a:lnSpc>
            </a:pPr>
            <a:r>
              <a:rPr sz="20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$</a:t>
            </a:r>
            <a:r>
              <a:rPr lang="en-US" sz="20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30,000</a:t>
            </a:r>
            <a:r>
              <a:rPr sz="2000" dirty="0">
                <a:latin typeface="Times New Roman"/>
                <a:cs typeface="Times New Roman"/>
              </a:rPr>
              <a:t> - should be </a:t>
            </a:r>
            <a:r>
              <a:rPr sz="2000" spc="-5" dirty="0">
                <a:latin typeface="Times New Roman"/>
                <a:cs typeface="Times New Roman"/>
              </a:rPr>
              <a:t>reported as taxable income </a:t>
            </a:r>
            <a:r>
              <a:rPr sz="2000" dirty="0">
                <a:latin typeface="Times New Roman"/>
                <a:cs typeface="Times New Roman"/>
              </a:rPr>
              <a:t>from </a:t>
            </a:r>
            <a:r>
              <a:rPr sz="2000" spc="-5" dirty="0">
                <a:latin typeface="Times New Roman"/>
                <a:cs typeface="Times New Roman"/>
              </a:rPr>
              <a:t>his </a:t>
            </a:r>
            <a:r>
              <a:rPr lang="en-US" sz="2000" spc="-5" dirty="0">
                <a:latin typeface="Times New Roman"/>
                <a:cs typeface="Times New Roman"/>
              </a:rPr>
              <a:t>fellowship </a:t>
            </a:r>
            <a:r>
              <a:rPr sz="2000" dirty="0">
                <a:latin typeface="Times New Roman"/>
                <a:cs typeface="Times New Roman"/>
              </a:rPr>
              <a:t>on Scott’s </a:t>
            </a:r>
            <a:r>
              <a:rPr sz="2000" spc="5" dirty="0">
                <a:latin typeface="Times New Roman"/>
                <a:cs typeface="Times New Roman"/>
              </a:rPr>
              <a:t>202</a:t>
            </a:r>
            <a:r>
              <a:rPr lang="en-US" sz="2000" spc="5" dirty="0">
                <a:latin typeface="Times New Roman"/>
                <a:cs typeface="Times New Roman"/>
              </a:rPr>
              <a:t>2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tax </a:t>
            </a:r>
            <a:r>
              <a:rPr sz="2000" dirty="0">
                <a:latin typeface="Times New Roman"/>
                <a:cs typeface="Times New Roman"/>
              </a:rPr>
              <a:t>return</a:t>
            </a:r>
            <a:r>
              <a:rPr lang="en-US" sz="2000" dirty="0">
                <a:latin typeface="Times New Roman"/>
                <a:cs typeface="Times New Roman"/>
              </a:rPr>
              <a:t>.</a:t>
            </a:r>
          </a:p>
          <a:p>
            <a:pPr marL="12700" marR="652145" indent="-635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** </a:t>
            </a:r>
            <a:r>
              <a:rPr sz="2000" spc="-5" dirty="0">
                <a:latin typeface="Times New Roman"/>
                <a:cs typeface="Times New Roman"/>
              </a:rPr>
              <a:t>To </a:t>
            </a:r>
            <a:r>
              <a:rPr sz="2000" dirty="0">
                <a:latin typeface="Times New Roman"/>
                <a:cs typeface="Times New Roman"/>
              </a:rPr>
              <a:t>support </a:t>
            </a:r>
            <a:r>
              <a:rPr sz="2000" spc="-5" dirty="0">
                <a:latin typeface="Times New Roman"/>
                <a:cs typeface="Times New Roman"/>
              </a:rPr>
              <a:t>this amount </a:t>
            </a:r>
            <a:r>
              <a:rPr sz="2000" dirty="0">
                <a:latin typeface="Times New Roman"/>
                <a:cs typeface="Times New Roman"/>
              </a:rPr>
              <a:t>on </a:t>
            </a:r>
            <a:r>
              <a:rPr sz="2000" spc="-5" dirty="0">
                <a:latin typeface="Times New Roman"/>
                <a:cs typeface="Times New Roman"/>
              </a:rPr>
              <a:t>his </a:t>
            </a:r>
            <a:r>
              <a:rPr sz="2000" spc="5" dirty="0">
                <a:latin typeface="Times New Roman"/>
                <a:cs typeface="Times New Roman"/>
              </a:rPr>
              <a:t>202</a:t>
            </a:r>
            <a:r>
              <a:rPr lang="en-US" sz="2000" spc="5" dirty="0">
                <a:latin typeface="Times New Roman"/>
                <a:cs typeface="Times New Roman"/>
              </a:rPr>
              <a:t>2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return, </a:t>
            </a:r>
            <a:r>
              <a:rPr sz="2000" spc="-5" dirty="0">
                <a:latin typeface="Times New Roman"/>
                <a:cs typeface="Times New Roman"/>
              </a:rPr>
              <a:t>Scott </a:t>
            </a:r>
            <a:r>
              <a:rPr sz="2000" dirty="0">
                <a:latin typeface="Times New Roman"/>
                <a:cs typeface="Times New Roman"/>
              </a:rPr>
              <a:t>should keep </a:t>
            </a:r>
            <a:r>
              <a:rPr sz="2000" spc="-5" dirty="0">
                <a:latin typeface="Times New Roman"/>
                <a:cs typeface="Times New Roman"/>
              </a:rPr>
              <a:t>his </a:t>
            </a:r>
            <a:r>
              <a:rPr sz="2000" dirty="0">
                <a:latin typeface="Times New Roman"/>
                <a:cs typeface="Times New Roman"/>
              </a:rPr>
              <a:t>fellowship</a:t>
            </a:r>
            <a:r>
              <a:rPr sz="2000" spc="-204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letter </a:t>
            </a:r>
            <a:r>
              <a:rPr sz="2000" dirty="0">
                <a:latin typeface="Times New Roman"/>
                <a:cs typeface="Times New Roman"/>
              </a:rPr>
              <a:t>from the University </a:t>
            </a:r>
            <a:r>
              <a:rPr sz="2000" spc="-5" dirty="0">
                <a:latin typeface="Times New Roman"/>
                <a:cs typeface="Times New Roman"/>
              </a:rPr>
              <a:t>(received in </a:t>
            </a:r>
            <a:r>
              <a:rPr lang="en-US" sz="2000" dirty="0">
                <a:latin typeface="Times New Roman"/>
                <a:cs typeface="Times New Roman"/>
              </a:rPr>
              <a:t>Febru</a:t>
            </a:r>
            <a:r>
              <a:rPr sz="2000" dirty="0">
                <a:latin typeface="Times New Roman"/>
                <a:cs typeface="Times New Roman"/>
              </a:rPr>
              <a:t>ary </a:t>
            </a:r>
            <a:r>
              <a:rPr sz="2000" spc="5" dirty="0">
                <a:latin typeface="Times New Roman"/>
                <a:cs typeface="Times New Roman"/>
              </a:rPr>
              <a:t>202</a:t>
            </a:r>
            <a:r>
              <a:rPr lang="en-US" sz="2000" spc="5" dirty="0">
                <a:latin typeface="Times New Roman"/>
                <a:cs typeface="Times New Roman"/>
              </a:rPr>
              <a:t>3</a:t>
            </a:r>
            <a:r>
              <a:rPr sz="2000" spc="5" dirty="0">
                <a:latin typeface="Times New Roman"/>
                <a:cs typeface="Times New Roman"/>
              </a:rPr>
              <a:t>)</a:t>
            </a:r>
            <a:r>
              <a:rPr lang="en-US" sz="2000" spc="5" dirty="0">
                <a:latin typeface="Times New Roman"/>
                <a:cs typeface="Times New Roman"/>
              </a:rPr>
              <a:t>.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t>8</a:t>
            </a:fld>
            <a:endParaRPr spc="-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85087" y="294131"/>
            <a:ext cx="6955535" cy="10667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08302" y="446957"/>
            <a:ext cx="63252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Filing </a:t>
            </a:r>
            <a:r>
              <a:rPr sz="3600" dirty="0"/>
              <a:t>202</a:t>
            </a:r>
            <a:r>
              <a:rPr lang="en-US" sz="3600" dirty="0"/>
              <a:t>2</a:t>
            </a:r>
            <a:r>
              <a:rPr sz="3600" dirty="0"/>
              <a:t> </a:t>
            </a:r>
            <a:r>
              <a:rPr sz="3600" spc="-5" dirty="0"/>
              <a:t>Income </a:t>
            </a:r>
            <a:r>
              <a:rPr sz="3600" dirty="0"/>
              <a:t>Tax</a:t>
            </a:r>
            <a:r>
              <a:rPr sz="3600" spc="-25" dirty="0"/>
              <a:t> </a:t>
            </a:r>
            <a:r>
              <a:rPr sz="3600" spc="-5" dirty="0"/>
              <a:t>Returns</a:t>
            </a:r>
            <a:endParaRPr sz="3600" dirty="0"/>
          </a:p>
        </p:txBody>
      </p:sp>
      <p:sp>
        <p:nvSpPr>
          <p:cNvPr id="4" name="object 4"/>
          <p:cNvSpPr/>
          <p:nvPr/>
        </p:nvSpPr>
        <p:spPr>
          <a:xfrm>
            <a:off x="9144" y="1129283"/>
            <a:ext cx="8967215" cy="45445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41612" y="1241552"/>
            <a:ext cx="8492490" cy="34547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>
              <a:lnSpc>
                <a:spcPct val="100000"/>
              </a:lnSpc>
              <a:spcBef>
                <a:spcPts val="480"/>
              </a:spcBef>
              <a:tabLst>
                <a:tab pos="926465" algn="l"/>
                <a:tab pos="927100" algn="l"/>
              </a:tabLst>
            </a:pPr>
            <a:endParaRPr lang="en-US" sz="2400" b="1" dirty="0">
              <a:latin typeface="Times New Roman"/>
              <a:cs typeface="Times New Roman"/>
            </a:endParaRPr>
          </a:p>
          <a:p>
            <a:pPr marL="115888">
              <a:lnSpc>
                <a:spcPct val="100000"/>
              </a:lnSpc>
              <a:spcBef>
                <a:spcPts val="480"/>
              </a:spcBef>
              <a:tabLst>
                <a:tab pos="926465" algn="l"/>
                <a:tab pos="927100" algn="l"/>
              </a:tabLst>
            </a:pPr>
            <a:r>
              <a:rPr sz="2400" b="1" dirty="0">
                <a:latin typeface="Times New Roman"/>
                <a:cs typeface="Times New Roman"/>
              </a:rPr>
              <a:t>Complete applicable wage/income </a:t>
            </a:r>
            <a:r>
              <a:rPr sz="2400" b="1" spc="-5" dirty="0">
                <a:latin typeface="Times New Roman"/>
                <a:cs typeface="Times New Roman"/>
              </a:rPr>
              <a:t>lines </a:t>
            </a:r>
            <a:r>
              <a:rPr sz="2400" b="1" dirty="0">
                <a:latin typeface="Times New Roman"/>
                <a:cs typeface="Times New Roman"/>
              </a:rPr>
              <a:t>on tax</a:t>
            </a:r>
            <a:r>
              <a:rPr sz="2400" b="1" spc="-16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returns</a:t>
            </a: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900" dirty="0">
              <a:latin typeface="Times New Roman"/>
              <a:cs typeface="Times New Roman"/>
            </a:endParaRPr>
          </a:p>
          <a:p>
            <a:pPr marL="755650" marR="5080" indent="-286385">
              <a:lnSpc>
                <a:spcPct val="100000"/>
              </a:lnSpc>
              <a:buFont typeface="Wingdings"/>
              <a:buChar char=""/>
              <a:tabLst>
                <a:tab pos="756285" algn="l"/>
                <a:tab pos="756920" algn="l"/>
              </a:tabLst>
            </a:pPr>
            <a:r>
              <a:rPr sz="2000" dirty="0">
                <a:latin typeface="Times New Roman"/>
                <a:cs typeface="Times New Roman"/>
              </a:rPr>
              <a:t>On Form </a:t>
            </a:r>
            <a:r>
              <a:rPr sz="2000" spc="5" dirty="0">
                <a:latin typeface="Times New Roman"/>
                <a:cs typeface="Times New Roman"/>
              </a:rPr>
              <a:t>1040, </a:t>
            </a:r>
            <a:r>
              <a:rPr sz="2000" spc="-5" dirty="0">
                <a:latin typeface="Times New Roman"/>
                <a:cs typeface="Times New Roman"/>
              </a:rPr>
              <a:t>enter “SCH </a:t>
            </a:r>
            <a:r>
              <a:rPr sz="2000" dirty="0">
                <a:latin typeface="Times New Roman"/>
                <a:cs typeface="Times New Roman"/>
              </a:rPr>
              <a:t>= $(XX)” </a:t>
            </a:r>
            <a:r>
              <a:rPr sz="2000" spc="-5" dirty="0">
                <a:latin typeface="Times New Roman"/>
                <a:cs typeface="Times New Roman"/>
              </a:rPr>
              <a:t>in </a:t>
            </a:r>
            <a:r>
              <a:rPr sz="2000" dirty="0">
                <a:latin typeface="Times New Roman"/>
                <a:cs typeface="Times New Roman"/>
              </a:rPr>
              <a:t>the space </a:t>
            </a:r>
            <a:r>
              <a:rPr sz="2000" spc="-5" dirty="0">
                <a:latin typeface="Times New Roman"/>
                <a:cs typeface="Times New Roman"/>
              </a:rPr>
              <a:t>to </a:t>
            </a:r>
            <a:r>
              <a:rPr sz="2000" dirty="0">
                <a:latin typeface="Times New Roman"/>
                <a:cs typeface="Times New Roman"/>
              </a:rPr>
              <a:t>the </a:t>
            </a:r>
            <a:r>
              <a:rPr sz="2000" spc="-5" dirty="0">
                <a:latin typeface="Times New Roman"/>
                <a:cs typeface="Times New Roman"/>
              </a:rPr>
              <a:t>left </a:t>
            </a:r>
            <a:r>
              <a:rPr sz="2000" dirty="0">
                <a:latin typeface="Times New Roman"/>
                <a:cs typeface="Times New Roman"/>
              </a:rPr>
              <a:t>of the</a:t>
            </a:r>
            <a:r>
              <a:rPr sz="2000" spc="-1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“Wages,  </a:t>
            </a:r>
            <a:r>
              <a:rPr sz="2000" spc="-5" dirty="0">
                <a:latin typeface="Times New Roman"/>
                <a:cs typeface="Times New Roman"/>
              </a:rPr>
              <a:t>salaries, </a:t>
            </a:r>
            <a:r>
              <a:rPr sz="2000" dirty="0">
                <a:latin typeface="Times New Roman"/>
                <a:cs typeface="Times New Roman"/>
              </a:rPr>
              <a:t>tips” line of your </a:t>
            </a:r>
            <a:r>
              <a:rPr sz="2000" spc="-5" dirty="0">
                <a:latin typeface="Times New Roman"/>
                <a:cs typeface="Times New Roman"/>
              </a:rPr>
              <a:t>tax </a:t>
            </a:r>
            <a:r>
              <a:rPr sz="2000" dirty="0">
                <a:latin typeface="Times New Roman"/>
                <a:cs typeface="Times New Roman"/>
              </a:rPr>
              <a:t>return. The </a:t>
            </a:r>
            <a:r>
              <a:rPr sz="2000" spc="-5" dirty="0">
                <a:latin typeface="Times New Roman"/>
                <a:cs typeface="Times New Roman"/>
              </a:rPr>
              <a:t>amount </a:t>
            </a:r>
            <a:r>
              <a:rPr sz="2000" dirty="0">
                <a:latin typeface="Times New Roman"/>
                <a:cs typeface="Times New Roman"/>
              </a:rPr>
              <a:t>reported </a:t>
            </a:r>
            <a:r>
              <a:rPr sz="2000" spc="-5" dirty="0">
                <a:latin typeface="Times New Roman"/>
                <a:cs typeface="Times New Roman"/>
              </a:rPr>
              <a:t>as </a:t>
            </a:r>
            <a:r>
              <a:rPr sz="2000" dirty="0">
                <a:latin typeface="Times New Roman"/>
                <a:cs typeface="Times New Roman"/>
              </a:rPr>
              <a:t>“SCH” </a:t>
            </a:r>
            <a:r>
              <a:rPr sz="2000" spc="-5" dirty="0">
                <a:latin typeface="Times New Roman"/>
                <a:cs typeface="Times New Roman"/>
              </a:rPr>
              <a:t>is </a:t>
            </a:r>
            <a:r>
              <a:rPr sz="2000" dirty="0">
                <a:latin typeface="Times New Roman"/>
                <a:cs typeface="Times New Roman"/>
              </a:rPr>
              <a:t>the  </a:t>
            </a:r>
            <a:r>
              <a:rPr sz="2000" spc="-5" dirty="0">
                <a:latin typeface="Times New Roman"/>
                <a:cs typeface="Times New Roman"/>
              </a:rPr>
              <a:t>amount </a:t>
            </a:r>
            <a:r>
              <a:rPr sz="2000" dirty="0">
                <a:latin typeface="Times New Roman"/>
                <a:cs typeface="Times New Roman"/>
              </a:rPr>
              <a:t>of your </a:t>
            </a:r>
            <a:r>
              <a:rPr sz="2000" spc="-5" dirty="0">
                <a:latin typeface="Times New Roman"/>
                <a:cs typeface="Times New Roman"/>
              </a:rPr>
              <a:t>fellowship </a:t>
            </a:r>
            <a:r>
              <a:rPr sz="2000" dirty="0">
                <a:latin typeface="Times New Roman"/>
                <a:cs typeface="Times New Roman"/>
              </a:rPr>
              <a:t>that you </a:t>
            </a:r>
            <a:r>
              <a:rPr sz="2000" spc="-5" dirty="0">
                <a:latin typeface="Times New Roman"/>
                <a:cs typeface="Times New Roman"/>
              </a:rPr>
              <a:t>determined is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taxable</a:t>
            </a:r>
            <a:r>
              <a:rPr lang="en-US" sz="2000" spc="-5" dirty="0">
                <a:latin typeface="Times New Roman"/>
                <a:cs typeface="Times New Roman"/>
              </a:rPr>
              <a:t> (see previous slide).</a:t>
            </a:r>
            <a:endParaRPr sz="2000" dirty="0">
              <a:latin typeface="Times New Roman"/>
              <a:cs typeface="Times New Roman"/>
            </a:endParaRPr>
          </a:p>
          <a:p>
            <a:pPr marL="756285" indent="-287020">
              <a:lnSpc>
                <a:spcPct val="100000"/>
              </a:lnSpc>
              <a:spcBef>
                <a:spcPts val="480"/>
              </a:spcBef>
              <a:buFont typeface="Wingdings"/>
              <a:buChar char=""/>
              <a:tabLst>
                <a:tab pos="756285" algn="l"/>
                <a:tab pos="756920" algn="l"/>
              </a:tabLst>
            </a:pPr>
            <a:r>
              <a:rPr sz="2000" dirty="0">
                <a:latin typeface="Times New Roman"/>
                <a:cs typeface="Times New Roman"/>
              </a:rPr>
              <a:t>“Wages, </a:t>
            </a:r>
            <a:r>
              <a:rPr sz="2000" spc="-5" dirty="0">
                <a:latin typeface="Times New Roman"/>
                <a:cs typeface="Times New Roman"/>
              </a:rPr>
              <a:t>salaries, </a:t>
            </a:r>
            <a:r>
              <a:rPr sz="2000" dirty="0">
                <a:latin typeface="Times New Roman"/>
                <a:cs typeface="Times New Roman"/>
              </a:rPr>
              <a:t>tips” line of your </a:t>
            </a:r>
            <a:r>
              <a:rPr sz="2000" spc="-5" dirty="0">
                <a:latin typeface="Times New Roman"/>
                <a:cs typeface="Times New Roman"/>
              </a:rPr>
              <a:t>tax </a:t>
            </a:r>
            <a:r>
              <a:rPr sz="2000" dirty="0">
                <a:latin typeface="Times New Roman"/>
                <a:cs typeface="Times New Roman"/>
              </a:rPr>
              <a:t>return should</a:t>
            </a:r>
            <a:r>
              <a:rPr sz="2000" spc="-2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include:</a:t>
            </a:r>
          </a:p>
          <a:p>
            <a:pPr marL="1155700" lvl="1" indent="-2286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2000" spc="-5" dirty="0">
                <a:latin typeface="Times New Roman"/>
                <a:cs typeface="Times New Roman"/>
              </a:rPr>
              <a:t>Amounts </a:t>
            </a:r>
            <a:r>
              <a:rPr sz="2000" dirty="0">
                <a:latin typeface="Times New Roman"/>
                <a:cs typeface="Times New Roman"/>
              </a:rPr>
              <a:t>from Box 1 of your W-2s</a:t>
            </a:r>
            <a:r>
              <a:rPr sz="2000" spc="-1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plus</a:t>
            </a:r>
          </a:p>
          <a:p>
            <a:pPr marL="1155700" lvl="1" indent="-2286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2000" dirty="0">
                <a:latin typeface="Times New Roman"/>
                <a:cs typeface="Times New Roman"/>
              </a:rPr>
              <a:t>Taxable </a:t>
            </a:r>
            <a:r>
              <a:rPr sz="2000" spc="-5" dirty="0">
                <a:latin typeface="Times New Roman"/>
                <a:cs typeface="Times New Roman"/>
              </a:rPr>
              <a:t>fellowship amounts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received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t>9</a:t>
            </a:fld>
            <a:endParaRPr spc="-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333CC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1731</TotalTime>
  <Words>2476</Words>
  <Application>Microsoft Office PowerPoint</Application>
  <PresentationFormat>On-screen Show (4:3)</PresentationFormat>
  <Paragraphs>239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Times New Roman</vt:lpstr>
      <vt:lpstr>Wingdings</vt:lpstr>
      <vt:lpstr>Office Theme</vt:lpstr>
      <vt:lpstr>PowerPoint Presentation</vt:lpstr>
      <vt:lpstr>Administrative Matters</vt:lpstr>
      <vt:lpstr>General Rules Regarding  Tax Reporting of Postdoctoral Fellowships (Job Code 095)</vt:lpstr>
      <vt:lpstr>Postdoctoral Fellows (Job Code 095) – Tax Reporting</vt:lpstr>
      <vt:lpstr>Postdoctoral Fellows – Tax Reporting</vt:lpstr>
      <vt:lpstr>Postdoctoral Fellows – Tax Reporting</vt:lpstr>
      <vt:lpstr>Filing 2022 Income  Tax Returns</vt:lpstr>
      <vt:lpstr>Filing 2022 Income Tax Returns</vt:lpstr>
      <vt:lpstr>Filing 2022 Income Tax Returns</vt:lpstr>
      <vt:lpstr>Filing 2022 Income Tax Returns</vt:lpstr>
      <vt:lpstr>Filing 2022 Income Tax Returns</vt:lpstr>
      <vt:lpstr>Filing 2022 Income Tax Returns</vt:lpstr>
      <vt:lpstr>Calculate Your 2023 Estimated  Tax Payments</vt:lpstr>
      <vt:lpstr>Calculate Your 2023 Estimated Tax Payments</vt:lpstr>
      <vt:lpstr>Calculate Your 2023 Estimated Tax Payments</vt:lpstr>
      <vt:lpstr>Calculate Your 2023 Estimated Tax Payments</vt:lpstr>
      <vt:lpstr>Calculate Your 2023 Estimated Tax Payments</vt:lpstr>
      <vt:lpstr>Calculate Your 2023 Estimated Tax Payments</vt:lpstr>
      <vt:lpstr>Calculate Your 2023 Estimated Tax Payments</vt:lpstr>
      <vt:lpstr>Calculate Your 2023 Estimated Tax Payments</vt:lpstr>
      <vt:lpstr>Calculate Your 2023 Estimated Tax Payments</vt:lpstr>
      <vt:lpstr>Calculate Your 2023 Estimated Tax Payments</vt:lpstr>
      <vt:lpstr>Calculate Your 2023 Estimated Tax Payments</vt:lpstr>
      <vt:lpstr>Calculate Your 2023 Estimated Tax Payments</vt:lpstr>
      <vt:lpstr>Calculate Your 2023 Estimated Tax Payments</vt:lpstr>
      <vt:lpstr>Calculate Your 2023 Estimated Tax Payments</vt:lpstr>
      <vt:lpstr>Calculate Your 2023 Estimated Tax Payments</vt:lpstr>
      <vt:lpstr>Resources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Grad Payments Decision Tree</dc:title>
  <dc:creator>Libby  Barth</dc:creator>
  <cp:lastModifiedBy>Toms, Debra</cp:lastModifiedBy>
  <cp:revision>42</cp:revision>
  <dcterms:created xsi:type="dcterms:W3CDTF">2021-03-16T11:54:57Z</dcterms:created>
  <dcterms:modified xsi:type="dcterms:W3CDTF">2023-03-20T19:05:54Z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2021-03-15T00:00:00Z</vt:filetime>
  </property>
  <property fmtid="{D5CDD505-2E9C-101B-9397-08002B2CF9AE}" pid="3" name="Creator">
    <vt:lpwstr>Acrobat PDFMaker 11 for PowerPoint</vt:lpwstr>
  </property>
  <property fmtid="{D5CDD505-2E9C-101B-9397-08002B2CF9AE}" pid="4" name="LastSaved">
    <vt:filetime>2021-03-16T00:00:00Z</vt:filetime>
  </property>
</Properties>
</file>