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339" r:id="rId3"/>
    <p:sldId id="353" r:id="rId4"/>
    <p:sldId id="361" r:id="rId5"/>
    <p:sldId id="337" r:id="rId6"/>
    <p:sldId id="354" r:id="rId7"/>
    <p:sldId id="355" r:id="rId8"/>
    <p:sldId id="345" r:id="rId9"/>
    <p:sldId id="368" r:id="rId10"/>
    <p:sldId id="369" r:id="rId11"/>
    <p:sldId id="372" r:id="rId12"/>
    <p:sldId id="380" r:id="rId13"/>
    <p:sldId id="357" r:id="rId14"/>
    <p:sldId id="379" r:id="rId15"/>
    <p:sldId id="358" r:id="rId16"/>
    <p:sldId id="348" r:id="rId17"/>
    <p:sldId id="359" r:id="rId18"/>
    <p:sldId id="387" r:id="rId19"/>
    <p:sldId id="378" r:id="rId20"/>
    <p:sldId id="342" r:id="rId21"/>
    <p:sldId id="344" r:id="rId22"/>
    <p:sldId id="373" r:id="rId23"/>
    <p:sldId id="343" r:id="rId24"/>
    <p:sldId id="430" r:id="rId25"/>
    <p:sldId id="394" r:id="rId26"/>
    <p:sldId id="408" r:id="rId27"/>
    <p:sldId id="395" r:id="rId28"/>
    <p:sldId id="409" r:id="rId29"/>
    <p:sldId id="338" r:id="rId30"/>
    <p:sldId id="385"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5F"/>
    <a:srgbClr val="0050F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0"/>
    <p:restoredTop sz="94726"/>
  </p:normalViewPr>
  <p:slideViewPr>
    <p:cSldViewPr snapToGrid="0">
      <p:cViewPr varScale="1">
        <p:scale>
          <a:sx n="81" d="100"/>
          <a:sy n="81" d="100"/>
        </p:scale>
        <p:origin x="648" y="4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3/27/2026</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3085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9461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254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5153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t>3</a:t>
            </a:fld>
            <a:endParaRPr lang="en-US"/>
          </a:p>
        </p:txBody>
      </p:sp>
    </p:spTree>
    <p:extLst>
      <p:ext uri="{BB962C8B-B14F-4D97-AF65-F5344CB8AC3E}">
        <p14:creationId xmlns:p14="http://schemas.microsoft.com/office/powerpoint/2010/main" val="1656741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8174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50329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5032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50329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5032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1599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5674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19677-974E-A24E-A725-D43A4CAE016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7210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s.gov/uac/form-8833-treaty-based-return-position-disclosure-under-section-6114-or-7701-b"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irs.gov/pub/irs-pdf/p505.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www.tax.ny.gov/pdf/current_forms/it/it2105i.pdf" TargetMode="External"/><Relationship Id="rId4" Type="http://schemas.openxmlformats.org/officeDocument/2006/relationships/hyperlink" Target="https://www.irs.gov/pub/irs-pdf/f1040e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tax.ny.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irs.gov/e-file-do-your-taxes-for-free"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irs.gov/individuals/free-tax-return-preparation-for-qualifying-taxpayer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ax.ny.gov/pit/efile/freefile.htm"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s.gov/individuals/get-transcript"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hyperlink" Target="https://www.tax.ny.gov/pdf/current_forms/it/it2105i.pdf" TargetMode="External"/><Relationship Id="rId3" Type="http://schemas.openxmlformats.org/officeDocument/2006/relationships/hyperlink" Target="https://www.urmc.rochester.edu/education/graduate/current-students/graduate-student-society/tax-information-for-graduate-students.aspx" TargetMode="External"/><Relationship Id="rId7" Type="http://schemas.openxmlformats.org/officeDocument/2006/relationships/hyperlink" Target="https://www.tax.ny.gov/pdf/current_forms/it/it2105_fill_in.pdf"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irs.gov/pub/irs-pdf/f1040es.pdf" TargetMode="External"/><Relationship Id="rId5" Type="http://schemas.openxmlformats.org/officeDocument/2006/relationships/hyperlink" Target="https://www.irs.gov/pub/irs-pdf/p505.pdf" TargetMode="External"/><Relationship Id="rId4" Type="http://schemas.openxmlformats.org/officeDocument/2006/relationships/hyperlink" Target="https://www.irs.gov/pub/irs-pdf/p970.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payroll@rochester.edu"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iversity of Rochester Logo" descr="University of Rochester logo">
            <a:extLst>
              <a:ext uri="{FF2B5EF4-FFF2-40B4-BE49-F238E27FC236}">
                <a16:creationId xmlns:a16="http://schemas.microsoft.com/office/drawing/2014/main" id="{2FED5C3D-846A-0B95-5E92-7C2DF59AB8D6}"/>
              </a:ext>
            </a:extLst>
          </p:cNvPr>
          <p:cNvPicPr>
            <a:picLocks noChangeAspect="1"/>
          </p:cNvPicPr>
          <p:nvPr/>
        </p:nvPicPr>
        <p:blipFill>
          <a:blip r:embed="rId2"/>
          <a:srcRect/>
          <a:stretch/>
        </p:blipFill>
        <p:spPr>
          <a:xfrm>
            <a:off x="491805" y="442844"/>
            <a:ext cx="3027007" cy="712237"/>
          </a:xfrm>
          <a:prstGeom prst="rect">
            <a:avLst/>
          </a:prstGeom>
        </p:spPr>
      </p:pic>
      <p:sp>
        <p:nvSpPr>
          <p:cNvPr id="18" name="Title 17">
            <a:extLst>
              <a:ext uri="{FF2B5EF4-FFF2-40B4-BE49-F238E27FC236}">
                <a16:creationId xmlns:a16="http://schemas.microsoft.com/office/drawing/2014/main" id="{D0B34B99-E07C-7834-1BB4-78E8806BF710}"/>
              </a:ext>
            </a:extLst>
          </p:cNvPr>
          <p:cNvSpPr>
            <a:spLocks noGrp="1"/>
          </p:cNvSpPr>
          <p:nvPr>
            <p:ph type="ctrTitle"/>
          </p:nvPr>
        </p:nvSpPr>
        <p:spPr>
          <a:xfrm>
            <a:off x="490556" y="1859360"/>
            <a:ext cx="5768842" cy="3139279"/>
          </a:xfrm>
        </p:spPr>
        <p:txBody>
          <a:bodyPr>
            <a:noAutofit/>
          </a:bodyPr>
          <a:lstStyle/>
          <a:p>
            <a:r>
              <a:rPr lang="en-US" sz="4800" b="1" dirty="0"/>
              <a:t>Tax Reporting of Graduate Student Payments</a:t>
            </a:r>
            <a:br>
              <a:rPr lang="en-US" sz="4800" b="1" dirty="0"/>
            </a:br>
            <a:br>
              <a:rPr lang="en-US" sz="4800" b="1" dirty="0"/>
            </a:br>
            <a:r>
              <a:rPr lang="en-US" sz="4800" b="1" dirty="0"/>
              <a:t>Spring 2026</a:t>
            </a:r>
            <a:endParaRPr lang="en-US" sz="4800" dirty="0"/>
          </a:p>
        </p:txBody>
      </p:sp>
      <p:sp>
        <p:nvSpPr>
          <p:cNvPr id="19" name="Subtitle 18">
            <a:extLst>
              <a:ext uri="{FF2B5EF4-FFF2-40B4-BE49-F238E27FC236}">
                <a16:creationId xmlns:a16="http://schemas.microsoft.com/office/drawing/2014/main" id="{3BB28348-7253-187F-CC88-C57D37E37C2D}"/>
              </a:ext>
            </a:extLst>
          </p:cNvPr>
          <p:cNvSpPr>
            <a:spLocks noGrp="1"/>
          </p:cNvSpPr>
          <p:nvPr>
            <p:ph type="subTitle" idx="1"/>
          </p:nvPr>
        </p:nvSpPr>
        <p:spPr>
          <a:xfrm>
            <a:off x="490556" y="5420412"/>
            <a:ext cx="4322513" cy="854756"/>
          </a:xfrm>
        </p:spPr>
        <p:txBody>
          <a:bodyPr>
            <a:normAutofit lnSpcReduction="10000"/>
          </a:bodyPr>
          <a:lstStyle/>
          <a:p>
            <a:r>
              <a:rPr lang="en-US" sz="2800" dirty="0"/>
              <a:t>Hassen Ferchichi, Payroll Director</a:t>
            </a:r>
            <a:endParaRPr lang="en-US" dirty="0"/>
          </a:p>
        </p:txBody>
      </p:sp>
      <p:sp>
        <p:nvSpPr>
          <p:cNvPr id="20" name="Slide Number Placeholder 19">
            <a:extLst>
              <a:ext uri="{FF2B5EF4-FFF2-40B4-BE49-F238E27FC236}">
                <a16:creationId xmlns:a16="http://schemas.microsoft.com/office/drawing/2014/main" id="{3032C739-F3BC-786F-B74B-CDB1C1F0556C}"/>
              </a:ext>
            </a:extLst>
          </p:cNvPr>
          <p:cNvSpPr>
            <a:spLocks noGrp="1"/>
          </p:cNvSpPr>
          <p:nvPr>
            <p:ph type="sldNum" sz="quarter" idx="4"/>
          </p:nvPr>
        </p:nvSpPr>
        <p:spPr/>
        <p:txBody>
          <a:bodyPr/>
          <a:lstStyle/>
          <a:p>
            <a:fld id="{6D9A7562-078F-0443-99CB-13A7936AC4A7}" type="slidenum">
              <a:rPr lang="en-US" smtClean="0"/>
              <a:pPr/>
              <a:t>1</a:t>
            </a:fld>
            <a:endParaRPr lang="en-US"/>
          </a:p>
        </p:txBody>
      </p:sp>
    </p:spTree>
    <p:extLst>
      <p:ext uri="{BB962C8B-B14F-4D97-AF65-F5344CB8AC3E}">
        <p14:creationId xmlns:p14="http://schemas.microsoft.com/office/powerpoint/2010/main" val="191379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Resident Aliens for Tax Purposes</a:t>
            </a:r>
          </a:p>
        </p:txBody>
      </p:sp>
      <p:sp>
        <p:nvSpPr>
          <p:cNvPr id="3" name="Content Placeholder 2"/>
          <p:cNvSpPr>
            <a:spLocks noGrp="1"/>
          </p:cNvSpPr>
          <p:nvPr>
            <p:ph idx="1"/>
          </p:nvPr>
        </p:nvSpPr>
        <p:spPr>
          <a:xfrm>
            <a:off x="1686874" y="1348740"/>
            <a:ext cx="8836747" cy="4772926"/>
          </a:xfrm>
        </p:spPr>
        <p:txBody>
          <a:bodyPr/>
          <a:lstStyle/>
          <a:p>
            <a:r>
              <a:rPr lang="en-US" dirty="0"/>
              <a:t>You must file a U.S. tax return and Form 8833, </a:t>
            </a:r>
            <a:r>
              <a:rPr lang="en-US" b="1" dirty="0">
                <a:hlinkClick r:id="rId3"/>
              </a:rPr>
              <a:t>Treaty-Based Return Position Disclosure Under Section 6114 or 7701(b)</a:t>
            </a:r>
            <a:r>
              <a:rPr lang="en-US" dirty="0"/>
              <a:t>, if you are a resident alien for tax purposes and claiming tax treaty benefits on your non-service fellowship/assistantship payments. There is no additional documentation that you are required to provide to the University. </a:t>
            </a:r>
          </a:p>
          <a:p>
            <a:endParaRPr lang="en-US" b="1" i="1" dirty="0"/>
          </a:p>
          <a:p>
            <a:r>
              <a:rPr lang="en-US" dirty="0"/>
              <a:t>You will not receive a Form 1042-S for your fellowship / assistantship payments after you have become a resident alien for tax purposes.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135453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2209800" y="1981200"/>
            <a:ext cx="7772400" cy="4114800"/>
          </a:xfrm>
          <a:prstGeom prst="rect">
            <a:avLst/>
          </a:prstGeom>
          <a:noFill/>
          <a:ln>
            <a:noFill/>
            <a:prstDash/>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lnSpc>
                <a:spcPct val="100000"/>
              </a:lnSpc>
              <a:spcBef>
                <a:spcPct val="20000"/>
              </a:spcBef>
              <a:spcAft>
                <a:spcPct val="0"/>
              </a:spcAft>
              <a:defRPr/>
            </a:pPr>
            <a:r>
              <a:rPr lang="en-US" sz="4900" dirty="0"/>
              <a:t>Calculating &amp; Paying Your Estimated Tax Payments</a:t>
            </a:r>
          </a:p>
          <a:p>
            <a:pPr marL="342900" indent="-342900" fontAlgn="base">
              <a:lnSpc>
                <a:spcPct val="100000"/>
              </a:lnSpc>
              <a:spcBef>
                <a:spcPct val="20000"/>
              </a:spcBef>
              <a:spcAft>
                <a:spcPct val="0"/>
              </a:spcAft>
              <a:buFont typeface="Wingdings" charset="0"/>
              <a:buChar char="§"/>
              <a:defRPr/>
            </a:pPr>
            <a:endParaRPr lang="en-US" sz="3200" kern="0" dirty="0">
              <a:solidFill>
                <a:schemeClr val="tx1"/>
              </a:solidFill>
              <a:latin typeface="+mn-lt"/>
              <a:ea typeface="+mn-ea"/>
              <a:cs typeface="+mn-cs"/>
            </a:endParaRPr>
          </a:p>
        </p:txBody>
      </p:sp>
    </p:spTree>
    <p:extLst>
      <p:ext uri="{BB962C8B-B14F-4D97-AF65-F5344CB8AC3E}">
        <p14:creationId xmlns:p14="http://schemas.microsoft.com/office/powerpoint/2010/main" val="288654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Calculating Taxable Income &amp; Tax</a:t>
            </a:r>
          </a:p>
        </p:txBody>
      </p:sp>
      <p:sp>
        <p:nvSpPr>
          <p:cNvPr id="3" name="Content Placeholder 2"/>
          <p:cNvSpPr>
            <a:spLocks noGrp="1"/>
          </p:cNvSpPr>
          <p:nvPr>
            <p:ph idx="1"/>
          </p:nvPr>
        </p:nvSpPr>
        <p:spPr>
          <a:xfrm>
            <a:off x="1686874" y="1348740"/>
            <a:ext cx="8836747" cy="4697128"/>
          </a:xfrm>
        </p:spPr>
        <p:txBody>
          <a:bodyPr/>
          <a:lstStyle/>
          <a:p>
            <a:r>
              <a:rPr lang="en-US" sz="2200" dirty="0"/>
              <a:t>How much tax you need to pay to the IRS and NYS in estimated tax payments depends on your </a:t>
            </a:r>
            <a:r>
              <a:rPr lang="en-US" sz="2200" u="sng" dirty="0"/>
              <a:t>total</a:t>
            </a:r>
            <a:r>
              <a:rPr lang="en-US" sz="2200" dirty="0"/>
              <a:t> estimated taxable income and tax withholdings for the current year</a:t>
            </a:r>
          </a:p>
          <a:p>
            <a:r>
              <a:rPr lang="en-US" sz="2200" dirty="0"/>
              <a:t>Your total taxable income and tax liability depends on your personal tax situation</a:t>
            </a:r>
          </a:p>
          <a:p>
            <a:r>
              <a:rPr lang="en-US" sz="2200" dirty="0"/>
              <a:t>IRS and NYS income tax liability varies by person and depends on:</a:t>
            </a:r>
          </a:p>
          <a:p>
            <a:pPr marL="742950" lvl="2" indent="-342900"/>
            <a:r>
              <a:rPr lang="en-US" sz="2000" dirty="0"/>
              <a:t>Filing status (Single, Married, Head of Household)</a:t>
            </a:r>
          </a:p>
          <a:p>
            <a:pPr marL="742950" lvl="2" indent="-342900"/>
            <a:r>
              <a:rPr lang="en-US" sz="2000" dirty="0"/>
              <a:t>Spouse’s income</a:t>
            </a:r>
          </a:p>
          <a:p>
            <a:pPr marL="742950" lvl="2" indent="-342900"/>
            <a:r>
              <a:rPr lang="en-US" sz="2000" dirty="0"/>
              <a:t>Can you be claimed as a dependent on another person’s tax return?</a:t>
            </a:r>
          </a:p>
          <a:p>
            <a:pPr marL="742950" lvl="2" indent="-342900"/>
            <a:r>
              <a:rPr lang="en-US" sz="2000" dirty="0"/>
              <a:t>Do you have taxable income from sources outside of the University?</a:t>
            </a:r>
          </a:p>
          <a:p>
            <a:pPr marL="1200150" lvl="3" indent="-342900"/>
            <a:r>
              <a:rPr lang="en-US" dirty="0"/>
              <a:t>Off-campus job</a:t>
            </a:r>
          </a:p>
          <a:p>
            <a:pPr marL="1200150" lvl="3" indent="-342900"/>
            <a:r>
              <a:rPr lang="en-US" dirty="0"/>
              <a:t>Interest/dividend/capital gain income</a:t>
            </a:r>
          </a:p>
          <a:p>
            <a:endParaRPr lang="en-US" dirty="0"/>
          </a:p>
          <a:p>
            <a:pPr marL="742950" lvl="2" indent="-342900"/>
            <a:endParaRPr lang="en-US" dirty="0"/>
          </a:p>
          <a:p>
            <a:endParaRPr lang="en-US" sz="2000" dirty="0"/>
          </a:p>
        </p:txBody>
      </p:sp>
    </p:spTree>
    <p:extLst>
      <p:ext uri="{BB962C8B-B14F-4D97-AF65-F5344CB8AC3E}">
        <p14:creationId xmlns:p14="http://schemas.microsoft.com/office/powerpoint/2010/main" val="312952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Taxable Income Differs Between IRS and State</a:t>
            </a:r>
          </a:p>
        </p:txBody>
      </p:sp>
      <p:sp>
        <p:nvSpPr>
          <p:cNvPr id="3" name="Content Placeholder 2"/>
          <p:cNvSpPr>
            <a:spLocks noGrp="1"/>
          </p:cNvSpPr>
          <p:nvPr>
            <p:ph idx="1"/>
          </p:nvPr>
        </p:nvSpPr>
        <p:spPr>
          <a:xfrm>
            <a:off x="1686874" y="1463041"/>
            <a:ext cx="8836747" cy="4697128"/>
          </a:xfrm>
        </p:spPr>
        <p:txBody>
          <a:bodyPr/>
          <a:lstStyle/>
          <a:p>
            <a:r>
              <a:rPr lang="en-US" dirty="0"/>
              <a:t>If you cannot be claimed as a dependent on another person’s return, you can take the standard deduction in determining your income subject to tax.</a:t>
            </a:r>
          </a:p>
          <a:p>
            <a:r>
              <a:rPr lang="en-US" dirty="0"/>
              <a:t>The standard deduction for IRS purposes differs from that for state purposes.  For 2026:</a:t>
            </a:r>
          </a:p>
          <a:p>
            <a:pPr lvl="1">
              <a:buFont typeface="Arial" panose="020B0604020202020204" pitchFamily="34" charset="0"/>
              <a:buChar char="•"/>
            </a:pPr>
            <a:r>
              <a:rPr lang="en-US" dirty="0"/>
              <a:t>For IRS – if filing status is single:  $16,100</a:t>
            </a:r>
          </a:p>
          <a:p>
            <a:pPr lvl="1">
              <a:buFont typeface="Arial" panose="020B0604020202020204" pitchFamily="34" charset="0"/>
              <a:buChar char="•"/>
            </a:pPr>
            <a:r>
              <a:rPr lang="en-US" dirty="0"/>
              <a:t>For NYS – if filing status is single:  $8,000</a:t>
            </a:r>
          </a:p>
          <a:p>
            <a:pPr marL="342900" lvl="1" indent="-342900">
              <a:buFont typeface="Wingdings" panose="05000000000000000000" pitchFamily="2" charset="2"/>
              <a:buChar char="§"/>
            </a:pPr>
            <a:r>
              <a:rPr lang="en-US" sz="2400" dirty="0"/>
              <a:t>There are different credits and deductions allowed for federal income tax purposes versus state income tax purposes.</a:t>
            </a:r>
          </a:p>
          <a:p>
            <a:pPr marL="342900" lvl="1" indent="-342900">
              <a:buFont typeface="Wingdings" panose="05000000000000000000" pitchFamily="2" charset="2"/>
              <a:buChar char="§"/>
            </a:pPr>
            <a:r>
              <a:rPr lang="en-US" sz="2400" dirty="0"/>
              <a:t>Credits/deductions are available based on your personal tax situation.</a:t>
            </a:r>
          </a:p>
          <a:p>
            <a:endParaRPr lang="en-US" sz="2000" dirty="0"/>
          </a:p>
        </p:txBody>
      </p:sp>
    </p:spTree>
    <p:extLst>
      <p:ext uri="{BB962C8B-B14F-4D97-AF65-F5344CB8AC3E}">
        <p14:creationId xmlns:p14="http://schemas.microsoft.com/office/powerpoint/2010/main" val="393595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Estimated Tax Payment Due Dates</a:t>
            </a:r>
          </a:p>
        </p:txBody>
      </p:sp>
      <p:sp>
        <p:nvSpPr>
          <p:cNvPr id="3" name="Content Placeholder 2"/>
          <p:cNvSpPr>
            <a:spLocks noGrp="1"/>
          </p:cNvSpPr>
          <p:nvPr>
            <p:ph idx="1"/>
          </p:nvPr>
        </p:nvSpPr>
        <p:spPr>
          <a:xfrm>
            <a:off x="1686874" y="1350803"/>
            <a:ext cx="8836747" cy="4818991"/>
          </a:xfrm>
        </p:spPr>
        <p:txBody>
          <a:bodyPr/>
          <a:lstStyle/>
          <a:p>
            <a:pPr marL="0" indent="0">
              <a:buNone/>
            </a:pPr>
            <a:endParaRPr lang="en-US" sz="2000" dirty="0"/>
          </a:p>
          <a:p>
            <a:pPr marL="0" indent="0">
              <a:buNone/>
            </a:pPr>
            <a:r>
              <a:rPr lang="en-US" sz="2000" dirty="0"/>
              <a:t>ESTIMATED TAX DUE DATES FOR 2026</a:t>
            </a:r>
          </a:p>
          <a:p>
            <a:pPr marL="0" indent="0">
              <a:buNone/>
            </a:pPr>
            <a:r>
              <a:rPr lang="en-US" sz="2000" dirty="0"/>
              <a:t>	Quarter 1 – April 15, 2026</a:t>
            </a:r>
          </a:p>
          <a:p>
            <a:pPr marL="0" indent="0">
              <a:buNone/>
            </a:pPr>
            <a:r>
              <a:rPr lang="en-US" sz="2000" dirty="0"/>
              <a:t>	Quarter 2 – June 15, 2026</a:t>
            </a:r>
          </a:p>
          <a:p>
            <a:pPr marL="0" indent="0">
              <a:buNone/>
            </a:pPr>
            <a:r>
              <a:rPr lang="en-US" sz="2000" dirty="0"/>
              <a:t>	Quarter 3 – September 15, 2026</a:t>
            </a:r>
          </a:p>
          <a:p>
            <a:pPr marL="0" indent="0">
              <a:buNone/>
            </a:pPr>
            <a:r>
              <a:rPr lang="en-US" sz="2000" dirty="0"/>
              <a:t>	Quarter 4 – January 15, 2027</a:t>
            </a:r>
          </a:p>
          <a:p>
            <a:pPr marL="0" indent="0">
              <a:buNone/>
            </a:pPr>
            <a:endParaRPr lang="en-US" sz="2000"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300855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Penalty for Not Making Estimated Tax Payments</a:t>
            </a:r>
          </a:p>
        </p:txBody>
      </p:sp>
      <p:sp>
        <p:nvSpPr>
          <p:cNvPr id="3" name="Content Placeholder 2"/>
          <p:cNvSpPr>
            <a:spLocks noGrp="1"/>
          </p:cNvSpPr>
          <p:nvPr>
            <p:ph idx="1"/>
          </p:nvPr>
        </p:nvSpPr>
        <p:spPr>
          <a:xfrm>
            <a:off x="1686874" y="1397288"/>
            <a:ext cx="8836747" cy="4390837"/>
          </a:xfrm>
        </p:spPr>
        <p:txBody>
          <a:bodyPr/>
          <a:lstStyle/>
          <a:p>
            <a:r>
              <a:rPr lang="en-US" dirty="0"/>
              <a:t>You are subject to a penalty for not making 2026 quarterly estimated tax payments to the IRS/NY state if:</a:t>
            </a:r>
          </a:p>
          <a:p>
            <a:pPr marL="800100" lvl="1" indent="-342900">
              <a:buFont typeface="+mj-lt"/>
              <a:buAutoNum type="arabicPeriod"/>
            </a:pPr>
            <a:r>
              <a:rPr lang="en-US" dirty="0"/>
              <a:t>You owe $1,000 or more in tax ($300 or more for NY) when you file your 2025 return in 2026 (after subtracting withholding that you had, overpayments from the prior year, and any estimated taxes that you made), </a:t>
            </a:r>
            <a:r>
              <a:rPr lang="en-US" b="1" dirty="0"/>
              <a:t>AND</a:t>
            </a:r>
          </a:p>
          <a:p>
            <a:pPr marL="800100" lvl="1" indent="-342900">
              <a:buFont typeface="+mj-lt"/>
              <a:buAutoNum type="arabicPeriod"/>
            </a:pPr>
            <a:r>
              <a:rPr lang="en-US" dirty="0"/>
              <a:t>Your withholding/estimated payments are less than the smaller of:</a:t>
            </a:r>
          </a:p>
          <a:p>
            <a:pPr marL="1314450" lvl="2" indent="-457200">
              <a:buAutoNum type="alphaLcPeriod"/>
            </a:pPr>
            <a:r>
              <a:rPr lang="en-US" sz="2000" dirty="0"/>
              <a:t>90% of the tax on your 2026 return, or </a:t>
            </a:r>
          </a:p>
          <a:p>
            <a:pPr marL="1314450" lvl="2" indent="-457200">
              <a:buAutoNum type="alphaLcPeriod"/>
            </a:pPr>
            <a:r>
              <a:rPr lang="en-US" sz="2000" dirty="0"/>
              <a:t>100% of the tax on your 2025 return. </a:t>
            </a:r>
          </a:p>
          <a:p>
            <a:pPr marL="1200150" lvl="2" indent="-342900">
              <a:buFont typeface="+mj-lt"/>
              <a:buAutoNum type="arabicPeriod"/>
            </a:pPr>
            <a:endParaRPr lang="en-US" sz="1600" dirty="0"/>
          </a:p>
          <a:p>
            <a:pPr marL="1200150" lvl="3" indent="-342900"/>
            <a:r>
              <a:rPr lang="en-US" dirty="0"/>
              <a:t>Safe Harbor – For 2026 estimated tax payments, pay the tax on your 2025 return (from Form 1040) equally over the 4 quarterly payment dates (or all up front).</a:t>
            </a:r>
          </a:p>
        </p:txBody>
      </p:sp>
    </p:spTree>
    <p:extLst>
      <p:ext uri="{BB962C8B-B14F-4D97-AF65-F5344CB8AC3E}">
        <p14:creationId xmlns:p14="http://schemas.microsoft.com/office/powerpoint/2010/main" val="120156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Resources</a:t>
            </a:r>
          </a:p>
        </p:txBody>
      </p:sp>
      <p:sp>
        <p:nvSpPr>
          <p:cNvPr id="3" name="Content Placeholder 2"/>
          <p:cNvSpPr>
            <a:spLocks noGrp="1"/>
          </p:cNvSpPr>
          <p:nvPr>
            <p:ph idx="1"/>
          </p:nvPr>
        </p:nvSpPr>
        <p:spPr>
          <a:xfrm>
            <a:off x="1686874" y="1348740"/>
            <a:ext cx="8836747" cy="4358180"/>
          </a:xfrm>
        </p:spPr>
        <p:txBody>
          <a:bodyPr/>
          <a:lstStyle/>
          <a:p>
            <a:r>
              <a:rPr lang="en-US" dirty="0"/>
              <a:t>IRS and NYS Tax Resources for Calculating Quarterly Estimated Tax Payments</a:t>
            </a:r>
          </a:p>
          <a:p>
            <a:endParaRPr lang="en-US" dirty="0"/>
          </a:p>
          <a:p>
            <a:pPr lvl="1"/>
            <a:r>
              <a:rPr lang="en-US" dirty="0"/>
              <a:t>Refer to IRS and NYS Forms listed below (which include explanation of how to estimate quarterly amounts owed) and IRS Publication 505 (Tax Withholding and Estimated Tax), available at: </a:t>
            </a:r>
            <a:r>
              <a:rPr lang="en-US" dirty="0">
                <a:hlinkClick r:id="rId3"/>
              </a:rPr>
              <a:t>https://www.irs.gov/pub/irs-pdf/p505.pdf</a:t>
            </a:r>
            <a:endParaRPr lang="en-US" dirty="0"/>
          </a:p>
          <a:p>
            <a:pPr marL="457200" lvl="1" indent="0">
              <a:buNone/>
            </a:pPr>
            <a:endParaRPr lang="en-US" dirty="0"/>
          </a:p>
          <a:p>
            <a:pPr marL="1200150" lvl="3" indent="-342900"/>
            <a:r>
              <a:rPr lang="en-US" dirty="0"/>
              <a:t>Federal – </a:t>
            </a:r>
            <a:r>
              <a:rPr lang="en-US" dirty="0">
                <a:hlinkClick r:id="rId4"/>
              </a:rPr>
              <a:t>IRS Form 1040-ES</a:t>
            </a:r>
            <a:endParaRPr lang="en-US" dirty="0"/>
          </a:p>
          <a:p>
            <a:pPr marL="1200150" lvl="3" indent="-342900"/>
            <a:r>
              <a:rPr lang="en-US" dirty="0"/>
              <a:t>New York – </a:t>
            </a:r>
            <a:r>
              <a:rPr lang="en-US" dirty="0">
                <a:hlinkClick r:id="rId5"/>
              </a:rPr>
              <a:t>NY Form IT-2105</a:t>
            </a: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180185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46097"/>
            <a:ext cx="7772400" cy="690880"/>
          </a:xfrm>
        </p:spPr>
        <p:txBody>
          <a:bodyPr/>
          <a:lstStyle/>
          <a:p>
            <a:r>
              <a:rPr lang="en-US" sz="2800" b="1" dirty="0"/>
              <a:t>Calculate Your 2026 Estimated Tax Payments</a:t>
            </a:r>
          </a:p>
        </p:txBody>
      </p:sp>
      <p:sp>
        <p:nvSpPr>
          <p:cNvPr id="3" name="Content Placeholder 2"/>
          <p:cNvSpPr>
            <a:spLocks noGrp="1"/>
          </p:cNvSpPr>
          <p:nvPr>
            <p:ph idx="1"/>
          </p:nvPr>
        </p:nvSpPr>
        <p:spPr>
          <a:xfrm>
            <a:off x="1677627" y="1136314"/>
            <a:ext cx="8836747" cy="5061287"/>
          </a:xfrm>
        </p:spPr>
        <p:txBody>
          <a:bodyPr>
            <a:normAutofit lnSpcReduction="10000"/>
          </a:bodyPr>
          <a:lstStyle/>
          <a:p>
            <a:r>
              <a:rPr lang="en-US" b="1" dirty="0"/>
              <a:t>Example 1 – No other taxable income other than assistantship</a:t>
            </a:r>
          </a:p>
          <a:p>
            <a:pPr marL="0" indent="0">
              <a:spcBef>
                <a:spcPts val="0"/>
              </a:spcBef>
              <a:buNone/>
            </a:pPr>
            <a:endParaRPr lang="en-US" sz="1000" dirty="0"/>
          </a:p>
          <a:p>
            <a:pPr marL="0" indent="0">
              <a:spcBef>
                <a:spcPts val="0"/>
              </a:spcBef>
              <a:buNone/>
            </a:pPr>
            <a:r>
              <a:rPr lang="en-US" sz="1800" dirty="0"/>
              <a:t>Megan has an assistantship (UR6002 job code) of $35,000 for the 25/26 academic year.  She has no qualified expenditures other than tuition (which is offset directly by the University, separate from the assistantship). She expects to also have an assistantship (UR6002) of $35,000 for the 26/27 academic year. For 2026, she had no other taxable income (no other fellowships or W-2 wage income). Megan’s filing status is single, and she can’t be claimed as a dependent on someone else’s return. She is a NY state resident for tax purposes.</a:t>
            </a:r>
          </a:p>
          <a:p>
            <a:pPr marL="0" indent="0">
              <a:spcBef>
                <a:spcPts val="0"/>
              </a:spcBef>
              <a:buNone/>
            </a:pPr>
            <a:endParaRPr lang="en-US" sz="1000" dirty="0"/>
          </a:p>
          <a:p>
            <a:pPr marL="0" indent="0">
              <a:spcBef>
                <a:spcPts val="0"/>
              </a:spcBef>
              <a:buNone/>
            </a:pPr>
            <a:r>
              <a:rPr lang="en-US" sz="2000" b="1" dirty="0"/>
              <a:t>Is Megan required to make estimated tax payments to the IRS and NYS?</a:t>
            </a:r>
          </a:p>
          <a:p>
            <a:pPr marL="0" indent="0">
              <a:buNone/>
            </a:pPr>
            <a:endParaRPr lang="en-US" sz="1000" dirty="0"/>
          </a:p>
          <a:p>
            <a:pPr marL="0" indent="0">
              <a:spcBef>
                <a:spcPts val="0"/>
              </a:spcBef>
              <a:buNone/>
            </a:pPr>
            <a:r>
              <a:rPr lang="en-US" sz="1800" b="1" u="sng" dirty="0"/>
              <a:t>Step 1</a:t>
            </a:r>
            <a:r>
              <a:rPr lang="en-US" sz="1800" b="1" dirty="0"/>
              <a:t> -  What is Megan’s 2026 taxable income for estimated tax purposes?</a:t>
            </a:r>
          </a:p>
          <a:p>
            <a:pPr marL="0" indent="0">
              <a:buNone/>
            </a:pPr>
            <a:r>
              <a:rPr lang="en-US" sz="1800" dirty="0"/>
              <a:t>Assistantship payments received in 2026: $35,000 (1/2 of 25/26 and ½ of 26/27)</a:t>
            </a:r>
          </a:p>
          <a:p>
            <a:pPr marL="0" indent="0">
              <a:buNone/>
            </a:pPr>
            <a:r>
              <a:rPr lang="en-US" sz="1800" dirty="0"/>
              <a:t>Cost of books/equipment required for and paid in 2026 for her 2026 classes:  $0</a:t>
            </a:r>
          </a:p>
          <a:p>
            <a:pPr marL="0" indent="0">
              <a:buNone/>
            </a:pPr>
            <a:r>
              <a:rPr lang="en-US" sz="1800" dirty="0"/>
              <a:t>2026 Federal taxable income: $35,000 - $16,100 (IRS standard deduction for 2026) = $18,900</a:t>
            </a:r>
          </a:p>
          <a:p>
            <a:pPr marL="0" indent="0">
              <a:buNone/>
            </a:pPr>
            <a:r>
              <a:rPr lang="en-US" sz="1800" dirty="0"/>
              <a:t>2026 NY taxable income: $35,000 - $8,000 (NY standard deduction for 2026) = $27,000</a:t>
            </a:r>
          </a:p>
          <a:p>
            <a:pPr marL="0" indent="0">
              <a:buNone/>
            </a:pPr>
            <a:endParaRPr lang="en-US" sz="1100" b="1" dirty="0"/>
          </a:p>
          <a:p>
            <a:pPr marL="0" indent="0">
              <a:buNone/>
            </a:pPr>
            <a:r>
              <a:rPr lang="en-US" sz="1800" b="1" dirty="0"/>
              <a:t>Now we need to determine federal &amp; NY state income tax.</a:t>
            </a:r>
          </a:p>
          <a:p>
            <a:pPr marL="0" indent="0">
              <a:buNone/>
            </a:pPr>
            <a:endParaRPr lang="en-US" sz="2000" b="1" dirty="0"/>
          </a:p>
          <a:p>
            <a:pPr marL="914400" lvl="1" indent="-457200">
              <a:buFont typeface="+mj-lt"/>
              <a:buAutoNum type="arabicPeriod"/>
            </a:pPr>
            <a:endParaRPr lang="en-US"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99528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46097"/>
            <a:ext cx="7772400" cy="690880"/>
          </a:xfrm>
        </p:spPr>
        <p:txBody>
          <a:bodyPr/>
          <a:lstStyle/>
          <a:p>
            <a:r>
              <a:rPr lang="en-US" sz="2800" b="1" dirty="0"/>
              <a:t>Calculate Your 2026 Estimated Tax Payments</a:t>
            </a:r>
          </a:p>
        </p:txBody>
      </p:sp>
      <p:sp>
        <p:nvSpPr>
          <p:cNvPr id="3" name="Content Placeholder 2"/>
          <p:cNvSpPr>
            <a:spLocks noGrp="1"/>
          </p:cNvSpPr>
          <p:nvPr>
            <p:ph idx="1"/>
          </p:nvPr>
        </p:nvSpPr>
        <p:spPr>
          <a:xfrm>
            <a:off x="1677627" y="936978"/>
            <a:ext cx="8924069" cy="5723467"/>
          </a:xfrm>
        </p:spPr>
        <p:txBody>
          <a:bodyPr/>
          <a:lstStyle/>
          <a:p>
            <a:r>
              <a:rPr lang="en-US" b="1" dirty="0"/>
              <a:t>Example 1 – No other taxable income other than assistantship</a:t>
            </a:r>
          </a:p>
          <a:p>
            <a:pPr marL="0" indent="0">
              <a:spcBef>
                <a:spcPts val="0"/>
              </a:spcBef>
              <a:buNone/>
            </a:pPr>
            <a:endParaRPr lang="en-US" sz="1000" dirty="0"/>
          </a:p>
          <a:p>
            <a:pPr marL="0" indent="0">
              <a:spcBef>
                <a:spcPts val="0"/>
              </a:spcBef>
              <a:buNone/>
            </a:pPr>
            <a:r>
              <a:rPr lang="en-US" sz="1800" b="1" u="sng" dirty="0"/>
              <a:t>Step 2</a:t>
            </a:r>
            <a:r>
              <a:rPr lang="en-US" sz="1800" b="1" dirty="0"/>
              <a:t> -  What is the federal &amp; NYS estimated tax on Megan’s 2026 estimated taxable income?</a:t>
            </a:r>
          </a:p>
          <a:p>
            <a:pPr marL="0" indent="0">
              <a:spcBef>
                <a:spcPts val="0"/>
              </a:spcBef>
              <a:buNone/>
            </a:pPr>
            <a:endParaRPr lang="en-US" sz="1800" dirty="0"/>
          </a:p>
          <a:p>
            <a:pPr marL="0" indent="0">
              <a:spcBef>
                <a:spcPts val="0"/>
              </a:spcBef>
              <a:buNone/>
            </a:pPr>
            <a:r>
              <a:rPr lang="en-US" sz="1800" b="1" dirty="0"/>
              <a:t>FEDERAL:                                                          </a:t>
            </a:r>
          </a:p>
          <a:p>
            <a:pPr marL="0" indent="0">
              <a:spcBef>
                <a:spcPts val="0"/>
              </a:spcBef>
              <a:buNone/>
            </a:pPr>
            <a:endParaRPr lang="en-US" sz="1800" dirty="0"/>
          </a:p>
          <a:p>
            <a:pPr marL="0" indent="0">
              <a:spcBef>
                <a:spcPts val="0"/>
              </a:spcBef>
              <a:buNone/>
            </a:pPr>
            <a:r>
              <a:rPr lang="en-US" sz="1800" dirty="0"/>
              <a:t>From 2026 IRS Form 1040-ES page 10	</a:t>
            </a:r>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buNone/>
            </a:pPr>
            <a:endParaRPr lang="en-US" sz="1600" dirty="0"/>
          </a:p>
          <a:p>
            <a:pPr marL="0" indent="0">
              <a:buNone/>
            </a:pPr>
            <a:r>
              <a:rPr lang="en-US" sz="1600" dirty="0"/>
              <a:t>$18,900 federal taxable income - $12,400 = $6,500</a:t>
            </a:r>
          </a:p>
          <a:p>
            <a:pPr marL="0" indent="0">
              <a:buNone/>
            </a:pPr>
            <a:r>
              <a:rPr lang="en-US" sz="1600" dirty="0"/>
              <a:t>(12% x $6,500) = $780 + $1,240 = $2,020</a:t>
            </a:r>
          </a:p>
          <a:p>
            <a:pPr marL="0" indent="0">
              <a:buNone/>
            </a:pPr>
            <a:r>
              <a:rPr lang="en-US" sz="1600" dirty="0"/>
              <a:t>Megan’s estimated federal income tax for 2026 on her assistantships is $2,020.</a:t>
            </a:r>
          </a:p>
          <a:p>
            <a:pPr marL="0" indent="0">
              <a:buNone/>
            </a:pPr>
            <a:endParaRPr lang="en-US" sz="800" dirty="0"/>
          </a:p>
          <a:p>
            <a:pPr marL="0" indent="0">
              <a:buNone/>
            </a:pPr>
            <a:r>
              <a:rPr lang="en-US" sz="1800" b="1" i="1" dirty="0"/>
              <a:t>Megan owes more than $1,000 to the IRS for 2026, so she needs to make federal estimated tax payments. Megan should make estimated tax payments to the IRS by each quarterly due date of $505. </a:t>
            </a:r>
          </a:p>
          <a:p>
            <a:pPr marL="0" indent="0">
              <a:buNone/>
            </a:pPr>
            <a:endParaRPr lang="en-US" sz="1800" dirty="0"/>
          </a:p>
          <a:p>
            <a:pPr marL="0" indent="0">
              <a:buNone/>
            </a:pPr>
            <a:endParaRPr lang="en-US" sz="2000" b="1" dirty="0"/>
          </a:p>
          <a:p>
            <a:pPr marL="457200" lvl="1" indent="0">
              <a:buNone/>
            </a:pPr>
            <a:endParaRPr lang="en-US" dirty="0"/>
          </a:p>
          <a:p>
            <a:pPr marL="457200" lvl="1" indent="0">
              <a:buNone/>
            </a:pPr>
            <a:endParaRPr lang="en-US" dirty="0"/>
          </a:p>
          <a:p>
            <a:pPr marL="914400" lvl="2" indent="0">
              <a:buNone/>
            </a:pPr>
            <a:endParaRPr lang="en-US" sz="1600" dirty="0"/>
          </a:p>
        </p:txBody>
      </p:sp>
      <p:sp>
        <p:nvSpPr>
          <p:cNvPr id="8" name="Right Arrow 5">
            <a:extLst>
              <a:ext uri="{FF2B5EF4-FFF2-40B4-BE49-F238E27FC236}">
                <a16:creationId xmlns:a16="http://schemas.microsoft.com/office/drawing/2014/main" id="{F63E082F-2E51-4972-B96A-58C5D37C1C29}"/>
              </a:ext>
              <a:ext uri="{C183D7F6-B498-43B3-948B-1728B52AA6E4}">
                <adec:decorative xmlns:adec="http://schemas.microsoft.com/office/drawing/2017/decorative" val="1"/>
              </a:ext>
            </a:extLst>
          </p:cNvPr>
          <p:cNvSpPr/>
          <p:nvPr/>
        </p:nvSpPr>
        <p:spPr bwMode="auto">
          <a:xfrm>
            <a:off x="4833175" y="3331097"/>
            <a:ext cx="1253762" cy="19580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MS Pゴシック" charset="0"/>
              <a:cs typeface="MS Pゴシック" charset="0"/>
            </a:endParaRPr>
          </a:p>
        </p:txBody>
      </p:sp>
      <p:pic>
        <p:nvPicPr>
          <p:cNvPr id="6" name="Picture 5">
            <a:extLst>
              <a:ext uri="{FF2B5EF4-FFF2-40B4-BE49-F238E27FC236}">
                <a16:creationId xmlns:a16="http://schemas.microsoft.com/office/drawing/2014/main" id="{E702A883-CEDC-4248-B582-EE58699AE686}"/>
              </a:ext>
            </a:extLst>
          </p:cNvPr>
          <p:cNvPicPr>
            <a:picLocks noChangeAspect="1"/>
          </p:cNvPicPr>
          <p:nvPr/>
        </p:nvPicPr>
        <p:blipFill>
          <a:blip r:embed="rId3"/>
          <a:stretch>
            <a:fillRect/>
          </a:stretch>
        </p:blipFill>
        <p:spPr>
          <a:xfrm>
            <a:off x="6262539" y="1799902"/>
            <a:ext cx="3986690" cy="2714584"/>
          </a:xfrm>
          <a:prstGeom prst="rect">
            <a:avLst/>
          </a:prstGeom>
        </p:spPr>
      </p:pic>
    </p:spTree>
    <p:extLst>
      <p:ext uri="{BB962C8B-B14F-4D97-AF65-F5344CB8AC3E}">
        <p14:creationId xmlns:p14="http://schemas.microsoft.com/office/powerpoint/2010/main" val="83311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46097"/>
            <a:ext cx="7772400" cy="690880"/>
          </a:xfrm>
        </p:spPr>
        <p:txBody>
          <a:bodyPr/>
          <a:lstStyle/>
          <a:p>
            <a:r>
              <a:rPr lang="en-US" sz="2800" b="1" dirty="0"/>
              <a:t>Calculate Your 2026 Estimated Tax Payments</a:t>
            </a:r>
          </a:p>
        </p:txBody>
      </p:sp>
      <p:sp>
        <p:nvSpPr>
          <p:cNvPr id="3" name="Content Placeholder 2"/>
          <p:cNvSpPr>
            <a:spLocks noGrp="1"/>
          </p:cNvSpPr>
          <p:nvPr>
            <p:ph idx="1"/>
          </p:nvPr>
        </p:nvSpPr>
        <p:spPr>
          <a:xfrm>
            <a:off x="1677627" y="936978"/>
            <a:ext cx="8836747" cy="5204179"/>
          </a:xfrm>
        </p:spPr>
        <p:txBody>
          <a:bodyPr/>
          <a:lstStyle/>
          <a:p>
            <a:r>
              <a:rPr lang="en-US" b="1" dirty="0"/>
              <a:t>Example 1 – No other taxable income other than assistantship</a:t>
            </a:r>
          </a:p>
          <a:p>
            <a:pPr marL="0" indent="0">
              <a:spcBef>
                <a:spcPts val="0"/>
              </a:spcBef>
              <a:buNone/>
            </a:pPr>
            <a:endParaRPr lang="en-US" sz="1000" dirty="0"/>
          </a:p>
          <a:p>
            <a:pPr marL="0" indent="0">
              <a:spcBef>
                <a:spcPts val="0"/>
              </a:spcBef>
              <a:buNone/>
            </a:pPr>
            <a:r>
              <a:rPr lang="en-US" sz="1800" b="1" u="sng" dirty="0"/>
              <a:t>Step 2</a:t>
            </a:r>
            <a:r>
              <a:rPr lang="en-US" sz="1800" b="1" dirty="0"/>
              <a:t> -  What is the NYS estimated tax on Megan’s 2026 estimated taxable income?</a:t>
            </a:r>
          </a:p>
          <a:p>
            <a:pPr marL="0" indent="0">
              <a:spcBef>
                <a:spcPts val="0"/>
              </a:spcBef>
              <a:buNone/>
            </a:pPr>
            <a:endParaRPr lang="en-US" sz="1800" dirty="0"/>
          </a:p>
          <a:p>
            <a:pPr marL="0" indent="0">
              <a:spcBef>
                <a:spcPts val="0"/>
              </a:spcBef>
              <a:buNone/>
            </a:pPr>
            <a:r>
              <a:rPr lang="en-US" sz="1800" dirty="0"/>
              <a:t>From 2026 NYS Form IT-2105 page 10</a:t>
            </a:r>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buNone/>
            </a:pPr>
            <a:r>
              <a:rPr lang="en-US" sz="1600" dirty="0"/>
              <a:t>$27,000 NYS taxable income - $13,900 = $13,100</a:t>
            </a:r>
          </a:p>
          <a:p>
            <a:pPr marL="0" indent="0">
              <a:buNone/>
            </a:pPr>
            <a:r>
              <a:rPr lang="en-US" sz="1600" dirty="0"/>
              <a:t>(5.4% x $13,100) = $707.40 + $586 = $1,293.40</a:t>
            </a:r>
          </a:p>
          <a:p>
            <a:pPr marL="0" indent="0">
              <a:buNone/>
            </a:pPr>
            <a:r>
              <a:rPr lang="en-US" sz="1600" dirty="0"/>
              <a:t>Megan’s estimated NYS income tax for 2026 on her assistantships is $1,293.</a:t>
            </a:r>
          </a:p>
          <a:p>
            <a:pPr marL="0" indent="0">
              <a:buNone/>
            </a:pPr>
            <a:r>
              <a:rPr lang="en-US" sz="1800" b="1" i="1" dirty="0"/>
              <a:t>Megan owes more than $300 to NY for 2026, so she needs to make NYS estimated tax payments. Megan should make estimated tax payments to NYS Tax Department by each quarterly due date of $323. </a:t>
            </a:r>
          </a:p>
          <a:p>
            <a:pPr marL="0" indent="0">
              <a:spcBef>
                <a:spcPts val="0"/>
              </a:spcBef>
              <a:buNone/>
            </a:pPr>
            <a:endParaRPr lang="en-US" sz="1800" dirty="0"/>
          </a:p>
          <a:p>
            <a:pPr marL="0" indent="0">
              <a:buNone/>
            </a:pPr>
            <a:endParaRPr lang="en-US" sz="2000" b="1" dirty="0"/>
          </a:p>
          <a:p>
            <a:pPr marL="457200" lvl="1" indent="0">
              <a:buNone/>
            </a:pPr>
            <a:endParaRPr lang="en-US" dirty="0"/>
          </a:p>
          <a:p>
            <a:pPr marL="457200" lvl="1" indent="0">
              <a:buNone/>
            </a:pPr>
            <a:endParaRPr lang="en-US" dirty="0"/>
          </a:p>
          <a:p>
            <a:pPr marL="914400" lvl="2" indent="0">
              <a:buNone/>
            </a:pPr>
            <a:endParaRPr lang="en-US" sz="1600" dirty="0"/>
          </a:p>
        </p:txBody>
      </p:sp>
      <p:sp>
        <p:nvSpPr>
          <p:cNvPr id="7" name="Right Arrow 6">
            <a:extLst>
              <a:ext uri="{C183D7F6-B498-43B3-948B-1728B52AA6E4}">
                <adec:decorative xmlns:adec="http://schemas.microsoft.com/office/drawing/2017/decorative" val="1"/>
              </a:ext>
            </a:extLst>
          </p:cNvPr>
          <p:cNvSpPr/>
          <p:nvPr/>
        </p:nvSpPr>
        <p:spPr bwMode="auto">
          <a:xfrm>
            <a:off x="4385373" y="3108446"/>
            <a:ext cx="1469570" cy="18288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MS Pゴシック" charset="0"/>
              <a:cs typeface="MS Pゴシック" charset="0"/>
            </a:endParaRPr>
          </a:p>
        </p:txBody>
      </p:sp>
      <p:pic>
        <p:nvPicPr>
          <p:cNvPr id="6" name="Picture 5">
            <a:extLst>
              <a:ext uri="{FF2B5EF4-FFF2-40B4-BE49-F238E27FC236}">
                <a16:creationId xmlns:a16="http://schemas.microsoft.com/office/drawing/2014/main" id="{956A2CB8-C03C-4B80-B614-11A43D153088}"/>
              </a:ext>
            </a:extLst>
          </p:cNvPr>
          <p:cNvPicPr>
            <a:picLocks noChangeAspect="1"/>
          </p:cNvPicPr>
          <p:nvPr/>
        </p:nvPicPr>
        <p:blipFill>
          <a:blip r:embed="rId3"/>
          <a:stretch>
            <a:fillRect/>
          </a:stretch>
        </p:blipFill>
        <p:spPr>
          <a:xfrm>
            <a:off x="5971902" y="1803438"/>
            <a:ext cx="4185735" cy="2446885"/>
          </a:xfrm>
          <a:prstGeom prst="rect">
            <a:avLst/>
          </a:prstGeom>
        </p:spPr>
      </p:pic>
    </p:spTree>
    <p:extLst>
      <p:ext uri="{BB962C8B-B14F-4D97-AF65-F5344CB8AC3E}">
        <p14:creationId xmlns:p14="http://schemas.microsoft.com/office/powerpoint/2010/main" val="63781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933651"/>
          </a:xfrm>
        </p:spPr>
        <p:txBody>
          <a:bodyPr/>
          <a:lstStyle/>
          <a:p>
            <a:r>
              <a:rPr lang="en-US" dirty="0"/>
              <a:t>Overview</a:t>
            </a:r>
          </a:p>
        </p:txBody>
      </p:sp>
      <p:sp>
        <p:nvSpPr>
          <p:cNvPr id="3" name="Content Placeholder 2"/>
          <p:cNvSpPr>
            <a:spLocks noGrp="1"/>
          </p:cNvSpPr>
          <p:nvPr>
            <p:ph idx="1"/>
          </p:nvPr>
        </p:nvSpPr>
        <p:spPr>
          <a:xfrm>
            <a:off x="1055278" y="1499492"/>
            <a:ext cx="8836747" cy="5188016"/>
          </a:xfrm>
        </p:spPr>
        <p:txBody>
          <a:bodyPr/>
          <a:lstStyle/>
          <a:p>
            <a:r>
              <a:rPr lang="en-US" dirty="0"/>
              <a:t>All graduate student financial support is processed through payroll and paid via </a:t>
            </a:r>
            <a:r>
              <a:rPr lang="en-US" dirty="0" err="1"/>
              <a:t>myURHR</a:t>
            </a:r>
            <a:r>
              <a:rPr lang="en-US" dirty="0"/>
              <a:t>.</a:t>
            </a:r>
          </a:p>
          <a:p>
            <a:r>
              <a:rPr lang="en-US" dirty="0"/>
              <a:t>Fellowships/Assistantships – job codes UR6000 &amp; UR6002 – paid semi-monthly</a:t>
            </a:r>
          </a:p>
          <a:p>
            <a:pPr lvl="1">
              <a:buFont typeface="Arial" panose="020B0604020202020204" pitchFamily="34" charset="0"/>
              <a:buChar char="•"/>
            </a:pPr>
            <a:r>
              <a:rPr lang="en-US" b="1" dirty="0"/>
              <a:t>U.S. citizens, permanent residents and resident aliens for tax purposes</a:t>
            </a:r>
            <a:r>
              <a:rPr lang="en-US" dirty="0"/>
              <a:t>: graduate fellowships/assistantships are generally taxable income, but not subject to withholding.</a:t>
            </a:r>
          </a:p>
          <a:p>
            <a:r>
              <a:rPr lang="en-US" dirty="0"/>
              <a:t>Grad/Teaching Assistant Add-On – job codes UR6004, UR6006 (or any other student employment position) – paid bi-weekly hourly/semi-monthly</a:t>
            </a:r>
          </a:p>
          <a:p>
            <a:pPr lvl="1">
              <a:buFont typeface="Arial" panose="020B0604020202020204" pitchFamily="34" charset="0"/>
              <a:buChar char="•"/>
            </a:pPr>
            <a:r>
              <a:rPr lang="en-US" dirty="0"/>
              <a:t>Federal and NY state taxes are withheld. FICA taxes are generally not withheld as there is an exception for student workers.</a:t>
            </a:r>
          </a:p>
          <a:p>
            <a:pPr lvl="1"/>
            <a:endParaRPr lang="en-US" dirty="0"/>
          </a:p>
          <a:p>
            <a:pPr lvl="1"/>
            <a:endParaRPr lang="en-US" sz="2400" b="1" dirty="0"/>
          </a:p>
          <a:p>
            <a:endParaRPr lang="en-US" sz="2000" dirty="0"/>
          </a:p>
        </p:txBody>
      </p:sp>
    </p:spTree>
    <p:extLst>
      <p:ext uri="{BB962C8B-B14F-4D97-AF65-F5344CB8AC3E}">
        <p14:creationId xmlns:p14="http://schemas.microsoft.com/office/powerpoint/2010/main" val="395133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How to Make Estimated Tax Payments</a:t>
            </a:r>
          </a:p>
        </p:txBody>
      </p:sp>
      <p:sp>
        <p:nvSpPr>
          <p:cNvPr id="3" name="Content Placeholder 2"/>
          <p:cNvSpPr>
            <a:spLocks noGrp="1"/>
          </p:cNvSpPr>
          <p:nvPr>
            <p:ph idx="1"/>
          </p:nvPr>
        </p:nvSpPr>
        <p:spPr>
          <a:xfrm>
            <a:off x="1686874" y="1455478"/>
            <a:ext cx="8836747" cy="4358180"/>
          </a:xfrm>
        </p:spPr>
        <p:txBody>
          <a:bodyPr/>
          <a:lstStyle/>
          <a:p>
            <a:pPr marL="342900" lvl="1" indent="-342900"/>
            <a:r>
              <a:rPr lang="en-US" sz="2400" b="1" dirty="0"/>
              <a:t>How to make </a:t>
            </a:r>
            <a:r>
              <a:rPr lang="en-US" sz="2400" b="1" u="sng" dirty="0"/>
              <a:t>IRS</a:t>
            </a:r>
            <a:r>
              <a:rPr lang="en-US" sz="2400" b="1" dirty="0"/>
              <a:t> estimated quarterly tax payments</a:t>
            </a:r>
          </a:p>
          <a:p>
            <a:pPr marL="914400" lvl="1" indent="-457200">
              <a:buFont typeface="+mj-lt"/>
              <a:buAutoNum type="arabicPeriod"/>
            </a:pPr>
            <a:r>
              <a:rPr lang="en-US" dirty="0"/>
              <a:t>Mail your payment (check or money order) with payment voucher (IRS Form 1040-ES, Vouchers 1-4)	</a:t>
            </a:r>
            <a:endParaRPr lang="en-US" sz="1000" dirty="0"/>
          </a:p>
          <a:p>
            <a:pPr marL="914400" lvl="1" indent="-457200">
              <a:buFont typeface="+mj-lt"/>
              <a:buAutoNum type="arabicPeriod" startAt="2"/>
            </a:pPr>
            <a:r>
              <a:rPr lang="en-US" dirty="0"/>
              <a:t>Pay online at </a:t>
            </a:r>
            <a:r>
              <a:rPr lang="en-US" dirty="0">
                <a:hlinkClick r:id="rId3"/>
              </a:rPr>
              <a:t>www.irs.gov</a:t>
            </a:r>
            <a:r>
              <a:rPr lang="en-US" dirty="0"/>
              <a:t> website or using IRS2Go App –</a:t>
            </a:r>
          </a:p>
          <a:p>
            <a:pPr marL="1200150" lvl="2" indent="-342900">
              <a:buFont typeface="+mj-lt"/>
              <a:buAutoNum type="alphaLcParenR"/>
            </a:pPr>
            <a:r>
              <a:rPr lang="en-US" sz="2000" dirty="0"/>
              <a:t>Through IRS Direct Pay – pay directly from your bank account </a:t>
            </a:r>
          </a:p>
          <a:p>
            <a:pPr marL="1200150" lvl="2" indent="-342900">
              <a:buFont typeface="+mj-lt"/>
              <a:buAutoNum type="alphaLcParenR"/>
            </a:pPr>
            <a:r>
              <a:rPr lang="en-US" sz="2000" dirty="0"/>
              <a:t>Pay with credit card – through processor (requires fee)</a:t>
            </a:r>
          </a:p>
          <a:p>
            <a:pPr marL="342900" lvl="1" indent="-342900"/>
            <a:r>
              <a:rPr lang="en-US" sz="2400" b="1" dirty="0"/>
              <a:t>How to make </a:t>
            </a:r>
            <a:r>
              <a:rPr lang="en-US" sz="2400" b="1" u="sng" dirty="0"/>
              <a:t>NYS</a:t>
            </a:r>
            <a:r>
              <a:rPr lang="en-US" sz="2400" b="1" dirty="0"/>
              <a:t> estimated quarterly tax payments</a:t>
            </a:r>
          </a:p>
          <a:p>
            <a:pPr marL="914400" lvl="1" indent="-457200">
              <a:buFont typeface="+mj-lt"/>
              <a:buAutoNum type="arabicPeriod"/>
            </a:pPr>
            <a:r>
              <a:rPr lang="en-US" dirty="0"/>
              <a:t>Mail your payment (check or money order) with payment voucher (NY Form IT-2105, Voucher)	</a:t>
            </a:r>
            <a:endParaRPr lang="en-US" sz="800" dirty="0"/>
          </a:p>
          <a:p>
            <a:pPr marL="914400" lvl="1" indent="-457200">
              <a:buFont typeface="+mj-lt"/>
              <a:buAutoNum type="arabicPeriod" startAt="2"/>
            </a:pPr>
            <a:r>
              <a:rPr lang="en-US" dirty="0"/>
              <a:t>Pay online at </a:t>
            </a:r>
            <a:r>
              <a:rPr lang="en-US" dirty="0">
                <a:hlinkClick r:id="rId4"/>
              </a:rPr>
              <a:t>www.tax.ny.gov</a:t>
            </a:r>
            <a:r>
              <a:rPr lang="en-US" dirty="0"/>
              <a:t> website (need to create Online Services account)</a:t>
            </a:r>
          </a:p>
          <a:p>
            <a:pPr marL="1200150" lvl="2" indent="-342900">
              <a:buFont typeface="+mj-lt"/>
              <a:buAutoNum type="alphaLcParenR"/>
            </a:pPr>
            <a:r>
              <a:rPr lang="en-US" sz="2000" dirty="0"/>
              <a:t>Pay directly from your bank account </a:t>
            </a:r>
          </a:p>
          <a:p>
            <a:pPr marL="1200150" lvl="2" indent="-342900">
              <a:buFont typeface="+mj-lt"/>
              <a:buAutoNum type="alphaLcParenR"/>
            </a:pPr>
            <a:r>
              <a:rPr lang="en-US" sz="2000" dirty="0"/>
              <a:t>Pay with credit card – through processor (requires fee)</a:t>
            </a:r>
          </a:p>
          <a:p>
            <a:pPr marL="1314450" lvl="3" indent="0">
              <a:buNone/>
            </a:pPr>
            <a:endParaRPr lang="en-US"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3749342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lstStyle/>
          <a:p>
            <a:r>
              <a:rPr lang="en-US" sz="2800" b="1" dirty="0"/>
              <a:t>Calculate Your 2026 Estimated Tax Payments</a:t>
            </a:r>
          </a:p>
        </p:txBody>
      </p:sp>
      <p:sp>
        <p:nvSpPr>
          <p:cNvPr id="3" name="Content Placeholder 2"/>
          <p:cNvSpPr>
            <a:spLocks noGrp="1"/>
          </p:cNvSpPr>
          <p:nvPr>
            <p:ph idx="1"/>
          </p:nvPr>
        </p:nvSpPr>
        <p:spPr>
          <a:xfrm>
            <a:off x="1686874" y="1850572"/>
            <a:ext cx="8836747" cy="4271095"/>
          </a:xfrm>
        </p:spPr>
        <p:txBody>
          <a:bodyPr/>
          <a:lstStyle/>
          <a:p>
            <a:r>
              <a:rPr lang="en-US" dirty="0"/>
              <a:t>Making Additional Tax Payments during the Year via Extra Withholding</a:t>
            </a:r>
          </a:p>
          <a:p>
            <a:pPr lvl="1"/>
            <a:r>
              <a:rPr lang="en-US" dirty="0"/>
              <a:t>If you also have a Graduate/Teaching Assistant add-on (bi-weekly hourly / semi-monthly) – job codes UR6004, UR6006 – OR any other employment position through SEO, you can request additional withholding (IRS or NYS) on the wages that you receive from these positions.</a:t>
            </a:r>
          </a:p>
          <a:p>
            <a:pPr lvl="2">
              <a:buFont typeface="Arial" panose="020B0604020202020204" pitchFamily="34" charset="0"/>
              <a:buChar char="•"/>
            </a:pPr>
            <a:r>
              <a:rPr lang="en-US" sz="2000" dirty="0"/>
              <a:t>You can do this by updating your tax elections in </a:t>
            </a:r>
            <a:r>
              <a:rPr lang="en-US" sz="2000" dirty="0" err="1"/>
              <a:t>myURHR</a:t>
            </a:r>
            <a:r>
              <a:rPr lang="en-US" sz="2000" dirty="0"/>
              <a:t> for extra withholding. See below.</a:t>
            </a:r>
          </a:p>
          <a:p>
            <a:pPr marL="914400" lvl="2" indent="0">
              <a:buNone/>
            </a:pPr>
            <a:endParaRPr lang="en-US" sz="1600" dirty="0"/>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385916B4-C68D-49E6-B116-2323876A43BC}"/>
              </a:ext>
            </a:extLst>
          </p:cNvPr>
          <p:cNvPicPr>
            <a:picLocks noChangeAspect="1"/>
          </p:cNvPicPr>
          <p:nvPr/>
        </p:nvPicPr>
        <p:blipFill>
          <a:blip r:embed="rId3"/>
          <a:stretch>
            <a:fillRect/>
          </a:stretch>
        </p:blipFill>
        <p:spPr>
          <a:xfrm>
            <a:off x="1686874" y="4608322"/>
            <a:ext cx="8109257" cy="1491423"/>
          </a:xfrm>
          <a:prstGeom prst="rect">
            <a:avLst/>
          </a:prstGeom>
        </p:spPr>
      </p:pic>
    </p:spTree>
    <p:extLst>
      <p:ext uri="{BB962C8B-B14F-4D97-AF65-F5344CB8AC3E}">
        <p14:creationId xmlns:p14="http://schemas.microsoft.com/office/powerpoint/2010/main" val="277789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2209800" y="1981200"/>
            <a:ext cx="7772400" cy="4114800"/>
          </a:xfrm>
          <a:prstGeom prst="rect">
            <a:avLst/>
          </a:prstGeom>
          <a:noFill/>
          <a:ln>
            <a:noFill/>
            <a:prstDash/>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lnSpc>
                <a:spcPct val="100000"/>
              </a:lnSpc>
              <a:spcBef>
                <a:spcPct val="20000"/>
              </a:spcBef>
              <a:spcAft>
                <a:spcPct val="0"/>
              </a:spcAft>
              <a:defRPr/>
            </a:pPr>
            <a:r>
              <a:rPr lang="en-US" sz="4900" dirty="0"/>
              <a:t>How to Report Fellowships/Assistantships on Your 2025 Income Tax Returns</a:t>
            </a:r>
          </a:p>
          <a:p>
            <a:pPr marL="342900" indent="-342900" fontAlgn="base">
              <a:lnSpc>
                <a:spcPct val="100000"/>
              </a:lnSpc>
              <a:spcBef>
                <a:spcPct val="20000"/>
              </a:spcBef>
              <a:spcAft>
                <a:spcPct val="0"/>
              </a:spcAft>
              <a:buFont typeface="Wingdings" charset="0"/>
              <a:buChar char="§"/>
              <a:defRPr/>
            </a:pPr>
            <a:endParaRPr lang="en-US" sz="3200" kern="0" dirty="0">
              <a:solidFill>
                <a:schemeClr val="tx1"/>
              </a:solidFill>
              <a:latin typeface="+mn-lt"/>
              <a:ea typeface="+mn-ea"/>
              <a:cs typeface="+mn-cs"/>
            </a:endParaRPr>
          </a:p>
        </p:txBody>
      </p:sp>
    </p:spTree>
    <p:extLst>
      <p:ext uri="{BB962C8B-B14F-4D97-AF65-F5344CB8AC3E}">
        <p14:creationId xmlns:p14="http://schemas.microsoft.com/office/powerpoint/2010/main" val="14437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713458"/>
          </a:xfrm>
        </p:spPr>
        <p:txBody>
          <a:bodyPr>
            <a:normAutofit fontScale="90000"/>
          </a:bodyPr>
          <a:lstStyle/>
          <a:p>
            <a:r>
              <a:rPr lang="en-US" sz="2800" b="1" dirty="0"/>
              <a:t>How to Report Fellowships/Assistantships on Your 2025 Income Tax Returns</a:t>
            </a:r>
            <a:endParaRPr lang="en-US" sz="2800" dirty="0"/>
          </a:p>
        </p:txBody>
      </p:sp>
      <p:sp>
        <p:nvSpPr>
          <p:cNvPr id="3" name="Content Placeholder 2"/>
          <p:cNvSpPr>
            <a:spLocks noGrp="1"/>
          </p:cNvSpPr>
          <p:nvPr>
            <p:ph idx="1"/>
          </p:nvPr>
        </p:nvSpPr>
        <p:spPr>
          <a:xfrm>
            <a:off x="1677627" y="1433690"/>
            <a:ext cx="8836747" cy="5023555"/>
          </a:xfrm>
        </p:spPr>
        <p:txBody>
          <a:bodyPr/>
          <a:lstStyle/>
          <a:p>
            <a:pPr marL="344488" marR="5080" indent="-344488">
              <a:lnSpc>
                <a:spcPct val="100000"/>
              </a:lnSpc>
              <a:buFont typeface="Wingdings"/>
              <a:buChar char=""/>
              <a:tabLst>
                <a:tab pos="344488" algn="l"/>
              </a:tabLst>
            </a:pPr>
            <a:r>
              <a:rPr lang="en-US" sz="2000" dirty="0">
                <a:latin typeface="Times New Roman"/>
                <a:cs typeface="Times New Roman"/>
              </a:rPr>
              <a:t>Scholarship/fellowship grants should be reported on Line 8r of Schedule 1 of Form </a:t>
            </a:r>
            <a:r>
              <a:rPr lang="en-US" sz="2000" spc="5" dirty="0">
                <a:latin typeface="Times New Roman"/>
                <a:cs typeface="Times New Roman"/>
              </a:rPr>
              <a:t>1040.</a:t>
            </a:r>
          </a:p>
          <a:p>
            <a:pPr marL="344488" marR="5080" indent="-344488">
              <a:lnSpc>
                <a:spcPct val="100000"/>
              </a:lnSpc>
              <a:buFont typeface="Wingdings"/>
              <a:buChar char=""/>
              <a:tabLst>
                <a:tab pos="344488" algn="l"/>
              </a:tabLst>
            </a:pPr>
            <a:r>
              <a:rPr lang="en-US" sz="2000" spc="5" dirty="0">
                <a:latin typeface="Times New Roman"/>
                <a:cs typeface="Times New Roman"/>
              </a:rPr>
              <a:t>This amount, along with any other amounts reported on Schedule 1, is carried over and reported on Line 8 of Form 1040.</a:t>
            </a:r>
          </a:p>
          <a:p>
            <a:pPr marL="344488" marR="5080" indent="-344488">
              <a:buFont typeface="Wingdings"/>
              <a:buChar char=""/>
              <a:tabLst>
                <a:tab pos="344488" algn="l"/>
              </a:tabLst>
            </a:pPr>
            <a:r>
              <a:rPr lang="en-US" sz="2000" dirty="0"/>
              <a:t>If you received a W-2 from the University (or other employer), amount from Box 1 should be reported on Form 1040, Line 1a.</a:t>
            </a:r>
            <a:endParaRPr lang="en-US" sz="2000" spc="5" dirty="0">
              <a:latin typeface="Times New Roman"/>
              <a:cs typeface="Times New Roman"/>
            </a:endParaRPr>
          </a:p>
          <a:p>
            <a:r>
              <a:rPr lang="en-US" sz="2000" dirty="0"/>
              <a:t>Fellowships/assistantships are not subject to the self-employment tax.  </a:t>
            </a:r>
          </a:p>
          <a:p>
            <a:pPr marL="0" indent="0">
              <a:buNone/>
            </a:pPr>
            <a:endParaRPr lang="en-US" sz="2000" dirty="0"/>
          </a:p>
          <a:p>
            <a:endParaRPr lang="en-US" sz="2000" dirty="0"/>
          </a:p>
          <a:p>
            <a:pPr marL="457200" lvl="1" indent="0">
              <a:buNone/>
            </a:pPr>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285120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713458"/>
          </a:xfrm>
        </p:spPr>
        <p:txBody>
          <a:bodyPr>
            <a:normAutofit fontScale="90000"/>
          </a:bodyPr>
          <a:lstStyle/>
          <a:p>
            <a:r>
              <a:rPr lang="en-US" sz="2800" b="1" dirty="0"/>
              <a:t>How to Report Fellowships/Assistantships on Your 2025 Income Tax Returns</a:t>
            </a:r>
            <a:endParaRPr lang="en-US" sz="2800" dirty="0"/>
          </a:p>
        </p:txBody>
      </p:sp>
      <p:sp>
        <p:nvSpPr>
          <p:cNvPr id="3" name="Content Placeholder 2"/>
          <p:cNvSpPr>
            <a:spLocks noGrp="1"/>
          </p:cNvSpPr>
          <p:nvPr>
            <p:ph idx="1"/>
          </p:nvPr>
        </p:nvSpPr>
        <p:spPr>
          <a:xfrm>
            <a:off x="1677627" y="1433690"/>
            <a:ext cx="8836747" cy="5023555"/>
          </a:xfrm>
        </p:spPr>
        <p:txBody>
          <a:bodyPr/>
          <a:lstStyle/>
          <a:p>
            <a:r>
              <a:rPr lang="en-US" sz="2000" dirty="0"/>
              <a:t>If using a commercial software program such as TurboTax or TaxSlayer, follow the instructions provided by the software provider to report your fellowship/assistantship. Most commercial software programs have a help or chat feature if you need assistance.</a:t>
            </a:r>
          </a:p>
          <a:p>
            <a:r>
              <a:rPr lang="en-US" sz="2000" dirty="0"/>
              <a:t>TurboTax: The correct way to enter the income is in the Education section of the Deductions &amp; Credits page. After entering your 1098-T information there should be additional questions about scholarships and fellowships. The taxable amount of your fellowship/assistantship is not subject to FICA taxes (social security/Medicare tax) or self-employment tax, but it is subject to regular income tax.</a:t>
            </a:r>
          </a:p>
          <a:p>
            <a:endParaRPr lang="en-US" sz="2000" dirty="0"/>
          </a:p>
          <a:p>
            <a:pPr marL="457200" lvl="1" indent="0">
              <a:buNone/>
            </a:pPr>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424267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1"/>
            <a:ext cx="7772400" cy="521547"/>
          </a:xfrm>
        </p:spPr>
        <p:txBody>
          <a:bodyPr>
            <a:normAutofit fontScale="90000"/>
          </a:bodyPr>
          <a:lstStyle/>
          <a:p>
            <a:r>
              <a:rPr lang="en-US" sz="3600" b="1" dirty="0"/>
              <a:t>Filing 2025 Income Tax Returns</a:t>
            </a:r>
          </a:p>
        </p:txBody>
      </p:sp>
      <p:sp>
        <p:nvSpPr>
          <p:cNvPr id="3" name="Content Placeholder 2"/>
          <p:cNvSpPr>
            <a:spLocks noGrp="1"/>
          </p:cNvSpPr>
          <p:nvPr>
            <p:ph idx="1"/>
          </p:nvPr>
        </p:nvSpPr>
        <p:spPr>
          <a:xfrm>
            <a:off x="1613302" y="1091946"/>
            <a:ext cx="8660493" cy="5269652"/>
          </a:xfrm>
        </p:spPr>
        <p:txBody>
          <a:bodyPr/>
          <a:lstStyle/>
          <a:p>
            <a:pPr marL="0" indent="0">
              <a:buNone/>
            </a:pPr>
            <a:r>
              <a:rPr lang="en-US" b="1" dirty="0">
                <a:solidFill>
                  <a:srgbClr val="000000"/>
                </a:solidFill>
              </a:rPr>
              <a:t>File your tax returns by April 15, 2026 (or file extension with IRS/NY to extend due date to October 15, 2026)</a:t>
            </a:r>
          </a:p>
          <a:p>
            <a:pPr marL="0" indent="0">
              <a:buNone/>
            </a:pPr>
            <a:endParaRPr lang="en-US" sz="1200" b="1" dirty="0">
              <a:solidFill>
                <a:srgbClr val="000000"/>
              </a:solidFill>
            </a:endParaRPr>
          </a:p>
          <a:p>
            <a:pPr marL="857250" lvl="1" indent="-457200"/>
            <a:r>
              <a:rPr lang="en-US" sz="2200" b="1" dirty="0"/>
              <a:t>Federal (IRS) – options:</a:t>
            </a:r>
          </a:p>
          <a:p>
            <a:pPr marL="1257300" lvl="2" indent="-457200"/>
            <a:r>
              <a:rPr lang="en-US" sz="2000" dirty="0"/>
              <a:t>Mail paper form </a:t>
            </a:r>
          </a:p>
          <a:p>
            <a:pPr marL="1257300" lvl="2" indent="-457200"/>
            <a:r>
              <a:rPr lang="en-US" sz="2000" dirty="0"/>
              <a:t>Use IRS Free File if your adjusted gross income is $89,000 or less </a:t>
            </a:r>
          </a:p>
          <a:p>
            <a:pPr marL="1257300" lvl="3" indent="0">
              <a:buNone/>
            </a:pPr>
            <a:r>
              <a:rPr lang="en-US" dirty="0">
                <a:hlinkClick r:id="rId3"/>
              </a:rPr>
              <a:t>E-file: Do your taxes for free | Internal Revenue Service</a:t>
            </a:r>
            <a:endParaRPr lang="en-US" dirty="0"/>
          </a:p>
          <a:p>
            <a:pPr marL="1257300" lvl="2" indent="-457200"/>
            <a:r>
              <a:rPr lang="en-US" sz="2000" dirty="0"/>
              <a:t>Use commercial tax software (TurboTax, TaxSlayer, etc.)</a:t>
            </a:r>
          </a:p>
          <a:p>
            <a:pPr marL="1257300" lvl="2" indent="-457200"/>
            <a:r>
              <a:rPr lang="en-US" sz="2000" dirty="0"/>
              <a:t>See individual tax provider to prepare returns (ex - H&amp;R Block)</a:t>
            </a:r>
          </a:p>
          <a:p>
            <a:pPr marL="1257300" lvl="2" indent="-457200"/>
            <a:r>
              <a:rPr lang="en-US" sz="2000" dirty="0"/>
              <a:t>If your taxable income is generally $69,000 or less, you can make an appointment with the IRS Volunteer Income Tax Assistance (VITA) – which offers free help - </a:t>
            </a:r>
            <a:r>
              <a:rPr lang="en-US" sz="2000" dirty="0">
                <a:hlinkClick r:id="rId4"/>
              </a:rPr>
              <a:t>Free tax return preparation for qualifying taxpayers | Internal Revenue Service</a:t>
            </a:r>
            <a:r>
              <a:rPr lang="en-US" sz="2000" dirty="0"/>
              <a:t> - IRS website has available locations/times (appointment may be required depending on location).</a:t>
            </a:r>
          </a:p>
          <a:p>
            <a:pPr marL="457200" lvl="1" indent="0">
              <a:buNone/>
            </a:pPr>
            <a:endParaRPr lang="en-US" dirty="0">
              <a:solidFill>
                <a:srgbClr val="000000"/>
              </a:solidFill>
            </a:endParaRPr>
          </a:p>
          <a:p>
            <a:pPr marL="457200" lvl="1" indent="0">
              <a:buNone/>
            </a:pPr>
            <a:endParaRPr lang="en-US" sz="1600" dirty="0"/>
          </a:p>
        </p:txBody>
      </p:sp>
      <p:sp>
        <p:nvSpPr>
          <p:cNvPr id="4" name="TextBox 3"/>
          <p:cNvSpPr txBox="1"/>
          <p:nvPr/>
        </p:nvSpPr>
        <p:spPr>
          <a:xfrm>
            <a:off x="9667836" y="6348097"/>
            <a:ext cx="833911" cy="338554"/>
          </a:xfrm>
          <a:prstGeom prst="rect">
            <a:avLst/>
          </a:prstGeom>
          <a:noFill/>
        </p:spPr>
        <p:txBody>
          <a:bodyPr wrap="square" rtlCol="0">
            <a:spAutoFit/>
          </a:bodyPr>
          <a:lstStyle/>
          <a:p>
            <a:fld id="{30FFB413-C8CB-4ED3-886C-1F3DC719C57E}" type="slidenum">
              <a:rPr lang="en-US" sz="1600">
                <a:solidFill>
                  <a:schemeClr val="bg1"/>
                </a:solidFill>
              </a:rPr>
              <a:t>25</a:t>
            </a:fld>
            <a:endParaRPr lang="en-US" sz="1600" dirty="0">
              <a:solidFill>
                <a:schemeClr val="bg1"/>
              </a:solidFill>
            </a:endParaRPr>
          </a:p>
        </p:txBody>
      </p:sp>
    </p:spTree>
    <p:extLst>
      <p:ext uri="{BB962C8B-B14F-4D97-AF65-F5344CB8AC3E}">
        <p14:creationId xmlns:p14="http://schemas.microsoft.com/office/powerpoint/2010/main" val="71019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1"/>
            <a:ext cx="7772400" cy="521547"/>
          </a:xfrm>
        </p:spPr>
        <p:txBody>
          <a:bodyPr>
            <a:normAutofit fontScale="90000"/>
          </a:bodyPr>
          <a:lstStyle/>
          <a:p>
            <a:r>
              <a:rPr lang="en-US" sz="3600" b="1" dirty="0"/>
              <a:t>Filing 2025 Income Tax Returns</a:t>
            </a:r>
          </a:p>
        </p:txBody>
      </p:sp>
      <p:sp>
        <p:nvSpPr>
          <p:cNvPr id="3" name="Content Placeholder 2"/>
          <p:cNvSpPr>
            <a:spLocks noGrp="1"/>
          </p:cNvSpPr>
          <p:nvPr>
            <p:ph idx="1"/>
          </p:nvPr>
        </p:nvSpPr>
        <p:spPr>
          <a:xfrm>
            <a:off x="1686874" y="1450866"/>
            <a:ext cx="8836747" cy="5269652"/>
          </a:xfrm>
        </p:spPr>
        <p:txBody>
          <a:bodyPr/>
          <a:lstStyle/>
          <a:p>
            <a:pPr marL="857250" lvl="1" indent="-457200"/>
            <a:r>
              <a:rPr lang="en-US" sz="2200" b="1" dirty="0"/>
              <a:t>NY – options:</a:t>
            </a:r>
          </a:p>
          <a:p>
            <a:pPr marL="1257300" lvl="2" indent="-457200"/>
            <a:r>
              <a:rPr lang="en-US" sz="2000" dirty="0"/>
              <a:t>Mail paper form </a:t>
            </a:r>
          </a:p>
          <a:p>
            <a:pPr marL="1257300" lvl="2" indent="-457200"/>
            <a:r>
              <a:rPr lang="en-US" sz="2000" dirty="0"/>
              <a:t>Free File state tax return software available if adjusted gross income is $89,000 or less (go to NYS Tax &amp; Finance website) </a:t>
            </a:r>
          </a:p>
          <a:p>
            <a:pPr marL="1257300" lvl="3" indent="0">
              <a:buNone/>
            </a:pPr>
            <a:r>
              <a:rPr lang="en-US" dirty="0">
                <a:hlinkClick r:id="rId3"/>
              </a:rPr>
              <a:t>Free File your income tax return</a:t>
            </a:r>
            <a:endParaRPr lang="en-US" dirty="0"/>
          </a:p>
          <a:p>
            <a:pPr marL="1257300" lvl="2" indent="-457200"/>
            <a:r>
              <a:rPr lang="en-US" sz="2000" dirty="0"/>
              <a:t>Use commercial tax software (TurboTax, TaxSlayer, etc.)</a:t>
            </a:r>
          </a:p>
          <a:p>
            <a:pPr marL="1257300" lvl="2" indent="-457200"/>
            <a:r>
              <a:rPr lang="en-US" sz="2000" dirty="0"/>
              <a:t>See individual tax provider to prepare returns (ex - H&amp;R Block)</a:t>
            </a:r>
            <a:endParaRPr lang="en-US" sz="2000" dirty="0">
              <a:solidFill>
                <a:srgbClr val="000000"/>
              </a:solidFill>
            </a:endParaRPr>
          </a:p>
          <a:p>
            <a:pPr marL="457200" lvl="1" indent="0">
              <a:buNone/>
            </a:pPr>
            <a:endParaRPr lang="en-US" dirty="0"/>
          </a:p>
          <a:p>
            <a:pPr marL="457200" lvl="1" indent="0">
              <a:buNone/>
            </a:pPr>
            <a:endParaRPr lang="en-US" sz="1200" dirty="0"/>
          </a:p>
          <a:p>
            <a:pPr marL="457200" lvl="1" indent="0">
              <a:buNone/>
            </a:pPr>
            <a:endParaRPr lang="en-US" dirty="0">
              <a:solidFill>
                <a:srgbClr val="000000"/>
              </a:solidFill>
            </a:endParaRPr>
          </a:p>
          <a:p>
            <a:pPr marL="457200" lvl="1" indent="0">
              <a:buNone/>
            </a:pPr>
            <a:endParaRPr lang="en-US" sz="1600" dirty="0"/>
          </a:p>
        </p:txBody>
      </p:sp>
      <p:sp>
        <p:nvSpPr>
          <p:cNvPr id="4" name="TextBox 3"/>
          <p:cNvSpPr txBox="1"/>
          <p:nvPr/>
        </p:nvSpPr>
        <p:spPr>
          <a:xfrm>
            <a:off x="9667836" y="6348097"/>
            <a:ext cx="833911" cy="338554"/>
          </a:xfrm>
          <a:prstGeom prst="rect">
            <a:avLst/>
          </a:prstGeom>
          <a:noFill/>
        </p:spPr>
        <p:txBody>
          <a:bodyPr wrap="square" rtlCol="0">
            <a:spAutoFit/>
          </a:bodyPr>
          <a:lstStyle/>
          <a:p>
            <a:fld id="{30FFB413-C8CB-4ED3-886C-1F3DC719C57E}" type="slidenum">
              <a:rPr lang="en-US" sz="1600">
                <a:solidFill>
                  <a:schemeClr val="bg1"/>
                </a:solidFill>
              </a:rPr>
              <a:t>26</a:t>
            </a:fld>
            <a:endParaRPr lang="en-US" sz="1600" dirty="0">
              <a:solidFill>
                <a:schemeClr val="bg1"/>
              </a:solidFill>
            </a:endParaRPr>
          </a:p>
        </p:txBody>
      </p:sp>
    </p:spTree>
    <p:extLst>
      <p:ext uri="{BB962C8B-B14F-4D97-AF65-F5344CB8AC3E}">
        <p14:creationId xmlns:p14="http://schemas.microsoft.com/office/powerpoint/2010/main" val="351052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36" y="652963"/>
            <a:ext cx="7772400" cy="644996"/>
          </a:xfrm>
        </p:spPr>
        <p:txBody>
          <a:bodyPr>
            <a:normAutofit fontScale="90000"/>
          </a:bodyPr>
          <a:lstStyle/>
          <a:p>
            <a:r>
              <a:rPr lang="en-US" sz="3200" b="1" dirty="0"/>
              <a:t>Record Keeping – IRS Guidance on Keeping Income Tax Records</a:t>
            </a:r>
          </a:p>
        </p:txBody>
      </p:sp>
      <p:sp>
        <p:nvSpPr>
          <p:cNvPr id="3" name="Content Placeholder 2"/>
          <p:cNvSpPr>
            <a:spLocks noGrp="1"/>
          </p:cNvSpPr>
          <p:nvPr>
            <p:ph idx="1"/>
          </p:nvPr>
        </p:nvSpPr>
        <p:spPr>
          <a:xfrm>
            <a:off x="1686874" y="1219201"/>
            <a:ext cx="8836747" cy="4902467"/>
          </a:xfrm>
        </p:spPr>
        <p:txBody>
          <a:bodyPr/>
          <a:lstStyle/>
          <a:p>
            <a:pPr marL="0" indent="0">
              <a:buNone/>
            </a:pPr>
            <a:endParaRPr lang="en-US" sz="1200" dirty="0">
              <a:solidFill>
                <a:srgbClr val="000000"/>
              </a:solidFill>
            </a:endParaRPr>
          </a:p>
          <a:p>
            <a:r>
              <a:rPr lang="en-US" dirty="0"/>
              <a:t>Keep records for 3 years from the date you filed your original return or 2 years from the date you paid the tax, whichever is later, if you file a claim for credit or refund after you file your return.</a:t>
            </a:r>
          </a:p>
          <a:p>
            <a:r>
              <a:rPr lang="en-US" dirty="0"/>
              <a:t>Keep records for 6 years if you do not report income that you should report, and it is more than 25% of the gross income shown on your return.</a:t>
            </a:r>
          </a:p>
          <a:p>
            <a:r>
              <a:rPr lang="en-US" dirty="0"/>
              <a:t>Keep records indefinitely if you do not file a return.</a:t>
            </a:r>
          </a:p>
          <a:p>
            <a:r>
              <a:rPr lang="en-US" dirty="0"/>
              <a:t>Keep records indefinitely if you file a fraudulent return.</a:t>
            </a:r>
          </a:p>
          <a:p>
            <a:pPr marL="0" indent="0">
              <a:buNone/>
            </a:pPr>
            <a:endParaRPr lang="en-US" sz="2000" dirty="0"/>
          </a:p>
          <a:p>
            <a:pPr marL="0" indent="0">
              <a:buNone/>
            </a:pPr>
            <a:endParaRPr lang="en-US" sz="2000"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solidFill>
                <a:srgbClr val="000000"/>
              </a:solidFill>
            </a:endParaRPr>
          </a:p>
          <a:p>
            <a:pPr marL="457200" lvl="1" indent="0">
              <a:buNone/>
            </a:pPr>
            <a:endParaRPr lang="en-US" dirty="0"/>
          </a:p>
        </p:txBody>
      </p:sp>
      <p:sp>
        <p:nvSpPr>
          <p:cNvPr id="4" name="TextBox 3"/>
          <p:cNvSpPr txBox="1"/>
          <p:nvPr/>
        </p:nvSpPr>
        <p:spPr>
          <a:xfrm>
            <a:off x="9667836" y="6348097"/>
            <a:ext cx="833911" cy="338554"/>
          </a:xfrm>
          <a:prstGeom prst="rect">
            <a:avLst/>
          </a:prstGeom>
          <a:noFill/>
        </p:spPr>
        <p:txBody>
          <a:bodyPr wrap="square" rtlCol="0">
            <a:spAutoFit/>
          </a:bodyPr>
          <a:lstStyle/>
          <a:p>
            <a:fld id="{30FFB413-C8CB-4ED3-886C-1F3DC719C57E}" type="slidenum">
              <a:rPr lang="en-US" sz="1600">
                <a:solidFill>
                  <a:schemeClr val="bg1"/>
                </a:solidFill>
              </a:rPr>
              <a:t>27</a:t>
            </a:fld>
            <a:endParaRPr lang="en-US" sz="1600" dirty="0">
              <a:solidFill>
                <a:schemeClr val="bg1"/>
              </a:solidFill>
            </a:endParaRPr>
          </a:p>
        </p:txBody>
      </p:sp>
    </p:spTree>
    <p:extLst>
      <p:ext uri="{BB962C8B-B14F-4D97-AF65-F5344CB8AC3E}">
        <p14:creationId xmlns:p14="http://schemas.microsoft.com/office/powerpoint/2010/main" val="237472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874" y="786809"/>
            <a:ext cx="8836747" cy="5334859"/>
          </a:xfrm>
        </p:spPr>
        <p:txBody>
          <a:bodyPr/>
          <a:lstStyle/>
          <a:p>
            <a:pPr marL="0" indent="0">
              <a:buNone/>
            </a:pPr>
            <a:r>
              <a:rPr lang="en-US" sz="2900" b="1" dirty="0">
                <a:solidFill>
                  <a:srgbClr val="0050FF"/>
                </a:solidFill>
                <a:latin typeface="Aptos Display" panose="020B0004020202020204" pitchFamily="34" charset="0"/>
                <a:ea typeface="+mj-ea"/>
                <a:cs typeface="+mj-cs"/>
              </a:rPr>
              <a:t>Obtaining IRS Records – Get Transcript</a:t>
            </a:r>
          </a:p>
          <a:p>
            <a:pPr marL="0" indent="0">
              <a:buNone/>
            </a:pPr>
            <a:endParaRPr lang="en-US" sz="2900" b="1" dirty="0">
              <a:solidFill>
                <a:srgbClr val="0050FF"/>
              </a:solidFill>
              <a:latin typeface="Aptos Display" panose="020B0004020202020204" pitchFamily="34" charset="0"/>
              <a:ea typeface="+mj-ea"/>
              <a:cs typeface="+mj-cs"/>
            </a:endParaRPr>
          </a:p>
          <a:p>
            <a:r>
              <a:rPr lang="en-US" sz="2200" dirty="0"/>
              <a:t>Can view your tax accounts with the IRS for current and prior years.</a:t>
            </a:r>
          </a:p>
          <a:p>
            <a:r>
              <a:rPr lang="en-US" sz="2200" dirty="0"/>
              <a:t>Need to register first and provide identifying information (including information from prior year filed return).</a:t>
            </a:r>
          </a:p>
          <a:p>
            <a:r>
              <a:rPr lang="en-US" sz="2200" dirty="0"/>
              <a:t>You can get Form 1040 transcript types online or by mail. If you need your prior year Adjusted Gross Income (AGI) to e-file, choose the </a:t>
            </a:r>
            <a:r>
              <a:rPr lang="en-US" sz="2200" b="1" i="1" dirty="0"/>
              <a:t>tax return transcript</a:t>
            </a:r>
            <a:r>
              <a:rPr lang="en-US" sz="2200" dirty="0"/>
              <a:t> type when making your request. If you only need to find out how much you owe or verify payments you made within the last 18 months, you can view your tax account.</a:t>
            </a:r>
          </a:p>
          <a:p>
            <a:r>
              <a:rPr lang="en-US" sz="2200" dirty="0"/>
              <a:t>The method you used to file your tax return, e-file or paper, and whether you had a balance due, affects your current year transcript availability. </a:t>
            </a:r>
          </a:p>
          <a:p>
            <a:r>
              <a:rPr lang="en-US" sz="2200" dirty="0">
                <a:hlinkClick r:id="rId3"/>
              </a:rPr>
              <a:t>https://www.irs.gov/individuals/get-transcript</a:t>
            </a:r>
            <a:endParaRPr lang="en-US" sz="2200" dirty="0"/>
          </a:p>
          <a:p>
            <a:endParaRPr lang="en-US" sz="2000" dirty="0"/>
          </a:p>
          <a:p>
            <a:endParaRPr lang="en-US" sz="2000" dirty="0"/>
          </a:p>
          <a:p>
            <a:endParaRPr lang="en-US" sz="2000" dirty="0"/>
          </a:p>
          <a:p>
            <a:pPr marL="0" indent="0">
              <a:buNone/>
            </a:pPr>
            <a:endParaRPr lang="en-US" sz="2000"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solidFill>
                <a:srgbClr val="000000"/>
              </a:solidFill>
            </a:endParaRPr>
          </a:p>
          <a:p>
            <a:pPr marL="457200" lvl="1" indent="0">
              <a:buNone/>
            </a:pPr>
            <a:endParaRPr lang="en-US" dirty="0"/>
          </a:p>
        </p:txBody>
      </p:sp>
      <p:sp>
        <p:nvSpPr>
          <p:cNvPr id="4" name="TextBox 3"/>
          <p:cNvSpPr txBox="1"/>
          <p:nvPr/>
        </p:nvSpPr>
        <p:spPr>
          <a:xfrm>
            <a:off x="9667836" y="6348097"/>
            <a:ext cx="833911" cy="338554"/>
          </a:xfrm>
          <a:prstGeom prst="rect">
            <a:avLst/>
          </a:prstGeom>
          <a:noFill/>
        </p:spPr>
        <p:txBody>
          <a:bodyPr wrap="square" rtlCol="0">
            <a:spAutoFit/>
          </a:bodyPr>
          <a:lstStyle/>
          <a:p>
            <a:fld id="{30FFB413-C8CB-4ED3-886C-1F3DC719C57E}" type="slidenum">
              <a:rPr lang="en-US" sz="1600">
                <a:solidFill>
                  <a:schemeClr val="bg1"/>
                </a:solidFill>
              </a:rPr>
              <a:t>28</a:t>
            </a:fld>
            <a:endParaRPr lang="en-US" sz="1600" dirty="0">
              <a:solidFill>
                <a:schemeClr val="bg1"/>
              </a:solidFill>
            </a:endParaRPr>
          </a:p>
        </p:txBody>
      </p:sp>
    </p:spTree>
    <p:extLst>
      <p:ext uri="{BB962C8B-B14F-4D97-AF65-F5344CB8AC3E}">
        <p14:creationId xmlns:p14="http://schemas.microsoft.com/office/powerpoint/2010/main" val="234517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933651"/>
          </a:xfrm>
        </p:spPr>
        <p:txBody>
          <a:bodyPr/>
          <a:lstStyle/>
          <a:p>
            <a:r>
              <a:rPr lang="en-US" dirty="0"/>
              <a:t>Tax Resources</a:t>
            </a:r>
          </a:p>
        </p:txBody>
      </p:sp>
      <p:sp>
        <p:nvSpPr>
          <p:cNvPr id="3" name="Content Placeholder 2"/>
          <p:cNvSpPr>
            <a:spLocks noGrp="1"/>
          </p:cNvSpPr>
          <p:nvPr>
            <p:ph idx="1"/>
          </p:nvPr>
        </p:nvSpPr>
        <p:spPr>
          <a:xfrm>
            <a:off x="1686874" y="933651"/>
            <a:ext cx="8836747" cy="5188016"/>
          </a:xfrm>
        </p:spPr>
        <p:txBody>
          <a:bodyPr/>
          <a:lstStyle/>
          <a:p>
            <a:r>
              <a:rPr lang="en-US" sz="2000" b="1" dirty="0">
                <a:hlinkClick r:id="rId3"/>
              </a:rPr>
              <a:t>SMD Graduate Student Tax Information</a:t>
            </a:r>
            <a:endParaRPr lang="en-US" sz="1000" b="1" dirty="0"/>
          </a:p>
          <a:p>
            <a:r>
              <a:rPr lang="en-US" sz="2000" b="1" dirty="0"/>
              <a:t>IRS Publication 970 – Tax Benefits for Education:</a:t>
            </a:r>
          </a:p>
          <a:p>
            <a:pPr marL="0" indent="0">
              <a:buNone/>
            </a:pPr>
            <a:r>
              <a:rPr lang="en-US" sz="2000" b="1" dirty="0"/>
              <a:t>	</a:t>
            </a:r>
            <a:r>
              <a:rPr lang="en-US" sz="2000" b="1" dirty="0">
                <a:hlinkClick r:id="rId4"/>
              </a:rPr>
              <a:t>https://www.irs.gov/pub/irs-pdf/p970.pdf</a:t>
            </a:r>
            <a:endParaRPr lang="en-US" sz="2000" b="1" dirty="0"/>
          </a:p>
          <a:p>
            <a:endParaRPr lang="en-US" sz="1000" b="1" dirty="0"/>
          </a:p>
          <a:p>
            <a:r>
              <a:rPr lang="en-US" sz="2000" b="1" dirty="0"/>
              <a:t>IRS Publication 505 – Tax Withholding and Estimated Tax for 2026:</a:t>
            </a:r>
          </a:p>
          <a:p>
            <a:pPr marL="0" indent="0">
              <a:buNone/>
            </a:pPr>
            <a:r>
              <a:rPr lang="en-US" sz="2000" b="1" dirty="0"/>
              <a:t>	</a:t>
            </a:r>
            <a:r>
              <a:rPr lang="en-US" sz="2000" b="1" dirty="0">
                <a:hlinkClick r:id="rId5"/>
              </a:rPr>
              <a:t>https://www.irs.gov/pub/irs-pdf/p505.pdf</a:t>
            </a:r>
            <a:endParaRPr lang="en-US" sz="2000" b="1" dirty="0"/>
          </a:p>
          <a:p>
            <a:endParaRPr lang="en-US" sz="1000" b="1" dirty="0"/>
          </a:p>
          <a:p>
            <a:r>
              <a:rPr lang="en-US" sz="2000" b="1" dirty="0"/>
              <a:t>IRS Form 1040-ES (Quarterly Tax Payments):</a:t>
            </a:r>
          </a:p>
          <a:p>
            <a:pPr marL="0" indent="0">
              <a:buNone/>
            </a:pPr>
            <a:r>
              <a:rPr lang="en-US" sz="2000" b="1" dirty="0"/>
              <a:t>	</a:t>
            </a:r>
            <a:r>
              <a:rPr lang="en-US" sz="2000" b="1" dirty="0">
                <a:hlinkClick r:id="rId6"/>
              </a:rPr>
              <a:t>https://www.irs.gov/pub/irs-pdf/f1040es.pdf</a:t>
            </a:r>
            <a:endParaRPr lang="en-US" sz="2000" b="1" dirty="0"/>
          </a:p>
          <a:p>
            <a:endParaRPr lang="en-US" sz="1000" b="1" dirty="0"/>
          </a:p>
          <a:p>
            <a:r>
              <a:rPr lang="en-US" sz="2000" b="1" dirty="0"/>
              <a:t>NYS Form IT-2105 (Quarterly Tax Payments) and Instructions:</a:t>
            </a:r>
          </a:p>
          <a:p>
            <a:pPr marL="0" indent="0">
              <a:buNone/>
            </a:pPr>
            <a:r>
              <a:rPr lang="en-US" sz="2000" b="1" dirty="0"/>
              <a:t>	</a:t>
            </a:r>
            <a:r>
              <a:rPr lang="en-US" sz="2000" b="1" dirty="0">
                <a:hlinkClick r:id="rId7"/>
              </a:rPr>
              <a:t>https://www.tax.ny.gov/pdf/current_forms/it/it2105_fill_in.pdf</a:t>
            </a:r>
            <a:endParaRPr lang="en-US" sz="2000" b="1" dirty="0"/>
          </a:p>
          <a:p>
            <a:pPr marL="914400" indent="0">
              <a:buNone/>
            </a:pPr>
            <a:r>
              <a:rPr lang="en-US" sz="2000" b="1" dirty="0">
                <a:hlinkClick r:id="rId8"/>
              </a:rPr>
              <a:t>https://www.tax.ny.gov/pdf/current_forms/it/it2105i.pdf</a:t>
            </a:r>
            <a:endParaRPr lang="en-US" sz="2000" b="1" dirty="0"/>
          </a:p>
        </p:txBody>
      </p:sp>
    </p:spTree>
    <p:extLst>
      <p:ext uri="{BB962C8B-B14F-4D97-AF65-F5344CB8AC3E}">
        <p14:creationId xmlns:p14="http://schemas.microsoft.com/office/powerpoint/2010/main" val="301469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2197770" y="773951"/>
            <a:ext cx="519565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fontAlgn="base">
              <a:lnSpc>
                <a:spcPct val="100000"/>
              </a:lnSpc>
              <a:spcAft>
                <a:spcPct val="0"/>
              </a:spcAft>
            </a:pPr>
            <a:r>
              <a:rPr lang="en-US" altLang="en-US" sz="2000" b="1" dirty="0">
                <a:solidFill>
                  <a:schemeClr val="tx1"/>
                </a:solidFill>
                <a:ea typeface="Times New Roman" pitchFamily="18" charset="0"/>
                <a:cs typeface="Arial" pitchFamily="34" charset="0"/>
              </a:rPr>
              <a:t>Summary of Graduate Student Appointments</a:t>
            </a:r>
            <a:endParaRPr lang="en-US" altLang="en-US" sz="2000" dirty="0">
              <a:solidFill>
                <a:schemeClr val="tx1"/>
              </a:solidFill>
              <a:cs typeface="Arial" pitchFamily="34" charset="0"/>
            </a:endParaRPr>
          </a:p>
          <a:p>
            <a:pPr eaLnBrk="0" fontAlgn="base" hangingPunct="0">
              <a:lnSpc>
                <a:spcPct val="100000"/>
              </a:lnSpc>
              <a:spcAft>
                <a:spcPct val="0"/>
              </a:spcAft>
            </a:pPr>
            <a:endParaRPr lang="en-US" altLang="en-US" sz="1800" dirty="0">
              <a:solidFill>
                <a:schemeClr val="tx1"/>
              </a:solidFill>
              <a:cs typeface="Arial" pitchFamily="34" charset="0"/>
            </a:endParaRPr>
          </a:p>
        </p:txBody>
      </p:sp>
      <p:graphicFrame>
        <p:nvGraphicFramePr>
          <p:cNvPr id="5" name="Table 4"/>
          <p:cNvGraphicFramePr>
            <a:graphicFrameLocks noGrp="1"/>
          </p:cNvGraphicFramePr>
          <p:nvPr/>
        </p:nvGraphicFramePr>
        <p:xfrm>
          <a:off x="2186481" y="1295251"/>
          <a:ext cx="5823380" cy="3116394"/>
        </p:xfrm>
        <a:graphic>
          <a:graphicData uri="http://schemas.openxmlformats.org/drawingml/2006/table">
            <a:tbl>
              <a:tblPr firstRow="1" firstCol="1" bandRow="1"/>
              <a:tblGrid>
                <a:gridCol w="1603032">
                  <a:extLst>
                    <a:ext uri="{9D8B030D-6E8A-4147-A177-3AD203B41FA5}">
                      <a16:colId xmlns:a16="http://schemas.microsoft.com/office/drawing/2014/main" val="20000"/>
                    </a:ext>
                  </a:extLst>
                </a:gridCol>
                <a:gridCol w="4220348">
                  <a:extLst>
                    <a:ext uri="{9D8B030D-6E8A-4147-A177-3AD203B41FA5}">
                      <a16:colId xmlns:a16="http://schemas.microsoft.com/office/drawing/2014/main" val="20001"/>
                    </a:ext>
                  </a:extLst>
                </a:gridCol>
              </a:tblGrid>
              <a:tr h="675367">
                <a:tc>
                  <a:txBody>
                    <a:bodyPr/>
                    <a:lstStyle/>
                    <a:p>
                      <a:pPr marL="0" marR="0" algn="l">
                        <a:spcBef>
                          <a:spcPts val="0"/>
                        </a:spcBef>
                        <a:spcAft>
                          <a:spcPts val="0"/>
                        </a:spcAft>
                      </a:pPr>
                      <a:r>
                        <a:rPr lang="en-US" sz="2000" b="1" dirty="0">
                          <a:effectLst/>
                          <a:latin typeface="+mj-lt"/>
                          <a:ea typeface="Times New Roman"/>
                        </a:rPr>
                        <a:t>Appointment Description</a:t>
                      </a:r>
                      <a:endParaRPr lang="en-US" sz="2000" dirty="0">
                        <a:effectLst/>
                        <a:latin typeface="+mj-lt"/>
                        <a:ea typeface="Times New Roman"/>
                      </a:endParaRP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38100" cap="flat" cmpd="sng" algn="ctr">
                      <a:solidFill>
                        <a:srgbClr val="E8EAE9"/>
                      </a:solidFill>
                      <a:prstDash val="solid"/>
                      <a:round/>
                      <a:headEnd type="none" w="med" len="med"/>
                      <a:tailEnd type="none" w="med" len="med"/>
                    </a:lnB>
                    <a:solidFill>
                      <a:srgbClr val="99CCFF"/>
                    </a:solidFill>
                  </a:tcPr>
                </a:tc>
                <a:tc>
                  <a:txBody>
                    <a:bodyPr/>
                    <a:lstStyle/>
                    <a:p>
                      <a:pPr marL="0" marR="0" algn="l">
                        <a:spcBef>
                          <a:spcPts val="0"/>
                        </a:spcBef>
                        <a:spcAft>
                          <a:spcPts val="0"/>
                        </a:spcAft>
                      </a:pPr>
                      <a:r>
                        <a:rPr lang="en-US" sz="2000" b="1" dirty="0">
                          <a:effectLst/>
                          <a:latin typeface="+mj-lt"/>
                          <a:ea typeface="Times New Roman"/>
                        </a:rPr>
                        <a:t>Workday Job Code</a:t>
                      </a:r>
                      <a:endParaRPr lang="en-US" sz="2000" dirty="0">
                        <a:effectLst/>
                        <a:latin typeface="+mj-lt"/>
                        <a:ea typeface="Times New Roman"/>
                      </a:endParaRP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38100" cap="flat" cmpd="sng" algn="ctr">
                      <a:solidFill>
                        <a:srgbClr val="E8EAE9"/>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621586">
                <a:tc>
                  <a:txBody>
                    <a:bodyPr/>
                    <a:lstStyle/>
                    <a:p>
                      <a:pPr marL="0" marR="0" algn="l">
                        <a:spcBef>
                          <a:spcPts val="0"/>
                        </a:spcBef>
                        <a:spcAft>
                          <a:spcPts val="0"/>
                        </a:spcAft>
                      </a:pPr>
                      <a:r>
                        <a:rPr lang="en-US" sz="2000" b="0" dirty="0">
                          <a:effectLst/>
                          <a:latin typeface="+mj-lt"/>
                          <a:ea typeface="Times New Roman"/>
                        </a:rPr>
                        <a:t>Graduate Fellowship/</a:t>
                      </a:r>
                    </a:p>
                    <a:p>
                      <a:pPr marL="0" marR="0" algn="l">
                        <a:spcBef>
                          <a:spcPts val="0"/>
                        </a:spcBef>
                        <a:spcAft>
                          <a:spcPts val="0"/>
                        </a:spcAft>
                      </a:pPr>
                      <a:r>
                        <a:rPr lang="en-US" sz="2000" b="0" dirty="0">
                          <a:effectLst/>
                          <a:latin typeface="+mj-lt"/>
                          <a:ea typeface="Times New Roman"/>
                        </a:rPr>
                        <a:t>Stipend</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381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tc>
                  <a:txBody>
                    <a:bodyPr/>
                    <a:lstStyle/>
                    <a:p>
                      <a:pPr marL="0" marR="0" algn="l">
                        <a:spcBef>
                          <a:spcPts val="0"/>
                        </a:spcBef>
                        <a:spcAft>
                          <a:spcPts val="0"/>
                        </a:spcAft>
                      </a:pPr>
                      <a:r>
                        <a:rPr lang="en-US" sz="2000" dirty="0">
                          <a:effectLst/>
                          <a:latin typeface="+mj-lt"/>
                          <a:ea typeface="Times New Roman"/>
                        </a:rPr>
                        <a:t>UR6000  (Visiting student</a:t>
                      </a:r>
                      <a:r>
                        <a:rPr lang="en-US" sz="2000" baseline="0" dirty="0">
                          <a:effectLst/>
                          <a:latin typeface="+mj-lt"/>
                          <a:ea typeface="Times New Roman"/>
                        </a:rPr>
                        <a:t> – UR</a:t>
                      </a:r>
                      <a:r>
                        <a:rPr lang="en-US" sz="2000" dirty="0">
                          <a:effectLst/>
                          <a:latin typeface="+mj-lt"/>
                          <a:ea typeface="Times New Roman"/>
                        </a:rPr>
                        <a:t>6001)</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381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extLst>
                  <a:ext uri="{0D108BD9-81ED-4DB2-BD59-A6C34878D82A}">
                    <a16:rowId xmlns:a16="http://schemas.microsoft.com/office/drawing/2014/main" val="10001"/>
                  </a:ext>
                </a:extLst>
              </a:tr>
              <a:tr h="621586">
                <a:tc>
                  <a:txBody>
                    <a:bodyPr/>
                    <a:lstStyle/>
                    <a:p>
                      <a:pPr marL="0" marR="0" algn="l">
                        <a:spcBef>
                          <a:spcPts val="0"/>
                        </a:spcBef>
                        <a:spcAft>
                          <a:spcPts val="0"/>
                        </a:spcAft>
                      </a:pPr>
                      <a:r>
                        <a:rPr lang="en-US" sz="2000" b="0" dirty="0">
                          <a:effectLst/>
                          <a:latin typeface="+mj-lt"/>
                          <a:ea typeface="Times New Roman"/>
                        </a:rPr>
                        <a:t>Graduate Assistantship</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j-lt"/>
                          <a:ea typeface="Times New Roman"/>
                        </a:rPr>
                        <a:t>UR6002  (Visiting student – UR6003)</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extLst>
                  <a:ext uri="{0D108BD9-81ED-4DB2-BD59-A6C34878D82A}">
                    <a16:rowId xmlns:a16="http://schemas.microsoft.com/office/drawing/2014/main" val="10002"/>
                  </a:ext>
                </a:extLst>
              </a:tr>
              <a:tr h="447758">
                <a:tc>
                  <a:txBody>
                    <a:bodyPr/>
                    <a:lstStyle/>
                    <a:p>
                      <a:pPr marL="0" marR="0" algn="l">
                        <a:spcBef>
                          <a:spcPts val="0"/>
                        </a:spcBef>
                        <a:spcAft>
                          <a:spcPts val="0"/>
                        </a:spcAft>
                      </a:pPr>
                      <a:r>
                        <a:rPr lang="en-US" sz="2000" b="0" dirty="0">
                          <a:effectLst/>
                          <a:latin typeface="+mj-lt"/>
                          <a:ea typeface="Times New Roman"/>
                        </a:rPr>
                        <a:t>GA Add-On</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tc>
                  <a:txBody>
                    <a:bodyPr/>
                    <a:lstStyle/>
                    <a:p>
                      <a:pPr marL="0" marR="0" algn="l">
                        <a:spcBef>
                          <a:spcPts val="0"/>
                        </a:spcBef>
                        <a:spcAft>
                          <a:spcPts val="0"/>
                        </a:spcAft>
                      </a:pPr>
                      <a:r>
                        <a:rPr lang="en-US" sz="2000" dirty="0">
                          <a:effectLst/>
                          <a:latin typeface="+mj-lt"/>
                          <a:ea typeface="Times New Roman"/>
                        </a:rPr>
                        <a:t>UR6004  (Visiting</a:t>
                      </a:r>
                      <a:r>
                        <a:rPr lang="en-US" sz="2000" baseline="0" dirty="0">
                          <a:effectLst/>
                          <a:latin typeface="+mj-lt"/>
                          <a:ea typeface="Times New Roman"/>
                        </a:rPr>
                        <a:t> student – UR6005)</a:t>
                      </a:r>
                      <a:endParaRPr lang="en-US" sz="2000" dirty="0">
                        <a:effectLst/>
                        <a:latin typeface="+mj-lt"/>
                        <a:ea typeface="Times New Roman"/>
                      </a:endParaRP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extLst>
                  <a:ext uri="{0D108BD9-81ED-4DB2-BD59-A6C34878D82A}">
                    <a16:rowId xmlns:a16="http://schemas.microsoft.com/office/drawing/2014/main" val="10003"/>
                  </a:ext>
                </a:extLst>
              </a:tr>
              <a:tr h="447758">
                <a:tc>
                  <a:txBody>
                    <a:bodyPr/>
                    <a:lstStyle/>
                    <a:p>
                      <a:pPr marL="0" marR="0" algn="l">
                        <a:spcBef>
                          <a:spcPts val="0"/>
                        </a:spcBef>
                        <a:spcAft>
                          <a:spcPts val="0"/>
                        </a:spcAft>
                      </a:pPr>
                      <a:r>
                        <a:rPr lang="en-US" sz="2000" b="0" dirty="0">
                          <a:effectLst/>
                          <a:latin typeface="+mj-lt"/>
                          <a:ea typeface="Times New Roman"/>
                        </a:rPr>
                        <a:t>TA Add-On</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j-lt"/>
                          <a:ea typeface="Times New Roman"/>
                        </a:rPr>
                        <a:t>UR6006</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nvGraphicFramePr>
        <p:xfrm>
          <a:off x="8009861" y="1295251"/>
          <a:ext cx="2342051" cy="3116265"/>
        </p:xfrm>
        <a:graphic>
          <a:graphicData uri="http://schemas.openxmlformats.org/drawingml/2006/table">
            <a:tbl>
              <a:tblPr firstRow="1" firstCol="1" bandRow="1"/>
              <a:tblGrid>
                <a:gridCol w="2342051">
                  <a:extLst>
                    <a:ext uri="{9D8B030D-6E8A-4147-A177-3AD203B41FA5}">
                      <a16:colId xmlns:a16="http://schemas.microsoft.com/office/drawing/2014/main" val="3476432684"/>
                    </a:ext>
                  </a:extLst>
                </a:gridCol>
              </a:tblGrid>
              <a:tr h="681011">
                <a:tc>
                  <a:txBody>
                    <a:bodyPr/>
                    <a:lstStyle/>
                    <a:p>
                      <a:pPr marL="0" marR="0" algn="l">
                        <a:spcBef>
                          <a:spcPts val="0"/>
                        </a:spcBef>
                        <a:spcAft>
                          <a:spcPts val="0"/>
                        </a:spcAft>
                      </a:pPr>
                      <a:r>
                        <a:rPr lang="en-US" sz="2000" b="1" dirty="0">
                          <a:effectLst/>
                          <a:latin typeface="+mj-lt"/>
                          <a:ea typeface="Times New Roman"/>
                        </a:rPr>
                        <a:t>Reported</a:t>
                      </a:r>
                      <a:r>
                        <a:rPr lang="en-US" sz="2000" b="1" baseline="0" dirty="0">
                          <a:effectLst/>
                          <a:latin typeface="+mj-lt"/>
                          <a:ea typeface="Times New Roman"/>
                        </a:rPr>
                        <a:t> On</a:t>
                      </a:r>
                      <a:endParaRPr lang="en-US" sz="2000" dirty="0">
                        <a:effectLst/>
                        <a:latin typeface="+mj-lt"/>
                        <a:ea typeface="Times New Roman"/>
                      </a:endParaRP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38100" cap="flat" cmpd="sng" algn="ctr">
                      <a:solidFill>
                        <a:srgbClr val="E8EAE9"/>
                      </a:solidFill>
                      <a:prstDash val="solid"/>
                      <a:round/>
                      <a:headEnd type="none" w="med" len="med"/>
                      <a:tailEnd type="none" w="med" len="med"/>
                    </a:lnB>
                    <a:solidFill>
                      <a:srgbClr val="99CCFF"/>
                    </a:solidFill>
                  </a:tcPr>
                </a:tc>
                <a:extLst>
                  <a:ext uri="{0D108BD9-81ED-4DB2-BD59-A6C34878D82A}">
                    <a16:rowId xmlns:a16="http://schemas.microsoft.com/office/drawing/2014/main" val="2963114101"/>
                  </a:ext>
                </a:extLst>
              </a:tr>
              <a:tr h="620332">
                <a:tc>
                  <a:txBody>
                    <a:bodyPr/>
                    <a:lstStyle/>
                    <a:p>
                      <a:pPr marL="0" marR="0" algn="l">
                        <a:spcBef>
                          <a:spcPts val="0"/>
                        </a:spcBef>
                        <a:spcAft>
                          <a:spcPts val="0"/>
                        </a:spcAft>
                      </a:pPr>
                      <a:endParaRPr lang="en-US" sz="2000" dirty="0">
                        <a:effectLst/>
                        <a:latin typeface="+mj-lt"/>
                        <a:ea typeface="Times New Roman"/>
                      </a:endParaRPr>
                    </a:p>
                    <a:p>
                      <a:pPr marL="0" marR="0" algn="l">
                        <a:spcBef>
                          <a:spcPts val="0"/>
                        </a:spcBef>
                        <a:spcAft>
                          <a:spcPts val="0"/>
                        </a:spcAft>
                      </a:pPr>
                      <a:r>
                        <a:rPr lang="en-US" sz="2000" dirty="0">
                          <a:effectLst/>
                          <a:latin typeface="+mj-lt"/>
                          <a:ea typeface="Times New Roman"/>
                        </a:rPr>
                        <a:t>End of year letter</a:t>
                      </a:r>
                    </a:p>
                    <a:p>
                      <a:pPr marL="0" marR="0" algn="l">
                        <a:spcBef>
                          <a:spcPts val="0"/>
                        </a:spcBef>
                        <a:spcAft>
                          <a:spcPts val="0"/>
                        </a:spcAft>
                      </a:pPr>
                      <a:endParaRPr lang="en-US" sz="2000" dirty="0">
                        <a:effectLst/>
                        <a:latin typeface="+mj-lt"/>
                        <a:ea typeface="Times New Roman"/>
                      </a:endParaRP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381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extLst>
                  <a:ext uri="{0D108BD9-81ED-4DB2-BD59-A6C34878D82A}">
                    <a16:rowId xmlns:a16="http://schemas.microsoft.com/office/drawing/2014/main" val="3623900892"/>
                  </a:ext>
                </a:extLst>
              </a:tr>
              <a:tr h="617743">
                <a:tc>
                  <a:txBody>
                    <a:bodyPr/>
                    <a:lstStyle/>
                    <a:p>
                      <a:pPr marL="0" marR="0" algn="l">
                        <a:spcBef>
                          <a:spcPts val="0"/>
                        </a:spcBef>
                        <a:spcAft>
                          <a:spcPts val="0"/>
                        </a:spcAft>
                      </a:pPr>
                      <a:r>
                        <a:rPr lang="en-US" sz="2000" kern="1200" dirty="0">
                          <a:solidFill>
                            <a:schemeClr val="tx1"/>
                          </a:solidFill>
                          <a:effectLst/>
                          <a:latin typeface="+mn-lt"/>
                          <a:ea typeface="Times New Roman"/>
                          <a:cs typeface="+mn-cs"/>
                        </a:rPr>
                        <a:t>End of year letter</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extLst>
                  <a:ext uri="{0D108BD9-81ED-4DB2-BD59-A6C34878D82A}">
                    <a16:rowId xmlns:a16="http://schemas.microsoft.com/office/drawing/2014/main" val="1474068476"/>
                  </a:ext>
                </a:extLst>
              </a:tr>
              <a:tr h="442031">
                <a:tc>
                  <a:txBody>
                    <a:bodyPr/>
                    <a:lstStyle/>
                    <a:p>
                      <a:pPr marL="0" marR="0" algn="l">
                        <a:spcBef>
                          <a:spcPts val="0"/>
                        </a:spcBef>
                        <a:spcAft>
                          <a:spcPts val="0"/>
                        </a:spcAft>
                      </a:pPr>
                      <a:r>
                        <a:rPr lang="en-US" sz="2000" dirty="0">
                          <a:effectLst/>
                          <a:latin typeface="+mj-lt"/>
                          <a:ea typeface="Times New Roman"/>
                        </a:rPr>
                        <a:t>W-2</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solidFill>
                      <a:srgbClr val="CAE2FF"/>
                    </a:solidFill>
                  </a:tcPr>
                </a:tc>
                <a:extLst>
                  <a:ext uri="{0D108BD9-81ED-4DB2-BD59-A6C34878D82A}">
                    <a16:rowId xmlns:a16="http://schemas.microsoft.com/office/drawing/2014/main" val="1430263690"/>
                  </a:ext>
                </a:extLst>
              </a:tr>
              <a:tr h="451555">
                <a:tc>
                  <a:txBody>
                    <a:bodyPr/>
                    <a:lstStyle/>
                    <a:p>
                      <a:pPr marL="0" marR="0" algn="l">
                        <a:spcBef>
                          <a:spcPts val="0"/>
                        </a:spcBef>
                        <a:spcAft>
                          <a:spcPts val="0"/>
                        </a:spcAft>
                      </a:pPr>
                      <a:r>
                        <a:rPr lang="en-US" sz="2000" dirty="0">
                          <a:effectLst/>
                          <a:latin typeface="+mj-lt"/>
                          <a:ea typeface="Times New Roman"/>
                        </a:rPr>
                        <a:t>W-2</a:t>
                      </a:r>
                    </a:p>
                  </a:txBody>
                  <a:tcPr marL="68580" marR="68580" marT="9525" marB="0" anchor="ctr">
                    <a:lnL w="12700" cap="flat" cmpd="sng" algn="ctr">
                      <a:solidFill>
                        <a:srgbClr val="E8EAE9"/>
                      </a:solidFill>
                      <a:prstDash val="solid"/>
                      <a:round/>
                      <a:headEnd type="none" w="med" len="med"/>
                      <a:tailEnd type="none" w="med" len="med"/>
                    </a:lnL>
                    <a:lnR w="12700" cap="flat" cmpd="sng" algn="ctr">
                      <a:solidFill>
                        <a:srgbClr val="E8EAE9"/>
                      </a:solidFill>
                      <a:prstDash val="solid"/>
                      <a:round/>
                      <a:headEnd type="none" w="med" len="med"/>
                      <a:tailEnd type="none" w="med" len="med"/>
                    </a:lnR>
                    <a:lnT w="12700" cap="flat" cmpd="sng" algn="ctr">
                      <a:solidFill>
                        <a:srgbClr val="E8EAE9"/>
                      </a:solidFill>
                      <a:prstDash val="solid"/>
                      <a:round/>
                      <a:headEnd type="none" w="med" len="med"/>
                      <a:tailEnd type="none" w="med" len="med"/>
                    </a:lnT>
                    <a:lnB w="12700" cap="flat" cmpd="sng" algn="ctr">
                      <a:solidFill>
                        <a:srgbClr val="E8EAE9"/>
                      </a:solidFill>
                      <a:prstDash val="solid"/>
                      <a:round/>
                      <a:headEnd type="none" w="med" len="med"/>
                      <a:tailEnd type="none" w="med" len="med"/>
                    </a:lnB>
                  </a:tcPr>
                </a:tc>
                <a:extLst>
                  <a:ext uri="{0D108BD9-81ED-4DB2-BD59-A6C34878D82A}">
                    <a16:rowId xmlns:a16="http://schemas.microsoft.com/office/drawing/2014/main" val="2989142829"/>
                  </a:ext>
                </a:extLst>
              </a:tr>
            </a:tbl>
          </a:graphicData>
        </a:graphic>
      </p:graphicFrame>
      <p:sp>
        <p:nvSpPr>
          <p:cNvPr id="6" name="Rectangle 5"/>
          <p:cNvSpPr/>
          <p:nvPr/>
        </p:nvSpPr>
        <p:spPr>
          <a:xfrm>
            <a:off x="2423962" y="4711047"/>
            <a:ext cx="7344076" cy="369332"/>
          </a:xfrm>
          <a:prstGeom prst="rect">
            <a:avLst/>
          </a:prstGeom>
        </p:spPr>
        <p:txBody>
          <a:bodyPr wrap="square">
            <a:spAutoFit/>
          </a:bodyPr>
          <a:lstStyle/>
          <a:p>
            <a:pPr algn="ctr"/>
            <a:r>
              <a:rPr lang="en-US" dirty="0">
                <a:latin typeface="+mj-lt"/>
              </a:rPr>
              <a:t>Appointment is found in your Job Details in </a:t>
            </a:r>
            <a:r>
              <a:rPr lang="en-US" dirty="0" err="1">
                <a:latin typeface="+mj-lt"/>
              </a:rPr>
              <a:t>myURHR</a:t>
            </a:r>
            <a:r>
              <a:rPr lang="en-US" dirty="0">
                <a:latin typeface="+mj-lt"/>
              </a:rPr>
              <a:t> (Job Profile).</a:t>
            </a:r>
          </a:p>
        </p:txBody>
      </p:sp>
    </p:spTree>
    <p:extLst>
      <p:ext uri="{BB962C8B-B14F-4D97-AF65-F5344CB8AC3E}">
        <p14:creationId xmlns:p14="http://schemas.microsoft.com/office/powerpoint/2010/main" val="167574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933651"/>
          </a:xfrm>
        </p:spPr>
        <p:txBody>
          <a:bodyPr/>
          <a:lstStyle/>
          <a:p>
            <a:r>
              <a:rPr lang="en-US" dirty="0"/>
              <a:t>Questions?</a:t>
            </a:r>
          </a:p>
        </p:txBody>
      </p:sp>
      <p:sp>
        <p:nvSpPr>
          <p:cNvPr id="3" name="Content Placeholder 2"/>
          <p:cNvSpPr>
            <a:spLocks noGrp="1"/>
          </p:cNvSpPr>
          <p:nvPr>
            <p:ph idx="1"/>
          </p:nvPr>
        </p:nvSpPr>
        <p:spPr>
          <a:xfrm>
            <a:off x="1686874" y="933651"/>
            <a:ext cx="8836747" cy="5188016"/>
          </a:xfrm>
        </p:spPr>
        <p:txBody>
          <a:bodyPr/>
          <a:lstStyle/>
          <a:p>
            <a:endParaRPr lang="en-US" sz="2000" b="1" dirty="0"/>
          </a:p>
          <a:p>
            <a:r>
              <a:rPr lang="en-US" sz="2000" b="1" dirty="0"/>
              <a:t>Regarding the appointment that you have: contact your department administrator.</a:t>
            </a:r>
          </a:p>
          <a:p>
            <a:r>
              <a:rPr lang="en-US" sz="2000" b="1" dirty="0"/>
              <a:t>Regarding the payment itself or your fellowship letter: email </a:t>
            </a:r>
            <a:r>
              <a:rPr lang="en-US" sz="2000" b="1" dirty="0">
                <a:hlinkClick r:id="rId3"/>
              </a:rPr>
              <a:t>payroll@rochester.edu</a:t>
            </a:r>
            <a:r>
              <a:rPr lang="en-US" sz="2000" b="1" dirty="0"/>
              <a:t>.</a:t>
            </a:r>
          </a:p>
        </p:txBody>
      </p:sp>
    </p:spTree>
    <p:extLst>
      <p:ext uri="{BB962C8B-B14F-4D97-AF65-F5344CB8AC3E}">
        <p14:creationId xmlns:p14="http://schemas.microsoft.com/office/powerpoint/2010/main" val="45016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University of Rochester shield" descr="University of Rochester shield">
            <a:extLst>
              <a:ext uri="{FF2B5EF4-FFF2-40B4-BE49-F238E27FC236}">
                <a16:creationId xmlns:a16="http://schemas.microsoft.com/office/drawing/2014/main" id="{08AE475B-3FC8-EBF9-E6FA-400FFD84657E}"/>
              </a:ext>
            </a:extLst>
          </p:cNvPr>
          <p:cNvPicPr>
            <a:picLocks noChangeAspect="1"/>
          </p:cNvPicPr>
          <p:nvPr/>
        </p:nvPicPr>
        <p:blipFill>
          <a:blip r:embed="rId2"/>
          <a:srcRect/>
          <a:stretch/>
        </p:blipFill>
        <p:spPr>
          <a:xfrm>
            <a:off x="5609688" y="988678"/>
            <a:ext cx="972624" cy="1271405"/>
          </a:xfrm>
          <a:prstGeom prst="rect">
            <a:avLst/>
          </a:prstGeom>
        </p:spPr>
      </p:pic>
      <p:sp>
        <p:nvSpPr>
          <p:cNvPr id="6" name="Title">
            <a:extLst>
              <a:ext uri="{FF2B5EF4-FFF2-40B4-BE49-F238E27FC236}">
                <a16:creationId xmlns:a16="http://schemas.microsoft.com/office/drawing/2014/main" id="{4B52F9F2-4E39-9AAE-B2F9-5D95F01EA679}"/>
              </a:ext>
            </a:extLst>
          </p:cNvPr>
          <p:cNvSpPr>
            <a:spLocks noGrp="1"/>
          </p:cNvSpPr>
          <p:nvPr>
            <p:ph type="title"/>
          </p:nvPr>
        </p:nvSpPr>
        <p:spPr/>
        <p:txBody>
          <a:bodyPr>
            <a:normAutofit/>
          </a:bodyPr>
          <a:lstStyle/>
          <a:p>
            <a:br>
              <a:rPr lang="en-US" sz="3200" b="1" dirty="0"/>
            </a:br>
            <a:br>
              <a:rPr lang="en-US" sz="3200" b="1" dirty="0"/>
            </a:br>
            <a:br>
              <a:rPr lang="en-US" sz="3200" b="1" dirty="0"/>
            </a:br>
            <a:br>
              <a:rPr lang="en-US" sz="3200" b="1" dirty="0"/>
            </a:br>
            <a:endParaRPr lang="en-US" sz="3200" dirty="0"/>
          </a:p>
        </p:txBody>
      </p:sp>
      <p:sp>
        <p:nvSpPr>
          <p:cNvPr id="7" name="Subhead">
            <a:extLst>
              <a:ext uri="{FF2B5EF4-FFF2-40B4-BE49-F238E27FC236}">
                <a16:creationId xmlns:a16="http://schemas.microsoft.com/office/drawing/2014/main" id="{44B859B9-DA86-E44C-21DA-65197C4418C3}"/>
              </a:ext>
            </a:extLst>
          </p:cNvPr>
          <p:cNvSpPr>
            <a:spLocks noGrp="1"/>
          </p:cNvSpPr>
          <p:nvPr>
            <p:ph type="body" idx="1"/>
          </p:nvPr>
        </p:nvSpPr>
        <p:spPr/>
        <p:txBody>
          <a:bodyPr>
            <a:normAutofit fontScale="85000" lnSpcReduction="10000"/>
          </a:bodyPr>
          <a:lstStyle/>
          <a:p>
            <a:br>
              <a:rPr lang="en-US" sz="3600" dirty="0"/>
            </a:br>
            <a:r>
              <a:rPr lang="en-US" sz="3200" b="1" dirty="0"/>
              <a:t>This document is produced for informational purposes only and should not be considered tax, financial, or legal advice.  </a:t>
            </a:r>
            <a:br>
              <a:rPr lang="en-US" sz="3200" b="1" dirty="0"/>
            </a:br>
            <a:r>
              <a:rPr lang="en-US" sz="3200" b="1" dirty="0"/>
              <a:t>Please consult your own tax or financial advisor with any questions. </a:t>
            </a:r>
            <a:endParaRPr lang="en-US" dirty="0"/>
          </a:p>
        </p:txBody>
      </p:sp>
      <p:sp>
        <p:nvSpPr>
          <p:cNvPr id="4" name="Slide Number Placeholder 3">
            <a:extLst>
              <a:ext uri="{FF2B5EF4-FFF2-40B4-BE49-F238E27FC236}">
                <a16:creationId xmlns:a16="http://schemas.microsoft.com/office/drawing/2014/main" id="{8E2E4C25-3E56-AF07-F5DF-5F9F23D0F0E0}"/>
              </a:ext>
            </a:extLst>
          </p:cNvPr>
          <p:cNvSpPr>
            <a:spLocks noGrp="1"/>
          </p:cNvSpPr>
          <p:nvPr>
            <p:ph type="sldNum" sz="quarter" idx="12"/>
          </p:nvPr>
        </p:nvSpPr>
        <p:spPr/>
        <p:txBody>
          <a:bodyPr/>
          <a:lstStyle/>
          <a:p>
            <a:fld id="{6D9A7562-078F-0443-99CB-13A7936AC4A7}" type="slidenum">
              <a:rPr lang="en-US" smtClean="0"/>
              <a:t>31</a:t>
            </a:fld>
            <a:endParaRPr lang="en-US" dirty="0"/>
          </a:p>
        </p:txBody>
      </p:sp>
    </p:spTree>
    <p:extLst>
      <p:ext uri="{BB962C8B-B14F-4D97-AF65-F5344CB8AC3E}">
        <p14:creationId xmlns:p14="http://schemas.microsoft.com/office/powerpoint/2010/main" val="73643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374" y="1709195"/>
            <a:ext cx="7772400" cy="1601164"/>
          </a:xfrm>
        </p:spPr>
        <p:txBody>
          <a:bodyPr>
            <a:normAutofit fontScale="90000"/>
          </a:bodyPr>
          <a:lstStyle/>
          <a:p>
            <a:br>
              <a:rPr lang="en-US" dirty="0"/>
            </a:br>
            <a:r>
              <a:rPr lang="en-US" dirty="0"/>
              <a:t>Tax Reporting for Fellowships/Assistantships:</a:t>
            </a:r>
            <a:br>
              <a:rPr lang="en-US" dirty="0"/>
            </a:br>
            <a:br>
              <a:rPr lang="en-US" dirty="0"/>
            </a:br>
            <a:r>
              <a:rPr lang="en-US" dirty="0"/>
              <a:t>U.S. Citizens, Permanent Residents and Resident Aliens for Tax Purposes</a:t>
            </a:r>
          </a:p>
        </p:txBody>
      </p:sp>
    </p:spTree>
    <p:extLst>
      <p:ext uri="{BB962C8B-B14F-4D97-AF65-F5344CB8AC3E}">
        <p14:creationId xmlns:p14="http://schemas.microsoft.com/office/powerpoint/2010/main" val="37418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normAutofit fontScale="90000"/>
          </a:bodyPr>
          <a:lstStyle/>
          <a:p>
            <a:r>
              <a:rPr lang="en-US" sz="2800" b="1" dirty="0"/>
              <a:t>Tax Reporting for Fellowships/Assistantships: U.S. Citizens, Permanent Residents and Resident Aliens for Tax Purposes</a:t>
            </a:r>
          </a:p>
        </p:txBody>
      </p:sp>
      <p:sp>
        <p:nvSpPr>
          <p:cNvPr id="3" name="Content Placeholder 2"/>
          <p:cNvSpPr>
            <a:spLocks noGrp="1"/>
          </p:cNvSpPr>
          <p:nvPr>
            <p:ph idx="1"/>
          </p:nvPr>
        </p:nvSpPr>
        <p:spPr>
          <a:xfrm>
            <a:off x="1764254" y="1647049"/>
            <a:ext cx="8663493" cy="5074119"/>
          </a:xfrm>
        </p:spPr>
        <p:txBody>
          <a:bodyPr>
            <a:normAutofit/>
          </a:bodyPr>
          <a:lstStyle/>
          <a:p>
            <a:r>
              <a:rPr lang="en-US" dirty="0"/>
              <a:t>Fellowships/assistantships coded as UR6000 and UR6002 are </a:t>
            </a:r>
            <a:r>
              <a:rPr lang="en-US" u="sng" dirty="0"/>
              <a:t>not</a:t>
            </a:r>
            <a:r>
              <a:rPr lang="en-US" dirty="0"/>
              <a:t> considered compensation for services (i.e., wages). These amounts are for your educational benefit (fulfills research or teaching requirements for your degree).</a:t>
            </a:r>
          </a:p>
          <a:p>
            <a:endParaRPr lang="en-US" sz="1100" dirty="0"/>
          </a:p>
          <a:p>
            <a:r>
              <a:rPr lang="en-US" dirty="0"/>
              <a:t>The IRS provides that amounts received as fellowships are </a:t>
            </a:r>
            <a:r>
              <a:rPr lang="en-US" u="sng" dirty="0"/>
              <a:t>not</a:t>
            </a:r>
            <a:r>
              <a:rPr lang="en-US" dirty="0"/>
              <a:t> required to be reported as wages on a W-2 or as income on a Form 1099-MISC.  However, these amounts are taxable income if used for </a:t>
            </a:r>
            <a:r>
              <a:rPr lang="en-US" b="1" dirty="0"/>
              <a:t>nonqualified</a:t>
            </a:r>
            <a:r>
              <a:rPr lang="en-US" dirty="0"/>
              <a:t> expenditures</a:t>
            </a:r>
            <a:r>
              <a:rPr lang="en-US" sz="2000" dirty="0"/>
              <a:t>.</a:t>
            </a:r>
          </a:p>
          <a:p>
            <a:pPr marL="0" indent="0">
              <a:buNone/>
            </a:pPr>
            <a:endParaRPr lang="en-US" sz="1100" dirty="0"/>
          </a:p>
          <a:p>
            <a:r>
              <a:rPr lang="en-US" dirty="0"/>
              <a:t>Because these fellowships are not considered wages, they are </a:t>
            </a:r>
            <a:r>
              <a:rPr lang="en-US" u="sng" dirty="0"/>
              <a:t>not</a:t>
            </a:r>
            <a:r>
              <a:rPr lang="en-US" dirty="0"/>
              <a:t> subject to income tax withholding.</a:t>
            </a:r>
          </a:p>
          <a:p>
            <a:pPr marL="0" indent="0">
              <a:buNone/>
            </a:pPr>
            <a:endParaRPr lang="en-US" sz="1200" dirty="0"/>
          </a:p>
          <a:p>
            <a:endParaRPr lang="en-US" sz="2000" dirty="0"/>
          </a:p>
        </p:txBody>
      </p:sp>
    </p:spTree>
    <p:extLst>
      <p:ext uri="{BB962C8B-B14F-4D97-AF65-F5344CB8AC3E}">
        <p14:creationId xmlns:p14="http://schemas.microsoft.com/office/powerpoint/2010/main" val="144420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normAutofit fontScale="90000"/>
          </a:bodyPr>
          <a:lstStyle/>
          <a:p>
            <a:r>
              <a:rPr lang="en-US" sz="2800" b="1" dirty="0"/>
              <a:t>Tax Reporting for Fellowships/Assistantships: U.S. Citizens, Permanent Residents and Resident Aliens for Tax Purposes</a:t>
            </a:r>
          </a:p>
        </p:txBody>
      </p:sp>
      <p:sp>
        <p:nvSpPr>
          <p:cNvPr id="3" name="Content Placeholder 2"/>
          <p:cNvSpPr>
            <a:spLocks noGrp="1"/>
          </p:cNvSpPr>
          <p:nvPr>
            <p:ph idx="1"/>
          </p:nvPr>
        </p:nvSpPr>
        <p:spPr>
          <a:xfrm>
            <a:off x="1677627" y="1476376"/>
            <a:ext cx="8775885" cy="4901848"/>
          </a:xfrm>
        </p:spPr>
        <p:txBody>
          <a:bodyPr>
            <a:normAutofit fontScale="92500" lnSpcReduction="10000"/>
          </a:bodyPr>
          <a:lstStyle/>
          <a:p>
            <a:r>
              <a:rPr lang="en-US" dirty="0"/>
              <a:t>Fellowships/assistantships are </a:t>
            </a:r>
            <a:r>
              <a:rPr lang="en-US" u="sng" dirty="0"/>
              <a:t>not</a:t>
            </a:r>
            <a:r>
              <a:rPr lang="en-US" dirty="0"/>
              <a:t> taxable if used for </a:t>
            </a:r>
            <a:r>
              <a:rPr lang="en-US" u="sng" dirty="0"/>
              <a:t>qualified</a:t>
            </a:r>
            <a:r>
              <a:rPr lang="en-US" dirty="0"/>
              <a:t> expenditures.</a:t>
            </a:r>
          </a:p>
          <a:p>
            <a:pPr lvl="2">
              <a:buFont typeface="Arial" panose="020B0604020202020204" pitchFamily="34" charset="0"/>
              <a:buChar char="•"/>
            </a:pPr>
            <a:r>
              <a:rPr lang="en-US" sz="1900" b="1" dirty="0"/>
              <a:t>Qualified</a:t>
            </a:r>
            <a:r>
              <a:rPr lang="en-US" sz="1900" dirty="0"/>
              <a:t> expenditures – candidate for degree and amount used for tuition or fees, books, supplies and equipment required for courses</a:t>
            </a:r>
          </a:p>
          <a:p>
            <a:pPr>
              <a:buFont typeface="Wingdings" panose="05000000000000000000" pitchFamily="2" charset="2"/>
              <a:buChar char="§"/>
            </a:pPr>
            <a:r>
              <a:rPr lang="en-US" dirty="0"/>
              <a:t>Fellowships/assistantships </a:t>
            </a:r>
            <a:r>
              <a:rPr lang="en-US" u="sng" dirty="0"/>
              <a:t>are</a:t>
            </a:r>
            <a:r>
              <a:rPr lang="en-US" dirty="0"/>
              <a:t> taxable if used for </a:t>
            </a:r>
            <a:r>
              <a:rPr lang="en-US" u="sng" dirty="0"/>
              <a:t>non-qualified</a:t>
            </a:r>
            <a:r>
              <a:rPr lang="en-US" dirty="0"/>
              <a:t> expenditures.</a:t>
            </a:r>
          </a:p>
          <a:p>
            <a:pPr lvl="2">
              <a:buFont typeface="Arial" panose="020B0604020202020204" pitchFamily="34" charset="0"/>
              <a:buChar char="•"/>
            </a:pPr>
            <a:r>
              <a:rPr lang="en-US" sz="1900" b="1" dirty="0"/>
              <a:t>Nonqualified</a:t>
            </a:r>
            <a:r>
              <a:rPr lang="en-US" sz="1900" dirty="0"/>
              <a:t> expenditures – amounts used for room, board, travel, equipment, living expenses not required as part of education</a:t>
            </a:r>
          </a:p>
          <a:p>
            <a:pPr>
              <a:buFont typeface="Wingdings" panose="05000000000000000000" pitchFamily="2" charset="2"/>
              <a:buChar char="§"/>
            </a:pPr>
            <a:r>
              <a:rPr lang="en-US" dirty="0"/>
              <a:t>Any tuition support that you are receiving is in addition to your UR6000/UR6002 fellowship/assistantship position (and would already be considered a qualified nontaxable expense).  </a:t>
            </a:r>
          </a:p>
          <a:p>
            <a:r>
              <a:rPr lang="en-US" dirty="0"/>
              <a:t>You received a letter from the University in January 2026 which provides your total fellowships/assistantships for the 2025 calendar year.</a:t>
            </a:r>
          </a:p>
          <a:p>
            <a:pPr lvl="2">
              <a:buFont typeface="Arial" panose="020B0604020202020204" pitchFamily="34" charset="0"/>
              <a:buChar char="•"/>
            </a:pPr>
            <a:r>
              <a:rPr lang="en-US" sz="1900" dirty="0"/>
              <a:t>Letter is for informational purposes and is not required to be filed with the IRS or NYS Dept of Tax when you file your 2025 tax return.</a:t>
            </a:r>
          </a:p>
          <a:p>
            <a:pPr lvl="2">
              <a:buFont typeface="Arial" panose="020B0604020202020204" pitchFamily="34" charset="0"/>
              <a:buChar char="•"/>
            </a:pPr>
            <a:r>
              <a:rPr lang="en-US" sz="1900" dirty="0"/>
              <a:t>Letter should be saved and kept as support for taxable amount of fellowship/assistantship that you report on your 2025 tax return.</a:t>
            </a:r>
          </a:p>
          <a:p>
            <a:endParaRPr lang="en-US" sz="2000" dirty="0"/>
          </a:p>
        </p:txBody>
      </p:sp>
    </p:spTree>
    <p:extLst>
      <p:ext uri="{BB962C8B-B14F-4D97-AF65-F5344CB8AC3E}">
        <p14:creationId xmlns:p14="http://schemas.microsoft.com/office/powerpoint/2010/main" val="293169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normAutofit fontScale="90000"/>
          </a:bodyPr>
          <a:lstStyle/>
          <a:p>
            <a:r>
              <a:rPr lang="en-US" sz="2800" b="1" dirty="0"/>
              <a:t>Tax Reporting for Fellowships/Assistantships: U.S. Citizens, Permanent Residents and Resident Aliens for Tax Purposes</a:t>
            </a:r>
          </a:p>
        </p:txBody>
      </p:sp>
      <p:sp>
        <p:nvSpPr>
          <p:cNvPr id="3" name="Content Placeholder 2"/>
          <p:cNvSpPr>
            <a:spLocks noGrp="1"/>
          </p:cNvSpPr>
          <p:nvPr>
            <p:ph idx="1"/>
          </p:nvPr>
        </p:nvSpPr>
        <p:spPr>
          <a:xfrm>
            <a:off x="1831254" y="1628079"/>
            <a:ext cx="8836747" cy="4650058"/>
          </a:xfrm>
        </p:spPr>
        <p:txBody>
          <a:bodyPr>
            <a:normAutofit fontScale="85000" lnSpcReduction="20000"/>
          </a:bodyPr>
          <a:lstStyle/>
          <a:p>
            <a:r>
              <a:rPr lang="en-US" b="1" dirty="0"/>
              <a:t>Example </a:t>
            </a:r>
          </a:p>
          <a:p>
            <a:pPr marL="0" indent="0">
              <a:buNone/>
            </a:pPr>
            <a:endParaRPr lang="en-US" sz="2000" dirty="0"/>
          </a:p>
          <a:p>
            <a:pPr marL="0" indent="0">
              <a:buNone/>
            </a:pPr>
            <a:r>
              <a:rPr lang="en-US" dirty="0"/>
              <a:t>Scott is a PhD candidate receiving 100% tuition support from the University. In addition, he was awarded an assistantship (UR6002 job profile) of $30,000 for the 2025-26 academic year. The cost of books and equipment required for and paid in 2025 for his classes is $1,000.  How much of the $30,000 is taxable for 2025?</a:t>
            </a:r>
          </a:p>
          <a:p>
            <a:pPr marL="0" indent="0">
              <a:buNone/>
            </a:pPr>
            <a:endParaRPr lang="en-US" dirty="0"/>
          </a:p>
          <a:p>
            <a:pPr marL="0" indent="0">
              <a:buNone/>
            </a:pPr>
            <a:r>
              <a:rPr lang="en-US" u="sng" dirty="0"/>
              <a:t>Calendar Year 2025</a:t>
            </a:r>
          </a:p>
          <a:p>
            <a:pPr marL="0" indent="0">
              <a:buNone/>
            </a:pPr>
            <a:r>
              <a:rPr lang="en-US" dirty="0"/>
              <a:t>Assistantship payments received in 2025 - $15,000</a:t>
            </a:r>
          </a:p>
          <a:p>
            <a:pPr marL="0" indent="0">
              <a:buNone/>
            </a:pPr>
            <a:r>
              <a:rPr lang="en-US" dirty="0"/>
              <a:t>Cost of books/equipment required for and paid in 2025 for his 2025 classes - $1,000</a:t>
            </a:r>
          </a:p>
          <a:p>
            <a:pPr marL="0" indent="0">
              <a:buNone/>
            </a:pPr>
            <a:r>
              <a:rPr lang="en-US" dirty="0"/>
              <a:t>$14,000 - should be reported as taxable income from his UR6002 assistantship on Scott’s 2025 tax return ($15,000 less $1,000)**</a:t>
            </a:r>
          </a:p>
          <a:p>
            <a:pPr marL="0" indent="0">
              <a:buNone/>
            </a:pPr>
            <a:endParaRPr lang="en-US" dirty="0"/>
          </a:p>
          <a:p>
            <a:pPr marL="0" indent="0">
              <a:buNone/>
            </a:pPr>
            <a:r>
              <a:rPr lang="en-US" dirty="0"/>
              <a:t>** To support this amount on his 2025 return, Scott should keep his fellowship letter from the University (received in January 2026), receipts, and course information that lists required books/equipment.</a:t>
            </a:r>
          </a:p>
          <a:p>
            <a:endParaRPr lang="en-US" sz="2000" dirty="0"/>
          </a:p>
        </p:txBody>
      </p:sp>
    </p:spTree>
    <p:extLst>
      <p:ext uri="{BB962C8B-B14F-4D97-AF65-F5344CB8AC3E}">
        <p14:creationId xmlns:p14="http://schemas.microsoft.com/office/powerpoint/2010/main" val="60739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
            <a:ext cx="7772400" cy="922020"/>
          </a:xfrm>
        </p:spPr>
        <p:txBody>
          <a:bodyPr>
            <a:normAutofit fontScale="90000"/>
          </a:bodyPr>
          <a:lstStyle/>
          <a:p>
            <a:r>
              <a:rPr lang="en-US" sz="2800" b="1" dirty="0"/>
              <a:t>Tax Reporting for Fellowships/Assistantships: U.S. Citizens, Permanent Residents and Resident Aliens for Tax Purposes</a:t>
            </a:r>
          </a:p>
        </p:txBody>
      </p:sp>
      <p:sp>
        <p:nvSpPr>
          <p:cNvPr id="3" name="Content Placeholder 2"/>
          <p:cNvSpPr>
            <a:spLocks noGrp="1"/>
          </p:cNvSpPr>
          <p:nvPr>
            <p:ph idx="1"/>
          </p:nvPr>
        </p:nvSpPr>
        <p:spPr>
          <a:xfrm>
            <a:off x="1524001" y="1938679"/>
            <a:ext cx="8932243" cy="4737348"/>
          </a:xfrm>
        </p:spPr>
        <p:txBody>
          <a:bodyPr/>
          <a:lstStyle/>
          <a:p>
            <a:r>
              <a:rPr lang="en-US" sz="2200" dirty="0"/>
              <a:t>Because fellowships/assistantships (job profiles UR6000 &amp; UR6002) used for nonqualified expenditures are taxable income but not subject to withholding by the University, you </a:t>
            </a:r>
            <a:r>
              <a:rPr lang="en-US" sz="2200" b="1" dirty="0"/>
              <a:t>may</a:t>
            </a:r>
            <a:r>
              <a:rPr lang="en-US" sz="2200" dirty="0"/>
              <a:t> be required to make estimated tax payments with the IRS and/or the NYS Dept of Tax (if you are a NY state resident).</a:t>
            </a:r>
          </a:p>
          <a:p>
            <a:endParaRPr lang="en-US" sz="800" dirty="0"/>
          </a:p>
          <a:p>
            <a:pPr marL="342900" lvl="1" indent="-342900"/>
            <a:r>
              <a:rPr lang="en-US" sz="2200" dirty="0"/>
              <a:t>The IRS and NYS require that income taxes be paid as you earn or receive income during the year, either through withholding or estimated tax payments.  Estimated tax payments are due quarterly.  You are always allowed to “pre-pay” your tax liability that would otherwise be due each quarter.  Otherwise, equal installments.</a:t>
            </a:r>
          </a:p>
          <a:p>
            <a:pPr marL="742950" lvl="2" indent="-342900"/>
            <a:endParaRPr lang="en-US" dirty="0"/>
          </a:p>
          <a:p>
            <a:endParaRPr lang="en-US" sz="2000" dirty="0"/>
          </a:p>
        </p:txBody>
      </p:sp>
    </p:spTree>
    <p:extLst>
      <p:ext uri="{BB962C8B-B14F-4D97-AF65-F5344CB8AC3E}">
        <p14:creationId xmlns:p14="http://schemas.microsoft.com/office/powerpoint/2010/main" val="39087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734" y="313833"/>
            <a:ext cx="7772400" cy="660935"/>
          </a:xfrm>
        </p:spPr>
        <p:txBody>
          <a:bodyPr/>
          <a:lstStyle/>
          <a:p>
            <a:r>
              <a:rPr lang="en-US" sz="2800" b="1" dirty="0"/>
              <a:t>Resident Aliens for Tax Purposes</a:t>
            </a:r>
          </a:p>
        </p:txBody>
      </p:sp>
      <p:sp>
        <p:nvSpPr>
          <p:cNvPr id="3" name="Content Placeholder 2"/>
          <p:cNvSpPr>
            <a:spLocks noGrp="1"/>
          </p:cNvSpPr>
          <p:nvPr>
            <p:ph idx="1"/>
          </p:nvPr>
        </p:nvSpPr>
        <p:spPr>
          <a:xfrm>
            <a:off x="1763876" y="974768"/>
            <a:ext cx="8836747" cy="5034011"/>
          </a:xfrm>
        </p:spPr>
        <p:txBody>
          <a:bodyPr/>
          <a:lstStyle/>
          <a:p>
            <a:r>
              <a:rPr lang="en-US" dirty="0"/>
              <a:t>Resident aliens for tax purposes are generally treated the same as U.S. citizens.</a:t>
            </a:r>
          </a:p>
          <a:p>
            <a:r>
              <a:rPr lang="en-US" dirty="0"/>
              <a:t>However, certain countries have treaty provisions that apply to students even after they become resident aliens for U.S. tax purposes.</a:t>
            </a:r>
          </a:p>
          <a:p>
            <a:pPr>
              <a:spcBef>
                <a:spcPts val="0"/>
              </a:spcBef>
            </a:pPr>
            <a:r>
              <a:rPr lang="en-US" dirty="0"/>
              <a:t>A non-resident alien who is on a student visa (F, J, M or Q) from </a:t>
            </a:r>
            <a:r>
              <a:rPr lang="en-US" b="1" dirty="0"/>
              <a:t>China*, Germany, Luxembourg or Pakistan</a:t>
            </a:r>
            <a:r>
              <a:rPr lang="en-US" dirty="0"/>
              <a:t> may continue to claim tax treaty benefits with respect to their non-service fellowship/assistantship payments </a:t>
            </a:r>
            <a:r>
              <a:rPr lang="en-US" b="1" i="1" dirty="0"/>
              <a:t>even after</a:t>
            </a:r>
            <a:r>
              <a:rPr lang="en-US" dirty="0"/>
              <a:t> they become a resident alien for tax purposes (so </a:t>
            </a:r>
            <a:r>
              <a:rPr lang="en-US" b="1" u="sng" dirty="0"/>
              <a:t>NOT</a:t>
            </a:r>
            <a:r>
              <a:rPr lang="en-US" dirty="0"/>
              <a:t> required to pay estimated income taxes).</a:t>
            </a:r>
          </a:p>
          <a:p>
            <a:pPr marL="0" indent="0">
              <a:spcBef>
                <a:spcPts val="0"/>
              </a:spcBef>
              <a:buNone/>
            </a:pPr>
            <a:r>
              <a:rPr lang="en-US" b="1" dirty="0"/>
              <a:t>     * </a:t>
            </a:r>
            <a:r>
              <a:rPr lang="en-US" sz="2000" b="1" dirty="0"/>
              <a:t>Tax treaty with China does </a:t>
            </a:r>
            <a:r>
              <a:rPr lang="en-US" sz="2000" b="1" u="sng" dirty="0"/>
              <a:t>not</a:t>
            </a:r>
            <a:r>
              <a:rPr lang="en-US" sz="2000" b="1" dirty="0"/>
              <a:t> include Hong Kong or Taiwan residents</a:t>
            </a:r>
            <a:endParaRPr lang="en-US" sz="2000" dirty="0"/>
          </a:p>
          <a:p>
            <a:r>
              <a:rPr lang="en-US" dirty="0"/>
              <a:t>Generally, in order to continue to claim tax treaty benefits, the student must still be in the process of obtaining their degree.</a:t>
            </a:r>
          </a:p>
          <a:p>
            <a:pPr marL="457200" lvl="1" indent="0">
              <a:buNone/>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None/>
            </a:pPr>
            <a:endParaRPr lang="en-US" dirty="0"/>
          </a:p>
          <a:p>
            <a:pPr marL="914400" lvl="2" indent="0">
              <a:buNone/>
            </a:pPr>
            <a:endParaRPr lang="en-US" sz="1600" dirty="0"/>
          </a:p>
        </p:txBody>
      </p:sp>
    </p:spTree>
    <p:extLst>
      <p:ext uri="{BB962C8B-B14F-4D97-AF65-F5344CB8AC3E}">
        <p14:creationId xmlns:p14="http://schemas.microsoft.com/office/powerpoint/2010/main" val="300801250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105</TotalTime>
  <Words>3194</Words>
  <Application>Microsoft Office PowerPoint</Application>
  <PresentationFormat>Widescreen</PresentationFormat>
  <Paragraphs>306</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Times New Roman</vt:lpstr>
      <vt:lpstr>Wingdings</vt:lpstr>
      <vt:lpstr>Office Theme</vt:lpstr>
      <vt:lpstr>Tax Reporting of Graduate Student Payments  Spring 2026</vt:lpstr>
      <vt:lpstr>Overview</vt:lpstr>
      <vt:lpstr>Summary of Graduate Student Appointments </vt:lpstr>
      <vt:lpstr> Tax Reporting for Fellowships/Assistantships:  U.S. Citizens, Permanent Residents and Resident Aliens for Tax Purposes</vt:lpstr>
      <vt:lpstr>Tax Reporting for Fellowships/Assistantships: U.S. Citizens, Permanent Residents and Resident Aliens for Tax Purposes</vt:lpstr>
      <vt:lpstr>Tax Reporting for Fellowships/Assistantships: U.S. Citizens, Permanent Residents and Resident Aliens for Tax Purposes</vt:lpstr>
      <vt:lpstr>Tax Reporting for Fellowships/Assistantships: U.S. Citizens, Permanent Residents and Resident Aliens for Tax Purposes</vt:lpstr>
      <vt:lpstr>Tax Reporting for Fellowships/Assistantships: U.S. Citizens, Permanent Residents and Resident Aliens for Tax Purposes</vt:lpstr>
      <vt:lpstr>Resident Aliens for Tax Purposes</vt:lpstr>
      <vt:lpstr>Resident Aliens for Tax Purposes</vt:lpstr>
      <vt:lpstr>Calculating &amp; Paying Your Estimated Tax Payments </vt:lpstr>
      <vt:lpstr>Calculating Taxable Income &amp; Tax</vt:lpstr>
      <vt:lpstr>Taxable Income Differs Between IRS and State</vt:lpstr>
      <vt:lpstr>Estimated Tax Payment Due Dates</vt:lpstr>
      <vt:lpstr>Penalty for Not Making Estimated Tax Payments</vt:lpstr>
      <vt:lpstr>Resources</vt:lpstr>
      <vt:lpstr>Calculate Your 2026 Estimated Tax Payments</vt:lpstr>
      <vt:lpstr>Calculate Your 2026 Estimated Tax Payments</vt:lpstr>
      <vt:lpstr>Calculate Your 2026 Estimated Tax Payments</vt:lpstr>
      <vt:lpstr>How to Make Estimated Tax Payments</vt:lpstr>
      <vt:lpstr>Calculate Your 2026 Estimated Tax Payments</vt:lpstr>
      <vt:lpstr>How to Report Fellowships/Assistantships on Your 2025 Income Tax Returns </vt:lpstr>
      <vt:lpstr>How to Report Fellowships/Assistantships on Your 2025 Income Tax Returns</vt:lpstr>
      <vt:lpstr>How to Report Fellowships/Assistantships on Your 2025 Income Tax Returns</vt:lpstr>
      <vt:lpstr>Filing 2025 Income Tax Returns</vt:lpstr>
      <vt:lpstr>Filing 2025 Income Tax Returns</vt:lpstr>
      <vt:lpstr>Record Keeping – IRS Guidance on Keeping Income Tax Records</vt:lpstr>
      <vt:lpstr>PowerPoint Presentation</vt:lpstr>
      <vt:lpstr>Tax Resources</vt:lpstr>
      <vt:lpstr>Questions?</vt:lpstr>
      <vt:lpstr>    </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Reporting of Graduate Student Payments  Spring 2026</dc:title>
  <dc:subject/>
  <dc:creator>Burnicki, Caroline</dc:creator>
  <cp:keywords>University of Rochester</cp:keywords>
  <dc:description/>
  <cp:lastModifiedBy>Burnicki, Caroline</cp:lastModifiedBy>
  <cp:revision>7</cp:revision>
  <dcterms:created xsi:type="dcterms:W3CDTF">2025-09-12T14:34:27Z</dcterms:created>
  <dcterms:modified xsi:type="dcterms:W3CDTF">2026-03-27T15:12:32Z</dcterms:modified>
  <cp:category/>
</cp:coreProperties>
</file>