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2" r:id="rId6"/>
    <p:sldMasterId id="2147483676" r:id="rId7"/>
    <p:sldMasterId id="2147483700" r:id="rId8"/>
  </p:sldMasterIdLst>
  <p:notesMasterIdLst>
    <p:notesMasterId r:id="rId13"/>
  </p:notesMasterIdLst>
  <p:sldIdLst>
    <p:sldId id="259" r:id="rId9"/>
    <p:sldId id="2145705662" r:id="rId10"/>
    <p:sldId id="2145705708" r:id="rId11"/>
    <p:sldId id="214570568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23427-115B-32AA-8D1C-32FE76FC1206}" name="Dominica Ranieri" initials="DR" userId="Tv+0LhKRIkcyLFTVNVPwY5Iuv2vmbO9O6CWDuDfq1eU=" providerId="None"/>
  <p188:author id="{FA56B137-DDEF-E7D7-8B6C-EF08ED5E9076}" name="Davis, Jayla" initials="DJ" userId="S::jaydavis@deloitte.com::1a1da9c0-ac6f-4053-ba43-3dccdce3161c" providerId="AD"/>
  <p188:author id="{74C49B9C-6317-AEF0-FC29-8C386958697D}" name="Happ, Amy" initials="AH" userId="S::ahapp@UR.Rochester.edu::ec9ff1b1-6a22-467e-81ef-e9941fdb86d6" providerId="AD"/>
  <p188:author id="{D46D7FA2-B1FC-7512-8A3B-243D491A9F55}" name="Happ, Amy" initials="HA" userId="S::ahapp@ur.rochester.edu::ec9ff1b1-6a22-467e-81ef-e9941fdb86d6" providerId="AD"/>
  <p188:author id="{8A3725DD-9403-5040-F6D6-173ABDC63E2D}" name="Polhemus, Karen" initials="PK" userId="S::kpolhemus@deloitte.com::ffe15621-1774-41b9-982b-d4d962c2a3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E8EB"/>
    <a:srgbClr val="093F6A"/>
    <a:srgbClr val="002776"/>
    <a:srgbClr val="2469AA"/>
    <a:srgbClr val="FFFFFF"/>
    <a:srgbClr val="7AC7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158" autoAdjust="0"/>
  </p:normalViewPr>
  <p:slideViewPr>
    <p:cSldViewPr snapToGrid="0">
      <p:cViewPr varScale="1">
        <p:scale>
          <a:sx n="80" d="100"/>
          <a:sy n="80" d="100"/>
        </p:scale>
        <p:origin x="1800" y="19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7B8FB3-E9B8-4A80-A3CA-2355AF6B6CB6}" type="datetimeFigureOut">
              <a:rPr lang="en-US" smtClean="0"/>
              <a:t>1/22/24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9050CF-D164-4E4D-AE29-ADEC61231234}" type="slidenum">
              <a:rPr lang="en-US" smtClean="0"/>
              <a:t>‹#›</a:t>
            </a:fld>
            <a:endParaRPr lang="en-US"/>
          </a:p>
        </p:txBody>
      </p:sp>
    </p:spTree>
    <p:extLst>
      <p:ext uri="{BB962C8B-B14F-4D97-AF65-F5344CB8AC3E}">
        <p14:creationId xmlns:p14="http://schemas.microsoft.com/office/powerpoint/2010/main" val="168430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759050CF-D164-4E4D-AE29-ADEC61231234}" type="slidenum">
              <a:rPr lang="en-US" smtClean="0"/>
              <a:t>1</a:t>
            </a:fld>
            <a:endParaRPr lang="en-US"/>
          </a:p>
        </p:txBody>
      </p:sp>
    </p:spTree>
    <p:extLst>
      <p:ext uri="{BB962C8B-B14F-4D97-AF65-F5344CB8AC3E}">
        <p14:creationId xmlns:p14="http://schemas.microsoft.com/office/powerpoint/2010/main" val="174075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case you haven’t heard, the University is shifting the myURHR go-live from spring 2024 to fall of this year.</a:t>
            </a:r>
          </a:p>
          <a:p>
            <a:pPr lvl="0"/>
            <a:r>
              <a:rPr lang="en-US" sz="1200" kern="1200" dirty="0">
                <a:solidFill>
                  <a:schemeClr val="tx1"/>
                </a:solidFill>
                <a:effectLst/>
                <a:latin typeface="+mn-lt"/>
                <a:ea typeface="+mn-ea"/>
                <a:cs typeface="+mn-cs"/>
              </a:rPr>
              <a:t>You can see the go-live star is now located in the fall timeframe.</a:t>
            </a:r>
          </a:p>
          <a:p>
            <a:pPr lvl="0"/>
            <a:r>
              <a:rPr lang="en-US" sz="1200" kern="1200" dirty="0">
                <a:solidFill>
                  <a:schemeClr val="tx1"/>
                </a:solidFill>
                <a:effectLst/>
                <a:latin typeface="+mn-lt"/>
                <a:ea typeface="+mn-ea"/>
                <a:cs typeface="+mn-cs"/>
              </a:rPr>
              <a:t>This will allow the project team more time to resolve open items and to more efficiently test Workday and UKG, the two market-leading software programs that will power myURHR.</a:t>
            </a:r>
          </a:p>
          <a:p>
            <a:pPr lvl="0"/>
            <a:r>
              <a:rPr lang="en-US" sz="1200" kern="1200" dirty="0">
                <a:solidFill>
                  <a:schemeClr val="tx1"/>
                </a:solidFill>
                <a:effectLst/>
                <a:latin typeface="+mn-lt"/>
                <a:ea typeface="+mn-ea"/>
                <a:cs typeface="+mn-cs"/>
              </a:rPr>
              <a:t>You may notice some new additions here on the timeline too, including Day in the Life Testing, another round of Demo Days, and a myURHR Readiness Tour.</a:t>
            </a:r>
          </a:p>
          <a:p>
            <a:endParaRPr lang="en-US" dirty="0"/>
          </a:p>
        </p:txBody>
      </p:sp>
      <p:sp>
        <p:nvSpPr>
          <p:cNvPr id="4" name="Slide Number Placeholder 3"/>
          <p:cNvSpPr>
            <a:spLocks noGrp="1"/>
          </p:cNvSpPr>
          <p:nvPr>
            <p:ph type="sldNum" sz="quarter" idx="5"/>
          </p:nvPr>
        </p:nvSpPr>
        <p:spPr/>
        <p:txBody>
          <a:bodyPr/>
          <a:lstStyle/>
          <a:p>
            <a:pPr defTabSz="931774">
              <a:defRPr/>
            </a:pPr>
            <a:fld id="{D6842A7E-6E82-4B52-A416-B38D324D5BB1}"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41400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next slide explains some of the new activities in further detail.</a:t>
            </a:r>
          </a:p>
          <a:p>
            <a:pPr lvl="0"/>
            <a:r>
              <a:rPr lang="en-US" sz="1200" kern="1200" dirty="0">
                <a:solidFill>
                  <a:schemeClr val="tx1"/>
                </a:solidFill>
                <a:effectLst/>
                <a:latin typeface="+mn-lt"/>
                <a:ea typeface="+mn-ea"/>
                <a:cs typeface="+mn-cs"/>
              </a:rPr>
              <a:t>Day in the Life Testing is to validate myURHR is functioning properly and different business flows are working as expected. </a:t>
            </a:r>
          </a:p>
          <a:p>
            <a:pPr lvl="0"/>
            <a:r>
              <a:rPr lang="en-US" sz="1200" kern="1200" dirty="0">
                <a:solidFill>
                  <a:schemeClr val="tx1"/>
                </a:solidFill>
                <a:effectLst/>
                <a:latin typeface="+mn-lt"/>
                <a:ea typeface="+mn-ea"/>
                <a:cs typeface="+mn-cs"/>
              </a:rPr>
              <a:t>This testing exercise will continue for several weeks.</a:t>
            </a:r>
          </a:p>
          <a:p>
            <a:pPr lvl="0"/>
            <a:r>
              <a:rPr lang="en-US" sz="1200" kern="1200" dirty="0">
                <a:solidFill>
                  <a:schemeClr val="tx1"/>
                </a:solidFill>
                <a:effectLst/>
                <a:latin typeface="+mn-lt"/>
                <a:ea typeface="+mn-ea"/>
                <a:cs typeface="+mn-cs"/>
              </a:rPr>
              <a:t>Then, in the spring, the myURHR project team will launch Demo Days 2.0, featuring new topics and demonstrations. </a:t>
            </a:r>
          </a:p>
          <a:p>
            <a:pPr lvl="0"/>
            <a:r>
              <a:rPr lang="en-US" sz="1200" kern="1200" dirty="0">
                <a:solidFill>
                  <a:schemeClr val="tx1"/>
                </a:solidFill>
                <a:effectLst/>
                <a:latin typeface="+mn-lt"/>
                <a:ea typeface="+mn-ea"/>
                <a:cs typeface="+mn-cs"/>
              </a:rPr>
              <a:t>Although this is a new series of Demo Days, it will have the same format as last year, but will be targeted to more specific audiences.</a:t>
            </a:r>
          </a:p>
          <a:p>
            <a:pPr lvl="0"/>
            <a:r>
              <a:rPr lang="en-US" sz="1200" kern="1200" dirty="0">
                <a:solidFill>
                  <a:schemeClr val="tx1"/>
                </a:solidFill>
                <a:effectLst/>
                <a:latin typeface="+mn-lt"/>
                <a:ea typeface="+mn-ea"/>
                <a:cs typeface="+mn-cs"/>
              </a:rPr>
              <a:t>Depending on your role, you might be interested in attending sessions such as Timekeeping, Effort Reporting and Certification, and Payroll Accounting Adjustments and Payroll Costing Allocations. Employee Self-Service will also be covered again.</a:t>
            </a:r>
          </a:p>
          <a:p>
            <a:pPr lvl="0"/>
            <a:r>
              <a:rPr lang="en-US" sz="1200" kern="1200" dirty="0">
                <a:solidFill>
                  <a:schemeClr val="tx1"/>
                </a:solidFill>
                <a:effectLst/>
                <a:latin typeface="+mn-lt"/>
                <a:ea typeface="+mn-ea"/>
                <a:cs typeface="+mn-cs"/>
              </a:rPr>
              <a:t>The project team is in the beginning planning stages and I will share more information regarding timing and topics when they are available. </a:t>
            </a:r>
          </a:p>
          <a:p>
            <a:pPr lvl="0"/>
            <a:r>
              <a:rPr lang="en-US" sz="1200" kern="1200" dirty="0">
                <a:solidFill>
                  <a:schemeClr val="tx1"/>
                </a:solidFill>
                <a:effectLst/>
                <a:latin typeface="+mn-lt"/>
                <a:ea typeface="+mn-ea"/>
                <a:cs typeface="+mn-cs"/>
              </a:rPr>
              <a:t>A reminder, if you were not able to attend Demo Days in the fall of 2023, all of the recordings are accessible on the myURHR web pages.</a:t>
            </a:r>
          </a:p>
          <a:p>
            <a:pPr lvl="0"/>
            <a:r>
              <a:rPr lang="en-US" sz="1200" kern="1200" dirty="0">
                <a:solidFill>
                  <a:schemeClr val="tx1"/>
                </a:solidFill>
                <a:effectLst/>
                <a:latin typeface="+mn-lt"/>
                <a:ea typeface="+mn-ea"/>
                <a:cs typeface="+mn-cs"/>
              </a:rPr>
              <a:t>Over the summer, the myURHR Readiness Tour will provide an opportunity for the project team to personally connect with as many stakeholders as possible to share mini-demos, answer questions, and collect feedback.  </a:t>
            </a:r>
          </a:p>
          <a:p>
            <a:pPr lvl="0"/>
            <a:r>
              <a:rPr lang="en-US" sz="1200" kern="1200" dirty="0">
                <a:solidFill>
                  <a:schemeClr val="tx1"/>
                </a:solidFill>
                <a:effectLst/>
                <a:latin typeface="+mn-lt"/>
                <a:ea typeface="+mn-ea"/>
                <a:cs typeface="+mn-cs"/>
              </a:rPr>
              <a:t>As the year progresses, the project team will also provide various checklists. </a:t>
            </a:r>
          </a:p>
          <a:p>
            <a:pPr lvl="0"/>
            <a:r>
              <a:rPr lang="en-US" sz="1200" kern="1200" dirty="0">
                <a:solidFill>
                  <a:schemeClr val="tx1"/>
                </a:solidFill>
                <a:effectLst/>
                <a:latin typeface="+mn-lt"/>
                <a:ea typeface="+mn-ea"/>
                <a:cs typeface="+mn-cs"/>
              </a:rPr>
              <a:t>There will be checklists for managers, department coordinators, faculty and staff, and others.</a:t>
            </a:r>
          </a:p>
          <a:p>
            <a:pPr lvl="0"/>
            <a:r>
              <a:rPr lang="en-US" sz="1200" kern="1200" dirty="0">
                <a:solidFill>
                  <a:schemeClr val="tx1"/>
                </a:solidFill>
                <a:effectLst/>
                <a:latin typeface="+mn-lt"/>
                <a:ea typeface="+mn-ea"/>
                <a:cs typeface="+mn-cs"/>
              </a:rPr>
              <a:t>Each checklist will include items to cross off a to-do list or items to review before go-live along with actions to take at go-live.</a:t>
            </a:r>
          </a:p>
          <a:p>
            <a:pPr lvl="0"/>
            <a:r>
              <a:rPr lang="en-US" sz="1200" kern="1200" dirty="0">
                <a:solidFill>
                  <a:schemeClr val="tx1"/>
                </a:solidFill>
                <a:effectLst/>
                <a:latin typeface="+mn-lt"/>
                <a:ea typeface="+mn-ea"/>
                <a:cs typeface="+mn-cs"/>
              </a:rPr>
              <a:t>Training will be delivered over the summer and fall months to accommodate various schedules.</a:t>
            </a:r>
          </a:p>
          <a:p>
            <a:pPr lvl="0"/>
            <a:r>
              <a:rPr lang="en-US" sz="1200" kern="1200" dirty="0">
                <a:solidFill>
                  <a:schemeClr val="tx1"/>
                </a:solidFill>
                <a:effectLst/>
                <a:latin typeface="+mn-lt"/>
                <a:ea typeface="+mn-ea"/>
                <a:cs typeface="+mn-cs"/>
              </a:rPr>
              <a:t>You will have July, August, and September to complete training for your role and for what best fits your schedule.</a:t>
            </a:r>
          </a:p>
          <a:p>
            <a:pPr lvl="0"/>
            <a:r>
              <a:rPr lang="en-US" sz="1200" kern="1200" dirty="0">
                <a:solidFill>
                  <a:schemeClr val="tx1"/>
                </a:solidFill>
                <a:effectLst/>
                <a:latin typeface="+mn-lt"/>
                <a:ea typeface="+mn-ea"/>
                <a:cs typeface="+mn-cs"/>
              </a:rPr>
              <a:t>Although it kicks off in July, the majority of faculty and staff will begin training in August.</a:t>
            </a:r>
          </a:p>
          <a:p>
            <a:pPr lvl="0"/>
            <a:r>
              <a:rPr lang="en-US" sz="1200" kern="1200" dirty="0">
                <a:solidFill>
                  <a:schemeClr val="tx1"/>
                </a:solidFill>
                <a:effectLst/>
                <a:latin typeface="+mn-lt"/>
                <a:ea typeface="+mn-ea"/>
                <a:cs typeface="+mn-cs"/>
              </a:rPr>
              <a:t>Over the coming months, I will share more specific information on how much time you’ll need for training according to your job duties in myURHR.</a:t>
            </a:r>
          </a:p>
          <a:p>
            <a:pPr lvl="0"/>
            <a:r>
              <a:rPr lang="en-US" sz="1200" kern="1200" dirty="0">
                <a:solidFill>
                  <a:schemeClr val="tx1"/>
                </a:solidFill>
                <a:effectLst/>
                <a:latin typeface="+mn-lt"/>
                <a:ea typeface="+mn-ea"/>
                <a:cs typeface="+mn-cs"/>
              </a:rPr>
              <a:t>And last, but certainly not least, the project team will share plans about support for the community as we all use myURHR.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59050CF-D164-4E4D-AE29-ADEC61231234}" type="slidenum">
              <a:rPr lang="en-US" smtClean="0"/>
              <a:t>3</a:t>
            </a:fld>
            <a:endParaRPr lang="en-US"/>
          </a:p>
        </p:txBody>
      </p:sp>
    </p:spTree>
    <p:extLst>
      <p:ext uri="{BB962C8B-B14F-4D97-AF65-F5344CB8AC3E}">
        <p14:creationId xmlns:p14="http://schemas.microsoft.com/office/powerpoint/2010/main" val="182894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always, you can stay up to date on the myURHR project by visiting the web pages.</a:t>
            </a:r>
          </a:p>
          <a:p>
            <a:pPr lvl="0"/>
            <a:r>
              <a:rPr lang="en-US" sz="1200" kern="1200" dirty="0">
                <a:solidFill>
                  <a:schemeClr val="tx1"/>
                </a:solidFill>
                <a:effectLst/>
                <a:latin typeface="+mn-lt"/>
                <a:ea typeface="+mn-ea"/>
                <a:cs typeface="+mn-cs"/>
              </a:rPr>
              <a:t>If you have a question, use the </a:t>
            </a:r>
            <a:r>
              <a:rPr lang="en-US" sz="1200" b="1" kern="1200" dirty="0">
                <a:solidFill>
                  <a:schemeClr val="tx1"/>
                </a:solidFill>
                <a:effectLst/>
                <a:latin typeface="+mn-lt"/>
                <a:ea typeface="+mn-ea"/>
                <a:cs typeface="+mn-cs"/>
              </a:rPr>
              <a:t>myurhr@rochester.edu </a:t>
            </a:r>
            <a:r>
              <a:rPr lang="en-US" sz="1200" kern="1200" dirty="0">
                <a:solidFill>
                  <a:schemeClr val="tx1"/>
                </a:solidFill>
                <a:effectLst/>
                <a:latin typeface="+mn-lt"/>
                <a:ea typeface="+mn-ea"/>
                <a:cs typeface="+mn-cs"/>
              </a:rPr>
              <a:t>email address or submit a feedback form via the myURHR web pages.</a:t>
            </a:r>
          </a:p>
          <a:p>
            <a:pPr lvl="0"/>
            <a:r>
              <a:rPr lang="en-US" dirty="0">
                <a:effectLst/>
              </a:rPr>
              <a:t>You can always reach out </a:t>
            </a:r>
            <a:r>
              <a:rPr lang="en-US">
                <a:effectLst/>
              </a:rPr>
              <a:t>to any </a:t>
            </a:r>
            <a:r>
              <a:rPr lang="en-US" dirty="0">
                <a:effectLst/>
              </a:rPr>
              <a:t>Champion or Super User with questions and comments.</a:t>
            </a:r>
          </a:p>
          <a:p>
            <a:endParaRPr lang="en-US" dirty="0"/>
          </a:p>
        </p:txBody>
      </p:sp>
      <p:sp>
        <p:nvSpPr>
          <p:cNvPr id="4" name="Slide Number Placeholder 3"/>
          <p:cNvSpPr>
            <a:spLocks noGrp="1"/>
          </p:cNvSpPr>
          <p:nvPr>
            <p:ph type="sldNum" sz="quarter" idx="5"/>
          </p:nvPr>
        </p:nvSpPr>
        <p:spPr/>
        <p:txBody>
          <a:bodyPr/>
          <a:lstStyle/>
          <a:p>
            <a:fld id="{D6842A7E-6E82-4B52-A416-B38D324D5BB1}" type="slidenum">
              <a:rPr lang="en-US" smtClean="0"/>
              <a:t>4</a:t>
            </a:fld>
            <a:endParaRPr lang="en-US"/>
          </a:p>
        </p:txBody>
      </p:sp>
    </p:spTree>
    <p:extLst>
      <p:ext uri="{BB962C8B-B14F-4D97-AF65-F5344CB8AC3E}">
        <p14:creationId xmlns:p14="http://schemas.microsoft.com/office/powerpoint/2010/main" val="73477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383F-E6A1-4AC2-AEA2-9B79A50630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EC8B66-8862-4121-98D9-E27264072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40B50E-2440-4ECA-84C3-064125A73E3D}"/>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5" name="Footer Placeholder 4">
            <a:extLst>
              <a:ext uri="{FF2B5EF4-FFF2-40B4-BE49-F238E27FC236}">
                <a16:creationId xmlns:a16="http://schemas.microsoft.com/office/drawing/2014/main" id="{0DAE0642-B146-4C4A-9C18-880B00309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0A6B7-A18B-469F-BB9F-8754396C0E0D}"/>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90965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ED57-0E33-485A-A43A-37D542362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D7FC48-68DF-4CBC-8D2D-D63EEB73C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4D273-C0A9-4ADC-8D17-25988F157167}"/>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5" name="Footer Placeholder 4">
            <a:extLst>
              <a:ext uri="{FF2B5EF4-FFF2-40B4-BE49-F238E27FC236}">
                <a16:creationId xmlns:a16="http://schemas.microsoft.com/office/drawing/2014/main" id="{B1D8B85E-E7BC-4311-9B09-C73C9B40B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E3C70-384C-4900-A7E2-D74E87712747}"/>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36271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69859-A9B7-4E52-B406-B48039A4B9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782BE3-B69A-44D6-BBF9-7AF9ED8D64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37C23-8CFC-4F7A-9906-7DAA76FC480F}"/>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5" name="Footer Placeholder 4">
            <a:extLst>
              <a:ext uri="{FF2B5EF4-FFF2-40B4-BE49-F238E27FC236}">
                <a16:creationId xmlns:a16="http://schemas.microsoft.com/office/drawing/2014/main" id="{24BC052B-CF7C-4A3C-BADB-A6A126B30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1A1C7-1FB2-47B2-B570-FC2210A54F12}"/>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82701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2"/>
      </p:bgRef>
    </p:bg>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AEE54A68-69DB-8B0C-D0EA-27C77B539AAA}"/>
              </a:ext>
            </a:extLst>
          </p:cNvPr>
          <p:cNvPicPr>
            <a:picLocks noChangeAspect="1"/>
          </p:cNvPicPr>
          <p:nvPr userDrawn="1"/>
        </p:nvPicPr>
        <p:blipFill>
          <a:blip r:embed="rId2"/>
          <a:stretch>
            <a:fillRect/>
          </a:stretch>
        </p:blipFill>
        <p:spPr>
          <a:xfrm>
            <a:off x="-736" y="10511"/>
            <a:ext cx="12193472" cy="6858000"/>
          </a:xfrm>
          <a:prstGeom prst="rect">
            <a:avLst/>
          </a:prstGeom>
        </p:spPr>
      </p:pic>
    </p:spTree>
    <p:extLst>
      <p:ext uri="{BB962C8B-B14F-4D97-AF65-F5344CB8AC3E}">
        <p14:creationId xmlns:p14="http://schemas.microsoft.com/office/powerpoint/2010/main" val="86595037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9C4D-6749-4A2F-E558-EFF18C956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63A94-84D7-4C3B-F103-FC9072AC356C}"/>
              </a:ext>
            </a:extLst>
          </p:cNvPr>
          <p:cNvSpPr>
            <a:spLocks noGrp="1"/>
          </p:cNvSpPr>
          <p:nvPr>
            <p:ph sz="half" idx="1"/>
          </p:nvPr>
        </p:nvSpPr>
        <p:spPr>
          <a:xfrm>
            <a:off x="838200" y="1825625"/>
            <a:ext cx="5181600" cy="4028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042E3C-8F64-C23E-710D-115CD423D96D}"/>
              </a:ext>
            </a:extLst>
          </p:cNvPr>
          <p:cNvSpPr>
            <a:spLocks noGrp="1"/>
          </p:cNvSpPr>
          <p:nvPr>
            <p:ph sz="half" idx="2"/>
          </p:nvPr>
        </p:nvSpPr>
        <p:spPr>
          <a:xfrm>
            <a:off x="6172200" y="1825625"/>
            <a:ext cx="5181600" cy="4028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9450382-4892-92D4-C2AB-FE96F1405CC0}"/>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r>
              <a:rPr lang="en-US"/>
              <a:t>University of Rochester Human Resources</a:t>
            </a:r>
          </a:p>
        </p:txBody>
      </p:sp>
      <p:sp>
        <p:nvSpPr>
          <p:cNvPr id="9" name="Slide Number Placeholder 5">
            <a:extLst>
              <a:ext uri="{FF2B5EF4-FFF2-40B4-BE49-F238E27FC236}">
                <a16:creationId xmlns:a16="http://schemas.microsoft.com/office/drawing/2014/main" id="{F04EE442-D138-6DE0-97B5-CE4BEED4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F3A194B-1062-5944-BC6B-05F307854413}" type="slidenum">
              <a:rPr lang="en-US" smtClean="0"/>
              <a:pPr/>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5C709FDF-536C-B833-DF79-CFE9D4E25F60}"/>
              </a:ext>
            </a:extLst>
          </p:cNvPr>
          <p:cNvPicPr>
            <a:picLocks noChangeAspect="1"/>
          </p:cNvPicPr>
          <p:nvPr userDrawn="1"/>
        </p:nvPicPr>
        <p:blipFill>
          <a:blip r:embed="rId2"/>
          <a:stretch>
            <a:fillRect/>
          </a:stretch>
        </p:blipFill>
        <p:spPr>
          <a:xfrm>
            <a:off x="10055087" y="5993095"/>
            <a:ext cx="1298713" cy="333437"/>
          </a:xfrm>
          <a:prstGeom prst="rect">
            <a:avLst/>
          </a:prstGeom>
        </p:spPr>
      </p:pic>
    </p:spTree>
    <p:extLst>
      <p:ext uri="{BB962C8B-B14F-4D97-AF65-F5344CB8AC3E}">
        <p14:creationId xmlns:p14="http://schemas.microsoft.com/office/powerpoint/2010/main" val="2704752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B88E-3640-B82B-601B-45901BA156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09417-9AF0-DA69-3189-CE4F70AE1A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3906277-0D08-92AC-6ACE-7AB08FFEE1A4}"/>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93F6A"/>
                </a:solidFill>
                <a:effectLst/>
                <a:uLnTx/>
                <a:uFillTx/>
                <a:latin typeface="Arial" panose="020B0604020202020204"/>
                <a:ea typeface="+mn-ea"/>
                <a:cs typeface="+mn-cs"/>
              </a:rPr>
              <a:t>University of Rochester Human Resources</a:t>
            </a:r>
          </a:p>
        </p:txBody>
      </p:sp>
      <p:sp>
        <p:nvSpPr>
          <p:cNvPr id="8" name="Slide Number Placeholder 5">
            <a:extLst>
              <a:ext uri="{FF2B5EF4-FFF2-40B4-BE49-F238E27FC236}">
                <a16:creationId xmlns:a16="http://schemas.microsoft.com/office/drawing/2014/main" id="{CE9C33E4-5ED5-8960-A084-00512588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3A194B-1062-5944-BC6B-05F307854413}" type="slidenum">
              <a:rPr kumimoji="0" lang="en-US" sz="1200" b="0" i="0" u="none" strike="noStrike" kern="1200" cap="none" spc="0" normalizeH="0" baseline="0" noProof="0" smtClean="0">
                <a:ln>
                  <a:noFill/>
                </a:ln>
                <a:solidFill>
                  <a:srgbClr val="093F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93F6A"/>
              </a:solidFill>
              <a:effectLst/>
              <a:uLnTx/>
              <a:uFillTx/>
              <a:latin typeface="Arial" panose="020B0604020202020204"/>
              <a:ea typeface="+mn-ea"/>
              <a:cs typeface="+mn-cs"/>
            </a:endParaRPr>
          </a:p>
        </p:txBody>
      </p:sp>
      <p:pic>
        <p:nvPicPr>
          <p:cNvPr id="9" name="Picture 8" descr="A picture containing text, clipart&#10;&#10;Description automatically generated">
            <a:extLst>
              <a:ext uri="{FF2B5EF4-FFF2-40B4-BE49-F238E27FC236}">
                <a16:creationId xmlns:a16="http://schemas.microsoft.com/office/drawing/2014/main" id="{B4F2EE79-0B16-106F-45B9-5CC17CB965F0}"/>
              </a:ext>
            </a:extLst>
          </p:cNvPr>
          <p:cNvPicPr>
            <a:picLocks noChangeAspect="1"/>
          </p:cNvPicPr>
          <p:nvPr userDrawn="1"/>
        </p:nvPicPr>
        <p:blipFill>
          <a:blip r:embed="rId2"/>
          <a:stretch>
            <a:fillRect/>
          </a:stretch>
        </p:blipFill>
        <p:spPr>
          <a:xfrm>
            <a:off x="10055087" y="5993095"/>
            <a:ext cx="1298713" cy="333437"/>
          </a:xfrm>
          <a:prstGeom prst="rect">
            <a:avLst/>
          </a:prstGeom>
        </p:spPr>
      </p:pic>
    </p:spTree>
    <p:extLst>
      <p:ext uri="{BB962C8B-B14F-4D97-AF65-F5344CB8AC3E}">
        <p14:creationId xmlns:p14="http://schemas.microsoft.com/office/powerpoint/2010/main" val="663620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consulting market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pic>
        <p:nvPicPr>
          <p:cNvPr id="18" name="Picture 17" descr="Logo&#10;&#10;Description automatically generated">
            <a:extLst>
              <a:ext uri="{FF2B5EF4-FFF2-40B4-BE49-F238E27FC236}">
                <a16:creationId xmlns:a16="http://schemas.microsoft.com/office/drawing/2014/main" id="{D9DED990-BD8A-0241-8009-44EC94BBE18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714923" y="13855"/>
            <a:ext cx="6844723" cy="6490168"/>
          </a:xfrm>
          <a:prstGeom prst="rect">
            <a:avLst/>
          </a:prstGeom>
        </p:spPr>
      </p:pic>
    </p:spTree>
    <p:extLst>
      <p:ext uri="{BB962C8B-B14F-4D97-AF65-F5344CB8AC3E}">
        <p14:creationId xmlns:p14="http://schemas.microsoft.com/office/powerpoint/2010/main" val="2659687416"/>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390953" cy="260647"/>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49858422"/>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bg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697753576"/>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green 1">
    <p:bg bwMode="gray">
      <p:bgPr>
        <a:solidFill>
          <a:srgbClr val="43B02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Rectangle 2">
            <a:extLst>
              <a:ext uri="{FF2B5EF4-FFF2-40B4-BE49-F238E27FC236}">
                <a16:creationId xmlns:a16="http://schemas.microsoft.com/office/drawing/2014/main" id="{A1FC9381-36B0-1E4C-B871-2F5B1339F648}"/>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94007231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 green">
    <p:bg bwMode="gray">
      <p:bgPr>
        <a:solidFill>
          <a:srgbClr val="009A4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6" name="Rectangle 2">
            <a:extLst>
              <a:ext uri="{FF2B5EF4-FFF2-40B4-BE49-F238E27FC236}">
                <a16:creationId xmlns:a16="http://schemas.microsoft.com/office/drawing/2014/main" id="{C3C171E1-F702-574C-8BCD-67BD9573AF0F}"/>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30859130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D697-2979-4DAB-988A-338668472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62DEE-DAA1-429A-823E-8830D9209A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F4B31-D656-400A-A180-BAE38FA00481}"/>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5" name="Footer Placeholder 4">
            <a:extLst>
              <a:ext uri="{FF2B5EF4-FFF2-40B4-BE49-F238E27FC236}">
                <a16:creationId xmlns:a16="http://schemas.microsoft.com/office/drawing/2014/main" id="{2D6A8BF8-78FD-4FB1-B803-1615EBC42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E210B-018F-4312-90DA-64F7952F7E2F}"/>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1761110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teal">
    <p:bg bwMode="gray">
      <p:bgPr>
        <a:solidFill>
          <a:srgbClr val="00ABA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4" name="TextBox 3">
            <a:extLst>
              <a:ext uri="{FF2B5EF4-FFF2-40B4-BE49-F238E27FC236}">
                <a16:creationId xmlns:a16="http://schemas.microsoft.com/office/drawing/2014/main" id="{1C79FFD3-C392-464C-B50B-45DFA0B91D35}"/>
              </a:ext>
            </a:extLst>
          </p:cNvPr>
          <p:cNvSpPr txBox="1"/>
          <p:nvPr userDrawn="1"/>
        </p:nvSpPr>
        <p:spPr>
          <a:xfrm>
            <a:off x="9641840" y="162560"/>
            <a:ext cx="65" cy="184666"/>
          </a:xfrm>
          <a:prstGeom prst="rect">
            <a:avLst/>
          </a:prstGeom>
          <a:solidFill>
            <a:schemeClr val="accent5"/>
          </a:solidFill>
        </p:spPr>
        <p:txBody>
          <a:bodyPr vert="horz" wrap="none" lIns="0" tIns="0" rIns="0" bIns="0" rtlCol="0">
            <a:spAutoFit/>
          </a:bodyPr>
          <a:lstStyle/>
          <a:p>
            <a:pPr>
              <a:spcBef>
                <a:spcPts val="200"/>
              </a:spcBef>
              <a:buSzPct val="100000"/>
            </a:pPr>
            <a:endParaRPr lang="en-US" sz="1200"/>
          </a:p>
        </p:txBody>
      </p:sp>
      <p:sp>
        <p:nvSpPr>
          <p:cNvPr id="8" name="Rectangle 2">
            <a:extLst>
              <a:ext uri="{FF2B5EF4-FFF2-40B4-BE49-F238E27FC236}">
                <a16:creationId xmlns:a16="http://schemas.microsoft.com/office/drawing/2014/main" id="{BCED6D00-51E8-1740-BAC0-FB4EF8D42B48}"/>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7665393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vider - blue">
    <p:bg bwMode="gray">
      <p:bgPr>
        <a:solidFill>
          <a:srgbClr val="00A3E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8" name="Rectangle 2">
            <a:extLst>
              <a:ext uri="{FF2B5EF4-FFF2-40B4-BE49-F238E27FC236}">
                <a16:creationId xmlns:a16="http://schemas.microsoft.com/office/drawing/2014/main" id="{89C772F1-0EC8-E84F-817E-BBCFCFA65DBA}"/>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37272012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 black">
    <p:bg bwMode="gray">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0A95D9-BBCA-6A4A-9B53-148371045DC0}"/>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5" name="Text Placeholder 2">
            <a:extLst>
              <a:ext uri="{FF2B5EF4-FFF2-40B4-BE49-F238E27FC236}">
                <a16:creationId xmlns:a16="http://schemas.microsoft.com/office/drawing/2014/main" id="{BD3718A7-D83C-7C43-935A-0F1BACB2133E}"/>
              </a:ext>
            </a:extLst>
          </p:cNvPr>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 name="Rectangle 1">
            <a:extLst>
              <a:ext uri="{FF2B5EF4-FFF2-40B4-BE49-F238E27FC236}">
                <a16:creationId xmlns:a16="http://schemas.microsoft.com/office/drawing/2014/main" id="{0E22EC6F-5761-CA47-97ED-C213F779AABB}"/>
              </a:ext>
            </a:extLst>
          </p:cNvPr>
          <p:cNvSpPr/>
          <p:nvPr userDrawn="1"/>
        </p:nvSpPr>
        <p:spPr bwMode="gray">
          <a:xfrm>
            <a:off x="0" y="6160168"/>
            <a:ext cx="4251158" cy="69783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6" name="Rectangle 2">
            <a:extLst>
              <a:ext uri="{FF2B5EF4-FFF2-40B4-BE49-F238E27FC236}">
                <a16:creationId xmlns:a16="http://schemas.microsoft.com/office/drawing/2014/main" id="{7D54D02F-7235-2545-86B1-352B8AD44279}"/>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04653135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consulting market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507" b="28662"/>
          <a:stretch/>
        </p:blipFill>
        <p:spPr>
          <a:xfrm>
            <a:off x="6253263" y="857249"/>
            <a:ext cx="5938738" cy="6000751"/>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5808492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558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 t="18471" r="31647"/>
          <a:stretch/>
        </p:blipFill>
        <p:spPr>
          <a:xfrm>
            <a:off x="6253263" y="0"/>
            <a:ext cx="5938738"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37239437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151" t="14594" r="-282" b="3878"/>
          <a:stretch/>
        </p:blipFill>
        <p:spPr>
          <a:xfrm rot="10800000">
            <a:off x="6804950" y="0"/>
            <a:ext cx="5387050"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99577819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15521627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andard headlin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124325997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reativ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398880323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5"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7565733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D496-524F-490B-9EA1-6E0540C37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6A3AFC-36F8-4F02-9536-64F080676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214547-1B7D-49D0-B3CF-08B73ABF06F7}"/>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5" name="Footer Placeholder 4">
            <a:extLst>
              <a:ext uri="{FF2B5EF4-FFF2-40B4-BE49-F238E27FC236}">
                <a16:creationId xmlns:a16="http://schemas.microsoft.com/office/drawing/2014/main" id="{5F26763F-C2DA-4313-8414-EFB4EE82E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62078-15D0-4161-9663-2214BD33E39C}"/>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3705311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5FD2B-C9AD-40CB-9B97-9705C91FFE43}"/>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33229983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reative headline-3">
    <p:spTree>
      <p:nvGrpSpPr>
        <p:cNvPr id="1" name=""/>
        <p:cNvGrpSpPr/>
        <p:nvPr/>
      </p:nvGrpSpPr>
      <p:grpSpPr>
        <a:xfrm>
          <a:off x="0" y="0"/>
          <a:ext cx="0" cy="0"/>
          <a:chOff x="0" y="0"/>
          <a:chExt cx="0" cy="0"/>
        </a:xfrm>
      </p:grpSpPr>
      <p:sp>
        <p:nvSpPr>
          <p:cNvPr id="2" name="Title 1"/>
          <p:cNvSpPr>
            <a:spLocks noGrp="1"/>
          </p:cNvSpPr>
          <p:nvPr>
            <p:ph type="title"/>
          </p:nvPr>
        </p:nvSpPr>
        <p:spPr>
          <a:xfrm>
            <a:off x="530978" y="548298"/>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530978" y="2392822"/>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252283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1"/>
            </p:custDataLst>
            <p:extLst>
              <p:ext uri="{D42A27DB-BD31-4B8C-83A1-F6EECF244321}">
                <p14:modId xmlns:p14="http://schemas.microsoft.com/office/powerpoint/2010/main" val="3163428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bg1">
                    <a:lumMod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710013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AACEF-E366-48FC-A098-18E7C48702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832" y="334964"/>
            <a:ext cx="1402720" cy="348699"/>
          </a:xfrm>
          <a:prstGeom prst="rect">
            <a:avLst/>
          </a:prstGeom>
        </p:spPr>
      </p:pic>
      <p:sp>
        <p:nvSpPr>
          <p:cNvPr id="5" name="Rectangle 4">
            <a:extLst>
              <a:ext uri="{FF2B5EF4-FFF2-40B4-BE49-F238E27FC236}">
                <a16:creationId xmlns:a16="http://schemas.microsoft.com/office/drawing/2014/main" id="{0DEF096B-E893-43B2-A07F-FB1329A5B6E6}"/>
              </a:ext>
            </a:extLst>
          </p:cNvPr>
          <p:cNvSpPr/>
          <p:nvPr userDrawn="1"/>
        </p:nvSpPr>
        <p:spPr bwMode="gray">
          <a:xfrm>
            <a:off x="11517330" y="6482993"/>
            <a:ext cx="534257" cy="30822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Rectangle 3">
            <a:extLst>
              <a:ext uri="{FF2B5EF4-FFF2-40B4-BE49-F238E27FC236}">
                <a16:creationId xmlns:a16="http://schemas.microsoft.com/office/drawing/2014/main" id="{A53AC127-1A6B-E347-9184-555DB7A63C59}"/>
              </a:ext>
            </a:extLst>
          </p:cNvPr>
          <p:cNvSpPr/>
          <p:nvPr userDrawn="1"/>
        </p:nvSpPr>
        <p:spPr>
          <a:xfrm>
            <a:off x="4267200" y="4918427"/>
            <a:ext cx="7010400" cy="1421928"/>
          </a:xfrm>
          <a:prstGeom prst="rect">
            <a:avLst/>
          </a:prstGeom>
        </p:spPr>
        <p:txBody>
          <a:bodyPr wrap="square" lIns="0" rIns="0"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a:t>
            </a:r>
            <a:r>
              <a:rPr lang="en-US" sz="700" err="1">
                <a:latin typeface="Open Sans" charset="0"/>
                <a:ea typeface="Open Sans" charset="0"/>
                <a:cs typeface="Open Sans" charset="0"/>
              </a:rPr>
              <a:t>Touche</a:t>
            </a:r>
            <a:r>
              <a:rPr lang="en-US" sz="70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a:t>
            </a:r>
            <a:r>
              <a:rPr lang="en-US" sz="700" err="1">
                <a:latin typeface="Open Sans" charset="0"/>
                <a:ea typeface="Open Sans" charset="0"/>
                <a:cs typeface="Open Sans" charset="0"/>
              </a:rPr>
              <a:t>www.deloitte.com</a:t>
            </a:r>
            <a:r>
              <a:rPr lang="en-US" sz="700">
                <a:latin typeface="Open Sans" charset="0"/>
                <a:ea typeface="Open Sans" charset="0"/>
                <a:cs typeface="Open Sans" charset="0"/>
              </a:rPr>
              <a:t>/us/about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©2022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a:t>
            </a:r>
            <a:r>
              <a:rPr lang="en-US" sz="700" b="1" err="1">
                <a:latin typeface="Open Sans" charset="0"/>
                <a:ea typeface="Open Sans" charset="0"/>
                <a:cs typeface="Open Sans" charset="0"/>
              </a:rPr>
              <a:t>Touche</a:t>
            </a:r>
            <a:r>
              <a:rPr lang="en-US" sz="700" b="1">
                <a:latin typeface="Open Sans" charset="0"/>
                <a:ea typeface="Open Sans" charset="0"/>
                <a:cs typeface="Open Sans" charset="0"/>
              </a:rPr>
              <a:t> Tohmatsu Limited</a:t>
            </a:r>
          </a:p>
        </p:txBody>
      </p:sp>
      <p:sp>
        <p:nvSpPr>
          <p:cNvPr id="6" name="Text Placeholder 19">
            <a:extLst>
              <a:ext uri="{FF2B5EF4-FFF2-40B4-BE49-F238E27FC236}">
                <a16:creationId xmlns:a16="http://schemas.microsoft.com/office/drawing/2014/main" id="{969A91C6-01C4-DF45-A99D-FA99EA783003}"/>
              </a:ext>
            </a:extLst>
          </p:cNvPr>
          <p:cNvSpPr>
            <a:spLocks noGrp="1"/>
          </p:cNvSpPr>
          <p:nvPr>
            <p:ph type="body" sz="quarter" idx="10" hasCustomPrompt="1"/>
          </p:nvPr>
        </p:nvSpPr>
        <p:spPr>
          <a:xfrm>
            <a:off x="4267200" y="2489200"/>
            <a:ext cx="4040187" cy="947738"/>
          </a:xfrm>
          <a:prstGeom prst="rect">
            <a:avLst/>
          </a:prstGeom>
        </p:spPr>
        <p:txBody>
          <a:bodyPr/>
          <a:lstStyle>
            <a:lvl1pPr marL="0" indent="0">
              <a:buNone/>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Edit Master text style</a:t>
            </a:r>
          </a:p>
        </p:txBody>
      </p:sp>
      <p:sp>
        <p:nvSpPr>
          <p:cNvPr id="7" name="Text Placeholder 21">
            <a:extLst>
              <a:ext uri="{FF2B5EF4-FFF2-40B4-BE49-F238E27FC236}">
                <a16:creationId xmlns:a16="http://schemas.microsoft.com/office/drawing/2014/main" id="{B0D81BEA-D10E-D240-BD9D-6E7B8AB2F6F0}"/>
              </a:ext>
            </a:extLst>
          </p:cNvPr>
          <p:cNvSpPr>
            <a:spLocks noGrp="1"/>
          </p:cNvSpPr>
          <p:nvPr>
            <p:ph type="body" sz="quarter" idx="11" hasCustomPrompt="1"/>
          </p:nvPr>
        </p:nvSpPr>
        <p:spPr>
          <a:xfrm>
            <a:off x="4267200" y="3436938"/>
            <a:ext cx="4040187" cy="1003300"/>
          </a:xfrm>
          <a:prstGeom prst="rect">
            <a:avLst/>
          </a:prstGeom>
        </p:spPr>
        <p:txBody>
          <a:bodyPr/>
          <a:lstStyle>
            <a:lvl1pPr marL="0" inden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vl2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98584615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a:solidFill>
                  <a:schemeClr val="bg1"/>
                </a:solidFill>
              </a:rPr>
              <a:t>Do not use this</a:t>
            </a:r>
            <a:r>
              <a:rPr lang="en-US" sz="11500" b="1" baseline="0">
                <a:solidFill>
                  <a:schemeClr val="bg1"/>
                </a:solidFill>
              </a:rPr>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6871116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1" i="0" spc="-75" dirty="0">
                <a:latin typeface="Open Sans" panose="020B0606030504020204" pitchFamily="34" charset="0"/>
                <a:ea typeface="Open Sans" panose="020B0606030504020204" pitchFamily="34" charset="0"/>
                <a:cs typeface="Open Sans" panose="020B0606030504020204" pitchFamily="34" charset="0"/>
              </a:defRPr>
            </a:lvl1pPr>
          </a:lstStyle>
          <a:p>
            <a:pPr lvl="0" defTabSz="685800">
              <a:lnSpc>
                <a:spcPct val="85000"/>
              </a:lnSpc>
            </a:pPr>
            <a:r>
              <a:rPr lang="en-US"/>
              <a:t>Click to edit Master title style</a:t>
            </a:r>
          </a:p>
        </p:txBody>
      </p:sp>
    </p:spTree>
    <p:extLst>
      <p:ext uri="{BB962C8B-B14F-4D97-AF65-F5344CB8AC3E}">
        <p14:creationId xmlns:p14="http://schemas.microsoft.com/office/powerpoint/2010/main" val="2945663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24547381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9C4D-6749-4A2F-E558-EFF18C956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63A94-84D7-4C3B-F103-FC9072AC356C}"/>
              </a:ext>
            </a:extLst>
          </p:cNvPr>
          <p:cNvSpPr>
            <a:spLocks noGrp="1"/>
          </p:cNvSpPr>
          <p:nvPr>
            <p:ph sz="half" idx="1"/>
          </p:nvPr>
        </p:nvSpPr>
        <p:spPr>
          <a:xfrm>
            <a:off x="838200" y="1825625"/>
            <a:ext cx="5181600" cy="4028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042E3C-8F64-C23E-710D-115CD423D96D}"/>
              </a:ext>
            </a:extLst>
          </p:cNvPr>
          <p:cNvSpPr>
            <a:spLocks noGrp="1"/>
          </p:cNvSpPr>
          <p:nvPr>
            <p:ph sz="half" idx="2"/>
          </p:nvPr>
        </p:nvSpPr>
        <p:spPr>
          <a:xfrm>
            <a:off x="6172200" y="1825625"/>
            <a:ext cx="5181600" cy="4028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9450382-4892-92D4-C2AB-FE96F1405CC0}"/>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r>
              <a:rPr lang="en-US"/>
              <a:t>University of Rochester Human Resources</a:t>
            </a:r>
          </a:p>
        </p:txBody>
      </p:sp>
      <p:sp>
        <p:nvSpPr>
          <p:cNvPr id="9" name="Slide Number Placeholder 5">
            <a:extLst>
              <a:ext uri="{FF2B5EF4-FFF2-40B4-BE49-F238E27FC236}">
                <a16:creationId xmlns:a16="http://schemas.microsoft.com/office/drawing/2014/main" id="{F04EE442-D138-6DE0-97B5-CE4BEED4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F3A194B-1062-5944-BC6B-05F307854413}" type="slidenum">
              <a:rPr lang="en-US" smtClean="0"/>
              <a:pPr/>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5C709FDF-536C-B833-DF79-CFE9D4E25F60}"/>
              </a:ext>
            </a:extLst>
          </p:cNvPr>
          <p:cNvPicPr>
            <a:picLocks noChangeAspect="1"/>
          </p:cNvPicPr>
          <p:nvPr userDrawn="1"/>
        </p:nvPicPr>
        <p:blipFill>
          <a:blip r:embed="rId2"/>
          <a:stretch>
            <a:fillRect/>
          </a:stretch>
        </p:blipFill>
        <p:spPr>
          <a:xfrm>
            <a:off x="10055087" y="5993095"/>
            <a:ext cx="1298713" cy="333437"/>
          </a:xfrm>
          <a:prstGeom prst="rect">
            <a:avLst/>
          </a:prstGeom>
        </p:spPr>
      </p:pic>
    </p:spTree>
    <p:extLst>
      <p:ext uri="{BB962C8B-B14F-4D97-AF65-F5344CB8AC3E}">
        <p14:creationId xmlns:p14="http://schemas.microsoft.com/office/powerpoint/2010/main" val="3336859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AEE54A68-69DB-8B0C-D0EA-27C77B539AAA}"/>
              </a:ext>
            </a:extLst>
          </p:cNvPr>
          <p:cNvPicPr>
            <a:picLocks noChangeAspect="1"/>
          </p:cNvPicPr>
          <p:nvPr userDrawn="1"/>
        </p:nvPicPr>
        <p:blipFill>
          <a:blip r:embed="rId2"/>
          <a:stretch>
            <a:fillRect/>
          </a:stretch>
        </p:blipFill>
        <p:spPr>
          <a:xfrm>
            <a:off x="-736" y="10511"/>
            <a:ext cx="12193472" cy="6858000"/>
          </a:xfrm>
          <a:prstGeom prst="rect">
            <a:avLst/>
          </a:prstGeom>
        </p:spPr>
      </p:pic>
    </p:spTree>
    <p:extLst>
      <p:ext uri="{BB962C8B-B14F-4D97-AF65-F5344CB8AC3E}">
        <p14:creationId xmlns:p14="http://schemas.microsoft.com/office/powerpoint/2010/main" val="58155052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7493-D05C-E096-A115-0FBD21602F50}"/>
              </a:ext>
            </a:extLst>
          </p:cNvPr>
          <p:cNvSpPr>
            <a:spLocks noGrp="1"/>
          </p:cNvSpPr>
          <p:nvPr>
            <p:ph type="ctrTitle"/>
          </p:nvPr>
        </p:nvSpPr>
        <p:spPr>
          <a:xfrm>
            <a:off x="1524000" y="1122363"/>
            <a:ext cx="9144000" cy="2387600"/>
          </a:xfrm>
        </p:spPr>
        <p:txBody>
          <a:bodyPr anchor="b">
            <a:normAutofit/>
          </a:bodyPr>
          <a:lstStyle>
            <a:lvl1pPr algn="ctr">
              <a:defRPr sz="6600"/>
            </a:lvl1pPr>
          </a:lstStyle>
          <a:p>
            <a:r>
              <a:rPr lang="en-US"/>
              <a:t>Click to edit Master title style</a:t>
            </a:r>
          </a:p>
        </p:txBody>
      </p:sp>
      <p:sp>
        <p:nvSpPr>
          <p:cNvPr id="3" name="Subtitle 2">
            <a:extLst>
              <a:ext uri="{FF2B5EF4-FFF2-40B4-BE49-F238E27FC236}">
                <a16:creationId xmlns:a16="http://schemas.microsoft.com/office/drawing/2014/main" id="{E6721A3A-BD47-C459-5B24-04DC7916D93D}"/>
              </a:ext>
            </a:extLst>
          </p:cNvPr>
          <p:cNvSpPr>
            <a:spLocks noGrp="1"/>
          </p:cNvSpPr>
          <p:nvPr>
            <p:ph type="subTitle" idx="1"/>
          </p:nvPr>
        </p:nvSpPr>
        <p:spPr>
          <a:xfrm>
            <a:off x="1524000" y="4025348"/>
            <a:ext cx="9144000" cy="1232452"/>
          </a:xfrm>
        </p:spPr>
        <p:txBody>
          <a:bodyPr>
            <a:normAutofit/>
          </a:bodyPr>
          <a:lstStyle>
            <a:lvl1pPr marL="0" indent="0" algn="ctr">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0FD335C7-F7FB-F1E7-AEF1-45257DDB60E7}"/>
              </a:ext>
            </a:extLst>
          </p:cNvPr>
          <p:cNvCxnSpPr/>
          <p:nvPr userDrawn="1"/>
        </p:nvCxnSpPr>
        <p:spPr>
          <a:xfrm>
            <a:off x="1752600" y="3786808"/>
            <a:ext cx="86868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pic>
        <p:nvPicPr>
          <p:cNvPr id="10" name="Picture 9" descr="A picture containing text, clipart&#10;&#10;Description automatically generated">
            <a:extLst>
              <a:ext uri="{FF2B5EF4-FFF2-40B4-BE49-F238E27FC236}">
                <a16:creationId xmlns:a16="http://schemas.microsoft.com/office/drawing/2014/main" id="{CEDAF011-DE63-6542-07CF-2FB17714B850}"/>
              </a:ext>
            </a:extLst>
          </p:cNvPr>
          <p:cNvPicPr>
            <a:picLocks noChangeAspect="1"/>
          </p:cNvPicPr>
          <p:nvPr userDrawn="1"/>
        </p:nvPicPr>
        <p:blipFill>
          <a:blip r:embed="rId2"/>
          <a:stretch>
            <a:fillRect/>
          </a:stretch>
        </p:blipFill>
        <p:spPr>
          <a:xfrm>
            <a:off x="4734339" y="5735637"/>
            <a:ext cx="2723322" cy="699197"/>
          </a:xfrm>
          <a:prstGeom prst="rect">
            <a:avLst/>
          </a:prstGeom>
        </p:spPr>
      </p:pic>
    </p:spTree>
    <p:extLst>
      <p:ext uri="{BB962C8B-B14F-4D97-AF65-F5344CB8AC3E}">
        <p14:creationId xmlns:p14="http://schemas.microsoft.com/office/powerpoint/2010/main" val="26083877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4733-9068-49E2-899F-039E079075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397CB-2231-4AA5-B956-2172AFD025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C8D71-2D4C-4FB2-B7ED-DF9A084EA2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744458-6C39-40D1-AE7A-E1724A951CDD}"/>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6" name="Footer Placeholder 5">
            <a:extLst>
              <a:ext uri="{FF2B5EF4-FFF2-40B4-BE49-F238E27FC236}">
                <a16:creationId xmlns:a16="http://schemas.microsoft.com/office/drawing/2014/main" id="{30FC7854-61F3-403B-8E3C-DD50D7A5B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BCCA6E-5E8F-44BB-927D-F4E664933A0C}"/>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2610916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7493-D05C-E096-A115-0FBD21602F50}"/>
              </a:ext>
            </a:extLst>
          </p:cNvPr>
          <p:cNvSpPr>
            <a:spLocks noGrp="1"/>
          </p:cNvSpPr>
          <p:nvPr>
            <p:ph type="ctrTitle"/>
          </p:nvPr>
        </p:nvSpPr>
        <p:spPr>
          <a:xfrm>
            <a:off x="1524000" y="1122363"/>
            <a:ext cx="9144000" cy="2387600"/>
          </a:xfrm>
        </p:spPr>
        <p:txBody>
          <a:bodyPr anchor="b">
            <a:normAutofit/>
          </a:bodyPr>
          <a:lstStyle>
            <a:lvl1pPr algn="l">
              <a:defRPr sz="6600"/>
            </a:lvl1pPr>
          </a:lstStyle>
          <a:p>
            <a:r>
              <a:rPr lang="en-US"/>
              <a:t>Click to edit Master title style</a:t>
            </a:r>
          </a:p>
        </p:txBody>
      </p:sp>
      <p:cxnSp>
        <p:nvCxnSpPr>
          <p:cNvPr id="8" name="Straight Connector 7">
            <a:extLst>
              <a:ext uri="{FF2B5EF4-FFF2-40B4-BE49-F238E27FC236}">
                <a16:creationId xmlns:a16="http://schemas.microsoft.com/office/drawing/2014/main" id="{0FD335C7-F7FB-F1E7-AEF1-45257DDB60E7}"/>
              </a:ext>
            </a:extLst>
          </p:cNvPr>
          <p:cNvCxnSpPr>
            <a:cxnSpLocks/>
          </p:cNvCxnSpPr>
          <p:nvPr userDrawn="1"/>
        </p:nvCxnSpPr>
        <p:spPr>
          <a:xfrm>
            <a:off x="1524000" y="376693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B78A6911-2C8D-B2D6-A6BE-929B60E1235B}"/>
              </a:ext>
            </a:extLst>
          </p:cNvPr>
          <p:cNvPicPr>
            <a:picLocks noChangeAspect="1"/>
          </p:cNvPicPr>
          <p:nvPr userDrawn="1"/>
        </p:nvPicPr>
        <p:blipFill>
          <a:blip r:embed="rId2"/>
          <a:stretch>
            <a:fillRect/>
          </a:stretch>
        </p:blipFill>
        <p:spPr>
          <a:xfrm>
            <a:off x="1540567" y="3995924"/>
            <a:ext cx="3468755" cy="890583"/>
          </a:xfrm>
          <a:prstGeom prst="rect">
            <a:avLst/>
          </a:prstGeom>
        </p:spPr>
      </p:pic>
    </p:spTree>
    <p:extLst>
      <p:ext uri="{BB962C8B-B14F-4D97-AF65-F5344CB8AC3E}">
        <p14:creationId xmlns:p14="http://schemas.microsoft.com/office/powerpoint/2010/main" val="363960087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B88E-3640-B82B-601B-45901BA156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09417-9AF0-DA69-3189-CE4F70AE1A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3906277-0D08-92AC-6ACE-7AB08FFEE1A4}"/>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r>
              <a:rPr lang="en-US"/>
              <a:t>University of Rochester Human Resources</a:t>
            </a:r>
          </a:p>
        </p:txBody>
      </p:sp>
      <p:sp>
        <p:nvSpPr>
          <p:cNvPr id="8" name="Slide Number Placeholder 5">
            <a:extLst>
              <a:ext uri="{FF2B5EF4-FFF2-40B4-BE49-F238E27FC236}">
                <a16:creationId xmlns:a16="http://schemas.microsoft.com/office/drawing/2014/main" id="{CE9C33E4-5ED5-8960-A084-00512588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F3A194B-1062-5944-BC6B-05F307854413}"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B4F2EE79-0B16-106F-45B9-5CC17CB965F0}"/>
              </a:ext>
            </a:extLst>
          </p:cNvPr>
          <p:cNvPicPr>
            <a:picLocks noChangeAspect="1"/>
          </p:cNvPicPr>
          <p:nvPr userDrawn="1"/>
        </p:nvPicPr>
        <p:blipFill>
          <a:blip r:embed="rId2"/>
          <a:stretch>
            <a:fillRect/>
          </a:stretch>
        </p:blipFill>
        <p:spPr>
          <a:xfrm>
            <a:off x="10055087" y="5993095"/>
            <a:ext cx="1298713" cy="333437"/>
          </a:xfrm>
          <a:prstGeom prst="rect">
            <a:avLst/>
          </a:prstGeom>
        </p:spPr>
      </p:pic>
    </p:spTree>
    <p:extLst>
      <p:ext uri="{BB962C8B-B14F-4D97-AF65-F5344CB8AC3E}">
        <p14:creationId xmlns:p14="http://schemas.microsoft.com/office/powerpoint/2010/main" val="315903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9C4D-6749-4A2F-E558-EFF18C956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63A94-84D7-4C3B-F103-FC9072AC356C}"/>
              </a:ext>
            </a:extLst>
          </p:cNvPr>
          <p:cNvSpPr>
            <a:spLocks noGrp="1"/>
          </p:cNvSpPr>
          <p:nvPr>
            <p:ph sz="half" idx="1"/>
          </p:nvPr>
        </p:nvSpPr>
        <p:spPr>
          <a:xfrm>
            <a:off x="838200" y="1825625"/>
            <a:ext cx="5181600" cy="4028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042E3C-8F64-C23E-710D-115CD423D96D}"/>
              </a:ext>
            </a:extLst>
          </p:cNvPr>
          <p:cNvSpPr>
            <a:spLocks noGrp="1"/>
          </p:cNvSpPr>
          <p:nvPr>
            <p:ph sz="half" idx="2"/>
          </p:nvPr>
        </p:nvSpPr>
        <p:spPr>
          <a:xfrm>
            <a:off x="6172200" y="1825625"/>
            <a:ext cx="5181600" cy="4028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9450382-4892-92D4-C2AB-FE96F1405CC0}"/>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r>
              <a:rPr lang="en-US"/>
              <a:t>University of Rochester Human Resources</a:t>
            </a:r>
          </a:p>
        </p:txBody>
      </p:sp>
      <p:sp>
        <p:nvSpPr>
          <p:cNvPr id="9" name="Slide Number Placeholder 5">
            <a:extLst>
              <a:ext uri="{FF2B5EF4-FFF2-40B4-BE49-F238E27FC236}">
                <a16:creationId xmlns:a16="http://schemas.microsoft.com/office/drawing/2014/main" id="{F04EE442-D138-6DE0-97B5-CE4BEED4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F3A194B-1062-5944-BC6B-05F307854413}" type="slidenum">
              <a:rPr lang="en-US" smtClean="0"/>
              <a:pPr/>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5C709FDF-536C-B833-DF79-CFE9D4E25F60}"/>
              </a:ext>
            </a:extLst>
          </p:cNvPr>
          <p:cNvPicPr>
            <a:picLocks noChangeAspect="1"/>
          </p:cNvPicPr>
          <p:nvPr userDrawn="1"/>
        </p:nvPicPr>
        <p:blipFill>
          <a:blip r:embed="rId2"/>
          <a:stretch>
            <a:fillRect/>
          </a:stretch>
        </p:blipFill>
        <p:spPr>
          <a:xfrm>
            <a:off x="10055087" y="5993095"/>
            <a:ext cx="1298713" cy="333437"/>
          </a:xfrm>
          <a:prstGeom prst="rect">
            <a:avLst/>
          </a:prstGeom>
        </p:spPr>
      </p:pic>
    </p:spTree>
    <p:extLst>
      <p:ext uri="{BB962C8B-B14F-4D97-AF65-F5344CB8AC3E}">
        <p14:creationId xmlns:p14="http://schemas.microsoft.com/office/powerpoint/2010/main" val="4061948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7EE1-CB96-8B11-AD2D-859D40D269E0}"/>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4430097-DE45-EC54-0E12-53F39E136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F9110-DD76-F754-1FC9-A867A4737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E153AF8F-9017-3AFA-AF56-2C4209D15889}"/>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r>
              <a:rPr lang="en-US"/>
              <a:t>University of Rochester Human Resources</a:t>
            </a:r>
          </a:p>
        </p:txBody>
      </p:sp>
      <p:sp>
        <p:nvSpPr>
          <p:cNvPr id="9" name="Slide Number Placeholder 5">
            <a:extLst>
              <a:ext uri="{FF2B5EF4-FFF2-40B4-BE49-F238E27FC236}">
                <a16:creationId xmlns:a16="http://schemas.microsoft.com/office/drawing/2014/main" id="{1B337B46-8710-A3FE-466C-C97671733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F3A194B-1062-5944-BC6B-05F307854413}" type="slidenum">
              <a:rPr lang="en-US" smtClean="0"/>
              <a:pPr/>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BEABC899-4D92-3EDD-09B1-D1EB17B72593}"/>
              </a:ext>
            </a:extLst>
          </p:cNvPr>
          <p:cNvPicPr>
            <a:picLocks noChangeAspect="1"/>
          </p:cNvPicPr>
          <p:nvPr userDrawn="1"/>
        </p:nvPicPr>
        <p:blipFill>
          <a:blip r:embed="rId2"/>
          <a:stretch>
            <a:fillRect/>
          </a:stretch>
        </p:blipFill>
        <p:spPr>
          <a:xfrm>
            <a:off x="10055087" y="5993095"/>
            <a:ext cx="1298713" cy="333437"/>
          </a:xfrm>
          <a:prstGeom prst="rect">
            <a:avLst/>
          </a:prstGeom>
        </p:spPr>
      </p:pic>
    </p:spTree>
    <p:extLst>
      <p:ext uri="{BB962C8B-B14F-4D97-AF65-F5344CB8AC3E}">
        <p14:creationId xmlns:p14="http://schemas.microsoft.com/office/powerpoint/2010/main" val="3704511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07AD070-EF28-BC0A-8568-012CAAE19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F3A194B-1062-5944-BC6B-05F307854413}" type="slidenum">
              <a:rPr lang="en-US" smtClean="0"/>
              <a:pPr/>
              <a:t>‹#›</a:t>
            </a:fld>
            <a:endParaRPr lang="en-US"/>
          </a:p>
        </p:txBody>
      </p:sp>
      <p:pic>
        <p:nvPicPr>
          <p:cNvPr id="8" name="Picture 7" descr="A picture containing text, clipart&#10;&#10;Description automatically generated">
            <a:extLst>
              <a:ext uri="{FF2B5EF4-FFF2-40B4-BE49-F238E27FC236}">
                <a16:creationId xmlns:a16="http://schemas.microsoft.com/office/drawing/2014/main" id="{E052E226-0532-7656-A2C4-643931480AA3}"/>
              </a:ext>
            </a:extLst>
          </p:cNvPr>
          <p:cNvPicPr>
            <a:picLocks noChangeAspect="1"/>
          </p:cNvPicPr>
          <p:nvPr userDrawn="1"/>
        </p:nvPicPr>
        <p:blipFill>
          <a:blip r:embed="rId2"/>
          <a:stretch>
            <a:fillRect/>
          </a:stretch>
        </p:blipFill>
        <p:spPr>
          <a:xfrm>
            <a:off x="10055087" y="5993095"/>
            <a:ext cx="1298713" cy="333437"/>
          </a:xfrm>
          <a:prstGeom prst="rect">
            <a:avLst/>
          </a:prstGeom>
        </p:spPr>
      </p:pic>
      <p:sp>
        <p:nvSpPr>
          <p:cNvPr id="3" name="Title 2">
            <a:extLst>
              <a:ext uri="{FF2B5EF4-FFF2-40B4-BE49-F238E27FC236}">
                <a16:creationId xmlns:a16="http://schemas.microsoft.com/office/drawing/2014/main" id="{89471BA2-89D2-4712-97A4-EAD19AF58D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4007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935D228-74A7-5D31-2BFA-260B520485E8}"/>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r>
              <a:rPr lang="en-US"/>
              <a:t>University of Rochester Human Resources</a:t>
            </a:r>
          </a:p>
        </p:txBody>
      </p:sp>
      <p:sp>
        <p:nvSpPr>
          <p:cNvPr id="6" name="Slide Number Placeholder 5">
            <a:extLst>
              <a:ext uri="{FF2B5EF4-FFF2-40B4-BE49-F238E27FC236}">
                <a16:creationId xmlns:a16="http://schemas.microsoft.com/office/drawing/2014/main" id="{E8901950-08E6-FB58-B79D-2D3285D5F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F3A194B-1062-5944-BC6B-05F307854413}" type="slidenum">
              <a:rPr lang="en-US" smtClean="0"/>
              <a:pPr/>
              <a:t>‹#›</a:t>
            </a:fld>
            <a:endParaRPr lang="en-US"/>
          </a:p>
        </p:txBody>
      </p:sp>
    </p:spTree>
    <p:extLst>
      <p:ext uri="{BB962C8B-B14F-4D97-AF65-F5344CB8AC3E}">
        <p14:creationId xmlns:p14="http://schemas.microsoft.com/office/powerpoint/2010/main" val="2163575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146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ADFE50-57A0-9F45-A2A4-2D235F2B913E}"/>
              </a:ext>
            </a:extLst>
          </p:cNvPr>
          <p:cNvSpPr>
            <a:spLocks noGrp="1"/>
          </p:cNvSpPr>
          <p:nvPr>
            <p:ph type="sldNum" sz="quarter" idx="10"/>
          </p:nvPr>
        </p:nvSpPr>
        <p:spPr/>
        <p:txBody>
          <a:bodyPr/>
          <a:lstStyle/>
          <a:p>
            <a:fld id="{C2F71432-4CC1-694F-B3CF-F9C51595965C}" type="slidenum">
              <a:rPr lang="en-US" smtClean="0"/>
              <a:t>‹#›</a:t>
            </a:fld>
            <a:endParaRPr lang="en-US"/>
          </a:p>
        </p:txBody>
      </p:sp>
      <p:sp>
        <p:nvSpPr>
          <p:cNvPr id="2" name="Title 1">
            <a:extLst>
              <a:ext uri="{FF2B5EF4-FFF2-40B4-BE49-F238E27FC236}">
                <a16:creationId xmlns:a16="http://schemas.microsoft.com/office/drawing/2014/main" id="{A3EC8BCA-D57B-2542-9E9B-CACCB524941F}"/>
              </a:ext>
            </a:extLst>
          </p:cNvPr>
          <p:cNvSpPr>
            <a:spLocks noGrp="1"/>
          </p:cNvSpPr>
          <p:nvPr>
            <p:ph type="title" hasCustomPrompt="1"/>
          </p:nvPr>
        </p:nvSpPr>
        <p:spPr/>
        <p:txBody>
          <a:bodyPr/>
          <a:lstStyle>
            <a:lvl1pPr>
              <a:defRPr/>
            </a:lvl1pPr>
          </a:lstStyle>
          <a:p>
            <a:r>
              <a:rPr lang="en-US"/>
              <a:t> Click to edit title</a:t>
            </a:r>
          </a:p>
        </p:txBody>
      </p:sp>
      <p:sp>
        <p:nvSpPr>
          <p:cNvPr id="6" name="Text Placeholder 5">
            <a:extLst>
              <a:ext uri="{FF2B5EF4-FFF2-40B4-BE49-F238E27FC236}">
                <a16:creationId xmlns:a16="http://schemas.microsoft.com/office/drawing/2014/main" id="{AEDC3C0E-FB1E-4A8D-A56E-5B1DAE002584}"/>
              </a:ext>
            </a:extLst>
          </p:cNvPr>
          <p:cNvSpPr>
            <a:spLocks noGrp="1"/>
          </p:cNvSpPr>
          <p:nvPr>
            <p:ph type="body" sz="quarter" idx="11" hasCustomPrompt="1"/>
          </p:nvPr>
        </p:nvSpPr>
        <p:spPr>
          <a:xfrm>
            <a:off x="198438" y="728663"/>
            <a:ext cx="11707616" cy="628650"/>
          </a:xfrm>
        </p:spPr>
        <p:txBody>
          <a:bodyPr>
            <a:normAutofit/>
          </a:bodyPr>
          <a:lstStyle>
            <a:lvl1pPr>
              <a:defRPr sz="2400">
                <a:latin typeface="+mj-lt"/>
              </a:defRPr>
            </a:lvl1pPr>
          </a:lstStyle>
          <a:p>
            <a:pPr lvl="0"/>
            <a:r>
              <a:rPr lang="en-US"/>
              <a:t>Click to edit subtitle</a:t>
            </a:r>
          </a:p>
        </p:txBody>
      </p:sp>
      <p:sp>
        <p:nvSpPr>
          <p:cNvPr id="5" name="Content Placeholder 4">
            <a:extLst>
              <a:ext uri="{FF2B5EF4-FFF2-40B4-BE49-F238E27FC236}">
                <a16:creationId xmlns:a16="http://schemas.microsoft.com/office/drawing/2014/main" id="{DE2983AB-3782-4466-91E7-4F99166589EF}"/>
              </a:ext>
            </a:extLst>
          </p:cNvPr>
          <p:cNvSpPr>
            <a:spLocks noGrp="1"/>
          </p:cNvSpPr>
          <p:nvPr>
            <p:ph sz="quarter" idx="12"/>
          </p:nvPr>
        </p:nvSpPr>
        <p:spPr>
          <a:xfrm>
            <a:off x="566351" y="1451728"/>
            <a:ext cx="10565028" cy="4294164"/>
          </a:xfrm>
          <a:prstGeom prst="rect">
            <a:avLst/>
          </a:prstGeom>
        </p:spPr>
        <p:txBody>
          <a:bodyPr/>
          <a:lstStyle>
            <a:lvl1pPr marL="228600" indent="-228600">
              <a:buFont typeface="Wingdings" panose="05000000000000000000" pitchFamily="2" charset="2"/>
              <a:buChar char="§"/>
              <a:defRPr sz="2000" b="0" i="0">
                <a:solidFill>
                  <a:srgbClr val="3A3838"/>
                </a:solidFill>
                <a:latin typeface="Segoe UI" panose="020B0502040204020203" pitchFamily="34" charset="0"/>
                <a:ea typeface="Microsoft YaHei" panose="020B0503020204020204" pitchFamily="34" charset="-122"/>
                <a:cs typeface="Segoe UI" panose="020B0502040204020203" pitchFamily="34" charset="0"/>
              </a:defRPr>
            </a:lvl1pPr>
            <a:lvl2pPr marL="685800" indent="-228600">
              <a:buFont typeface="Wingdings" panose="05000000000000000000" pitchFamily="2" charset="2"/>
              <a:buChar char="§"/>
              <a:defRPr sz="18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2pPr>
            <a:lvl3pPr marL="1143000" indent="-228600">
              <a:buFont typeface="Wingdings" panose="05000000000000000000" pitchFamily="2" charset="2"/>
              <a:buChar char="§"/>
              <a:defRPr sz="18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3pPr>
            <a:lvl4pPr marL="1600200" indent="-228600">
              <a:buFont typeface="Wingdings" panose="05000000000000000000" pitchFamily="2" charset="2"/>
              <a:buChar char="§"/>
              <a:defRPr sz="16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4pPr>
            <a:lvl5pPr marL="2057400" indent="-228600">
              <a:buFont typeface="Wingdings" panose="05000000000000000000" pitchFamily="2" charset="2"/>
              <a:buChar char="§"/>
              <a:defRPr sz="1600" b="0" i="0">
                <a:solidFill>
                  <a:srgbClr val="3A3838"/>
                </a:solidFill>
                <a:latin typeface="Segoe UI" panose="020B0502040204020203" pitchFamily="34" charset="0"/>
                <a:ea typeface="Microsoft YaHei Light" panose="020B0502040204020203" pitchFamily="34" charset="-122"/>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27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3649-CB4E-4B23-8E61-9D49E32E01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A9A2A-8C48-48D3-BF60-AB46416CA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0E16E-0FE8-40F8-AD8A-073014B8BD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DEA6B9-5C70-454D-9755-0F8B6AF7A1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1E9C38-C52C-4F85-BF47-C5BA5CF9D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45A3B6-0256-4430-84A8-F30B63840F9C}"/>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8" name="Footer Placeholder 7">
            <a:extLst>
              <a:ext uri="{FF2B5EF4-FFF2-40B4-BE49-F238E27FC236}">
                <a16:creationId xmlns:a16="http://schemas.microsoft.com/office/drawing/2014/main" id="{055D782D-C336-4333-9AE7-B7548FEC89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FDFD0-0382-4BB2-A844-C9E68C09E486}"/>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166237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9EC-23C1-4CE0-A4FC-6DCF1F6B89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FE43FA-92F3-4EC6-AD46-B98017971FDD}"/>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4" name="Footer Placeholder 3">
            <a:extLst>
              <a:ext uri="{FF2B5EF4-FFF2-40B4-BE49-F238E27FC236}">
                <a16:creationId xmlns:a16="http://schemas.microsoft.com/office/drawing/2014/main" id="{0300EE74-CEB3-4D43-8A78-38DF8B3951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840393-B46F-4BC7-8EEB-E7E81C9AE393}"/>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384145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E3AB14-EB95-41D5-AFB4-4DAA489805BE}"/>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3" name="Footer Placeholder 2">
            <a:extLst>
              <a:ext uri="{FF2B5EF4-FFF2-40B4-BE49-F238E27FC236}">
                <a16:creationId xmlns:a16="http://schemas.microsoft.com/office/drawing/2014/main" id="{D74E871D-7948-4BB4-B891-EDC397184F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BBD0A-7749-4067-B496-F68B588F3B16}"/>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270321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47E9-9596-4736-BF09-15505ECB3B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96D84D-B995-4F96-A53D-2AA6E4B472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A4E3F-B1FE-4A98-9132-6B0026C67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5399D-F758-4EA2-B531-4D641BF7FA0D}"/>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6" name="Footer Placeholder 5">
            <a:extLst>
              <a:ext uri="{FF2B5EF4-FFF2-40B4-BE49-F238E27FC236}">
                <a16:creationId xmlns:a16="http://schemas.microsoft.com/office/drawing/2014/main" id="{5F082626-398A-43FF-AAAE-7017E0A0D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85D71-8432-4B27-8939-AE403DDAD8B9}"/>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336777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4ECEF-15B9-4E4D-BB53-E206D2DA4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A8CD2B-6EC9-4967-A7D8-2CFD10908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292FDB-B517-47C5-BA11-D1E602CD8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AE9F5-AA7C-4161-B3FB-AA2EA80C0418}"/>
              </a:ext>
            </a:extLst>
          </p:cNvPr>
          <p:cNvSpPr>
            <a:spLocks noGrp="1"/>
          </p:cNvSpPr>
          <p:nvPr>
            <p:ph type="dt" sz="half" idx="10"/>
          </p:nvPr>
        </p:nvSpPr>
        <p:spPr/>
        <p:txBody>
          <a:bodyPr/>
          <a:lstStyle/>
          <a:p>
            <a:fld id="{31DBB768-C788-438E-8538-7E21FA42983F}" type="datetimeFigureOut">
              <a:rPr lang="en-US" smtClean="0"/>
              <a:t>1/22/24</a:t>
            </a:fld>
            <a:endParaRPr lang="en-US"/>
          </a:p>
        </p:txBody>
      </p:sp>
      <p:sp>
        <p:nvSpPr>
          <p:cNvPr id="6" name="Footer Placeholder 5">
            <a:extLst>
              <a:ext uri="{FF2B5EF4-FFF2-40B4-BE49-F238E27FC236}">
                <a16:creationId xmlns:a16="http://schemas.microsoft.com/office/drawing/2014/main" id="{763D7C14-69BC-4037-AB6F-F83C166B8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22C53-DA3C-4440-861A-7257715E5C72}"/>
              </a:ext>
            </a:extLst>
          </p:cNvPr>
          <p:cNvSpPr>
            <a:spLocks noGrp="1"/>
          </p:cNvSpPr>
          <p:nvPr>
            <p:ph type="sldNum" sz="quarter" idx="12"/>
          </p:nvPr>
        </p:nvSpPr>
        <p:spPr/>
        <p:txBody>
          <a:bodyPr/>
          <a:lstStyle/>
          <a:p>
            <a:fld id="{DFB58A1F-3E3C-49C6-B5CA-62B2A5DA3084}" type="slidenum">
              <a:rPr lang="en-US" smtClean="0"/>
              <a:t>‹#›</a:t>
            </a:fld>
            <a:endParaRPr lang="en-US"/>
          </a:p>
        </p:txBody>
      </p:sp>
    </p:spTree>
    <p:extLst>
      <p:ext uri="{BB962C8B-B14F-4D97-AF65-F5344CB8AC3E}">
        <p14:creationId xmlns:p14="http://schemas.microsoft.com/office/powerpoint/2010/main" val="332275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oleObject" Target="../embeddings/oleObject1.bin"/><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4.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B0F77-3626-4C92-939B-212DD9B94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DCA29E-9820-4166-9798-6CE2B3945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C4028-D9E6-44AF-BF6F-DB94B6629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BB768-C788-438E-8538-7E21FA42983F}" type="datetimeFigureOut">
              <a:rPr lang="en-US" smtClean="0"/>
              <a:t>1/22/24</a:t>
            </a:fld>
            <a:endParaRPr lang="en-US"/>
          </a:p>
        </p:txBody>
      </p:sp>
      <p:sp>
        <p:nvSpPr>
          <p:cNvPr id="5" name="Footer Placeholder 4">
            <a:extLst>
              <a:ext uri="{FF2B5EF4-FFF2-40B4-BE49-F238E27FC236}">
                <a16:creationId xmlns:a16="http://schemas.microsoft.com/office/drawing/2014/main" id="{FFADDDAC-7237-4FA4-9CC4-FDBDD2509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F90CA-C99B-4A69-B74D-51F73EF61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58A1F-3E3C-49C6-B5CA-62B2A5DA3084}" type="slidenum">
              <a:rPr lang="en-US" smtClean="0"/>
              <a:t>‹#›</a:t>
            </a:fld>
            <a:endParaRPr lang="en-US"/>
          </a:p>
        </p:txBody>
      </p:sp>
    </p:spTree>
    <p:extLst>
      <p:ext uri="{BB962C8B-B14F-4D97-AF65-F5344CB8AC3E}">
        <p14:creationId xmlns:p14="http://schemas.microsoft.com/office/powerpoint/2010/main" val="314608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683EA-9496-09E1-9A25-A13C5CF15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CD1CF-BFCB-04EC-5C88-6789114684EE}"/>
              </a:ext>
            </a:extLst>
          </p:cNvPr>
          <p:cNvSpPr>
            <a:spLocks noGrp="1"/>
          </p:cNvSpPr>
          <p:nvPr>
            <p:ph type="body" idx="1"/>
          </p:nvPr>
        </p:nvSpPr>
        <p:spPr>
          <a:xfrm>
            <a:off x="838200" y="1825625"/>
            <a:ext cx="10515600" cy="40881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05AFC4-7643-1E18-60CA-97DCCF8CB85E}"/>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r>
              <a:rPr lang="en-US"/>
              <a:t>University of Rochester Human Resources</a:t>
            </a:r>
          </a:p>
        </p:txBody>
      </p:sp>
      <p:sp>
        <p:nvSpPr>
          <p:cNvPr id="6" name="Slide Number Placeholder 5">
            <a:extLst>
              <a:ext uri="{FF2B5EF4-FFF2-40B4-BE49-F238E27FC236}">
                <a16:creationId xmlns:a16="http://schemas.microsoft.com/office/drawing/2014/main" id="{B40108AE-8BE2-22E2-C057-0639B1DE78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F3A194B-1062-5944-BC6B-05F307854413}" type="slidenum">
              <a:rPr lang="en-US" smtClean="0"/>
              <a:pPr/>
              <a:t>‹#›</a:t>
            </a:fld>
            <a:endParaRPr lang="en-US"/>
          </a:p>
        </p:txBody>
      </p:sp>
      <p:cxnSp>
        <p:nvCxnSpPr>
          <p:cNvPr id="8" name="Straight Connector 7">
            <a:extLst>
              <a:ext uri="{FF2B5EF4-FFF2-40B4-BE49-F238E27FC236}">
                <a16:creationId xmlns:a16="http://schemas.microsoft.com/office/drawing/2014/main" id="{012C144F-B30B-730E-9E0D-1D0403D98AEF}"/>
              </a:ext>
            </a:extLst>
          </p:cNvPr>
          <p:cNvCxnSpPr/>
          <p:nvPr userDrawn="1"/>
        </p:nvCxnSpPr>
        <p:spPr>
          <a:xfrm>
            <a:off x="838200" y="6356350"/>
            <a:ext cx="105156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22846178"/>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683EA-9496-09E1-9A25-A13C5CF15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CD1CF-BFCB-04EC-5C88-6789114684EE}"/>
              </a:ext>
            </a:extLst>
          </p:cNvPr>
          <p:cNvSpPr>
            <a:spLocks noGrp="1"/>
          </p:cNvSpPr>
          <p:nvPr>
            <p:ph type="body" idx="1"/>
          </p:nvPr>
        </p:nvSpPr>
        <p:spPr>
          <a:xfrm>
            <a:off x="838200" y="1825625"/>
            <a:ext cx="10515600" cy="40881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05AFC4-7643-1E18-60CA-97DCCF8CB85E}"/>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93F6A"/>
                </a:solidFill>
                <a:effectLst/>
                <a:uLnTx/>
                <a:uFillTx/>
                <a:latin typeface="Arial" panose="020B0604020202020204"/>
                <a:ea typeface="+mn-ea"/>
                <a:cs typeface="+mn-cs"/>
              </a:rPr>
              <a:t>University of Rochester Human Resources</a:t>
            </a:r>
          </a:p>
        </p:txBody>
      </p:sp>
      <p:sp>
        <p:nvSpPr>
          <p:cNvPr id="6" name="Slide Number Placeholder 5">
            <a:extLst>
              <a:ext uri="{FF2B5EF4-FFF2-40B4-BE49-F238E27FC236}">
                <a16:creationId xmlns:a16="http://schemas.microsoft.com/office/drawing/2014/main" id="{B40108AE-8BE2-22E2-C057-0639B1DE78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3A194B-1062-5944-BC6B-05F307854413}" type="slidenum">
              <a:rPr kumimoji="0" lang="en-US" sz="1200" b="0" i="0" u="none" strike="noStrike" kern="1200" cap="none" spc="0" normalizeH="0" baseline="0" noProof="0" smtClean="0">
                <a:ln>
                  <a:noFill/>
                </a:ln>
                <a:solidFill>
                  <a:srgbClr val="093F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93F6A"/>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012C144F-B30B-730E-9E0D-1D0403D98AEF}"/>
              </a:ext>
            </a:extLst>
          </p:cNvPr>
          <p:cNvCxnSpPr/>
          <p:nvPr userDrawn="1"/>
        </p:nvCxnSpPr>
        <p:spPr>
          <a:xfrm>
            <a:off x="838200" y="6356350"/>
            <a:ext cx="10515600" cy="0"/>
          </a:xfrm>
          <a:prstGeom prst="line">
            <a:avLst/>
          </a:prstGeom>
        </p:spPr>
        <p:style>
          <a:lnRef idx="2">
            <a:schemeClr val="dk1"/>
          </a:lnRef>
          <a:fillRef idx="0">
            <a:schemeClr val="dk1"/>
          </a:fillRef>
          <a:effectRef idx="1">
            <a:schemeClr val="dk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CF292373-B080-618E-4E3E-91345DA7C642}"/>
              </a:ext>
            </a:extLst>
          </p:cNvPr>
          <p:cNvPicPr>
            <a:picLocks noChangeAspect="1"/>
          </p:cNvPicPr>
          <p:nvPr userDrawn="1"/>
        </p:nvPicPr>
        <p:blipFill>
          <a:blip r:embed="rId3"/>
          <a:stretch>
            <a:fillRect/>
          </a:stretch>
        </p:blipFill>
        <p:spPr>
          <a:xfrm>
            <a:off x="10055087" y="5993095"/>
            <a:ext cx="1298713" cy="333437"/>
          </a:xfrm>
          <a:prstGeom prst="rect">
            <a:avLst/>
          </a:prstGeom>
        </p:spPr>
      </p:pic>
    </p:spTree>
    <p:extLst>
      <p:ext uri="{BB962C8B-B14F-4D97-AF65-F5344CB8AC3E}">
        <p14:creationId xmlns:p14="http://schemas.microsoft.com/office/powerpoint/2010/main" val="3896516167"/>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4" name="Object 3" hidden="1"/>
                      <p:cNvPicPr/>
                      <p:nvPr/>
                    </p:nvPicPr>
                    <p:blipFill>
                      <a:blip r:embed="rId27"/>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Box 14">
            <a:extLst>
              <a:ext uri="{FF2B5EF4-FFF2-40B4-BE49-F238E27FC236}">
                <a16:creationId xmlns:a16="http://schemas.microsoft.com/office/drawing/2014/main" id="{7555A4A8-E969-4DAA-B77A-0C2B155A47E1}"/>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316177022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Lst>
  <p:transition>
    <p:fade/>
  </p:transition>
  <p:hf hdr="0" dt="0"/>
  <p:txStyles>
    <p:titleStyle>
      <a:lvl1pPr algn="l" defTabSz="1219170" rtl="0" eaLnBrk="1" latinLnBrk="0" hangingPunct="1">
        <a:spcBef>
          <a:spcPct val="0"/>
        </a:spcBef>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683EA-9496-09E1-9A25-A13C5CF15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CD1CF-BFCB-04EC-5C88-6789114684EE}"/>
              </a:ext>
            </a:extLst>
          </p:cNvPr>
          <p:cNvSpPr>
            <a:spLocks noGrp="1"/>
          </p:cNvSpPr>
          <p:nvPr>
            <p:ph type="body" idx="1"/>
          </p:nvPr>
        </p:nvSpPr>
        <p:spPr>
          <a:xfrm>
            <a:off x="838200" y="1825625"/>
            <a:ext cx="10515600" cy="40881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05AFC4-7643-1E18-60CA-97DCCF8CB85E}"/>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defRPr>
            </a:lvl1pPr>
          </a:lstStyle>
          <a:p>
            <a:r>
              <a:rPr lang="en-US"/>
              <a:t>University of Rochester Human Resources</a:t>
            </a:r>
          </a:p>
        </p:txBody>
      </p:sp>
      <p:sp>
        <p:nvSpPr>
          <p:cNvPr id="6" name="Slide Number Placeholder 5">
            <a:extLst>
              <a:ext uri="{FF2B5EF4-FFF2-40B4-BE49-F238E27FC236}">
                <a16:creationId xmlns:a16="http://schemas.microsoft.com/office/drawing/2014/main" id="{B40108AE-8BE2-22E2-C057-0639B1DE78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F3A194B-1062-5944-BC6B-05F307854413}" type="slidenum">
              <a:rPr lang="en-US" smtClean="0"/>
              <a:pPr/>
              <a:t>‹#›</a:t>
            </a:fld>
            <a:endParaRPr lang="en-US"/>
          </a:p>
        </p:txBody>
      </p:sp>
      <p:cxnSp>
        <p:nvCxnSpPr>
          <p:cNvPr id="8" name="Straight Connector 7">
            <a:extLst>
              <a:ext uri="{FF2B5EF4-FFF2-40B4-BE49-F238E27FC236}">
                <a16:creationId xmlns:a16="http://schemas.microsoft.com/office/drawing/2014/main" id="{012C144F-B30B-730E-9E0D-1D0403D98AEF}"/>
              </a:ext>
            </a:extLst>
          </p:cNvPr>
          <p:cNvCxnSpPr/>
          <p:nvPr userDrawn="1"/>
        </p:nvCxnSpPr>
        <p:spPr>
          <a:xfrm>
            <a:off x="838200" y="6356350"/>
            <a:ext cx="105156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89364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rochester.edu/human-resources/professional-success/myurhr/feedback-form/" TargetMode="External"/><Relationship Id="rId3" Type="http://schemas.openxmlformats.org/officeDocument/2006/relationships/hyperlink" Target="https://www.rochester.edu/human-resources/professional-success/myurhr/" TargetMode="External"/><Relationship Id="rId7" Type="http://schemas.openxmlformats.org/officeDocument/2006/relationships/image" Target="../media/image24.svg"/><Relationship Id="rId12" Type="http://schemas.openxmlformats.org/officeDocument/2006/relationships/image" Target="../media/image28.svg"/><Relationship Id="rId2" Type="http://schemas.openxmlformats.org/officeDocument/2006/relationships/notesSlide" Target="../notesSlides/notesSlide4.xml"/><Relationship Id="rId16"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svg"/><Relationship Id="rId15" Type="http://schemas.openxmlformats.org/officeDocument/2006/relationships/image" Target="../media/image30.svg"/><Relationship Id="rId10" Type="http://schemas.openxmlformats.org/officeDocument/2006/relationships/hyperlink" Target="mailto:myurhr@rochester.edu" TargetMode="External"/><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4BADF2-47FF-407F-B0F0-74E25383FD38}"/>
              </a:ext>
            </a:extLst>
          </p:cNvPr>
          <p:cNvSpPr txBox="1"/>
          <p:nvPr/>
        </p:nvSpPr>
        <p:spPr>
          <a:xfrm>
            <a:off x="1845693" y="2824758"/>
            <a:ext cx="8798010" cy="954107"/>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Go-Live </a:t>
            </a:r>
            <a:r>
              <a:rPr lang="en-US" sz="2800" b="1" dirty="0">
                <a:latin typeface="Open Sans" panose="020B0606030504020204" pitchFamily="34" charset="0"/>
                <a:ea typeface="Open Sans" panose="020B0606030504020204" pitchFamily="34" charset="0"/>
                <a:cs typeface="Open Sans" panose="020B0606030504020204" pitchFamily="34" charset="0"/>
              </a:rPr>
              <a:t>Update</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January 2024</a:t>
            </a:r>
          </a:p>
        </p:txBody>
      </p:sp>
    </p:spTree>
    <p:extLst>
      <p:ext uri="{BB962C8B-B14F-4D97-AF65-F5344CB8AC3E}">
        <p14:creationId xmlns:p14="http://schemas.microsoft.com/office/powerpoint/2010/main" val="48594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3">
            <a:extLst>
              <a:ext uri="{FF2B5EF4-FFF2-40B4-BE49-F238E27FC236}">
                <a16:creationId xmlns:a16="http://schemas.microsoft.com/office/drawing/2014/main" id="{BF492D2E-C7A7-4B17-9339-122B07C2799C}"/>
              </a:ext>
            </a:extLst>
          </p:cNvPr>
          <p:cNvSpPr>
            <a:spLocks noGrp="1"/>
          </p:cNvSpPr>
          <p:nvPr>
            <p:ph type="title"/>
          </p:nvPr>
        </p:nvSpPr>
        <p:spPr>
          <a:xfrm>
            <a:off x="565297" y="210573"/>
            <a:ext cx="10515600" cy="457200"/>
          </a:xfrm>
        </p:spPr>
        <p:txBody>
          <a:bodyPr>
            <a:noAutofit/>
          </a:bodyPr>
          <a:lstStyle/>
          <a:p>
            <a:r>
              <a:rPr lang="en-US" sz="2600" b="1" err="1">
                <a:solidFill>
                  <a:srgbClr val="093F6A"/>
                </a:solidFill>
                <a:latin typeface="Open Sans" panose="020B0606030504020204" pitchFamily="34" charset="0"/>
                <a:ea typeface="Open Sans" panose="020B0606030504020204" pitchFamily="34" charset="0"/>
                <a:cs typeface="Open Sans" panose="020B0606030504020204" pitchFamily="34" charset="0"/>
              </a:rPr>
              <a:t>myURHR</a:t>
            </a:r>
            <a:r>
              <a:rPr lang="en-US" sz="2600" b="1">
                <a:solidFill>
                  <a:srgbClr val="093F6A"/>
                </a:solidFill>
                <a:latin typeface="Open Sans" panose="020B0606030504020204" pitchFamily="34" charset="0"/>
                <a:ea typeface="Open Sans" panose="020B0606030504020204" pitchFamily="34" charset="0"/>
                <a:cs typeface="Open Sans" panose="020B0606030504020204" pitchFamily="34" charset="0"/>
              </a:rPr>
              <a:t> Engagement Activities Timeline</a:t>
            </a:r>
          </a:p>
        </p:txBody>
      </p:sp>
      <p:graphicFrame>
        <p:nvGraphicFramePr>
          <p:cNvPr id="23" name="Table 22">
            <a:extLst>
              <a:ext uri="{FF2B5EF4-FFF2-40B4-BE49-F238E27FC236}">
                <a16:creationId xmlns:a16="http://schemas.microsoft.com/office/drawing/2014/main" id="{F76C46B0-89DA-47AC-A30F-7F01D557D0EE}"/>
              </a:ext>
            </a:extLst>
          </p:cNvPr>
          <p:cNvGraphicFramePr>
            <a:graphicFrameLocks noGrp="1"/>
          </p:cNvGraphicFramePr>
          <p:nvPr/>
        </p:nvGraphicFramePr>
        <p:xfrm>
          <a:off x="510231" y="1142493"/>
          <a:ext cx="10803502" cy="5103285"/>
        </p:xfrm>
        <a:graphic>
          <a:graphicData uri="http://schemas.openxmlformats.org/drawingml/2006/table">
            <a:tbl>
              <a:tblPr firstRow="1" bandRow="1"/>
              <a:tblGrid>
                <a:gridCol w="571343">
                  <a:extLst>
                    <a:ext uri="{9D8B030D-6E8A-4147-A177-3AD203B41FA5}">
                      <a16:colId xmlns:a16="http://schemas.microsoft.com/office/drawing/2014/main" val="20002"/>
                    </a:ext>
                  </a:extLst>
                </a:gridCol>
                <a:gridCol w="571343">
                  <a:extLst>
                    <a:ext uri="{9D8B030D-6E8A-4147-A177-3AD203B41FA5}">
                      <a16:colId xmlns:a16="http://schemas.microsoft.com/office/drawing/2014/main" val="20003"/>
                    </a:ext>
                  </a:extLst>
                </a:gridCol>
                <a:gridCol w="581400">
                  <a:extLst>
                    <a:ext uri="{9D8B030D-6E8A-4147-A177-3AD203B41FA5}">
                      <a16:colId xmlns:a16="http://schemas.microsoft.com/office/drawing/2014/main" val="20004"/>
                    </a:ext>
                  </a:extLst>
                </a:gridCol>
                <a:gridCol w="561286">
                  <a:extLst>
                    <a:ext uri="{9D8B030D-6E8A-4147-A177-3AD203B41FA5}">
                      <a16:colId xmlns:a16="http://schemas.microsoft.com/office/drawing/2014/main" val="20005"/>
                    </a:ext>
                  </a:extLst>
                </a:gridCol>
                <a:gridCol w="571343">
                  <a:extLst>
                    <a:ext uri="{9D8B030D-6E8A-4147-A177-3AD203B41FA5}">
                      <a16:colId xmlns:a16="http://schemas.microsoft.com/office/drawing/2014/main" val="20006"/>
                    </a:ext>
                  </a:extLst>
                </a:gridCol>
                <a:gridCol w="571343">
                  <a:extLst>
                    <a:ext uri="{9D8B030D-6E8A-4147-A177-3AD203B41FA5}">
                      <a16:colId xmlns:a16="http://schemas.microsoft.com/office/drawing/2014/main" val="20007"/>
                    </a:ext>
                  </a:extLst>
                </a:gridCol>
                <a:gridCol w="571343">
                  <a:extLst>
                    <a:ext uri="{9D8B030D-6E8A-4147-A177-3AD203B41FA5}">
                      <a16:colId xmlns:a16="http://schemas.microsoft.com/office/drawing/2014/main" val="20008"/>
                    </a:ext>
                  </a:extLst>
                </a:gridCol>
                <a:gridCol w="571343">
                  <a:extLst>
                    <a:ext uri="{9D8B030D-6E8A-4147-A177-3AD203B41FA5}">
                      <a16:colId xmlns:a16="http://schemas.microsoft.com/office/drawing/2014/main" val="2975497029"/>
                    </a:ext>
                  </a:extLst>
                </a:gridCol>
                <a:gridCol w="566583">
                  <a:extLst>
                    <a:ext uri="{9D8B030D-6E8A-4147-A177-3AD203B41FA5}">
                      <a16:colId xmlns:a16="http://schemas.microsoft.com/office/drawing/2014/main" val="2142283977"/>
                    </a:ext>
                  </a:extLst>
                </a:gridCol>
                <a:gridCol w="566583">
                  <a:extLst>
                    <a:ext uri="{9D8B030D-6E8A-4147-A177-3AD203B41FA5}">
                      <a16:colId xmlns:a16="http://schemas.microsoft.com/office/drawing/2014/main" val="1073662774"/>
                    </a:ext>
                  </a:extLst>
                </a:gridCol>
                <a:gridCol w="566583">
                  <a:extLst>
                    <a:ext uri="{9D8B030D-6E8A-4147-A177-3AD203B41FA5}">
                      <a16:colId xmlns:a16="http://schemas.microsoft.com/office/drawing/2014/main" val="3443638242"/>
                    </a:ext>
                  </a:extLst>
                </a:gridCol>
                <a:gridCol w="566583">
                  <a:extLst>
                    <a:ext uri="{9D8B030D-6E8A-4147-A177-3AD203B41FA5}">
                      <a16:colId xmlns:a16="http://schemas.microsoft.com/office/drawing/2014/main" val="4151080468"/>
                    </a:ext>
                  </a:extLst>
                </a:gridCol>
                <a:gridCol w="566583">
                  <a:extLst>
                    <a:ext uri="{9D8B030D-6E8A-4147-A177-3AD203B41FA5}">
                      <a16:colId xmlns:a16="http://schemas.microsoft.com/office/drawing/2014/main" val="4093599353"/>
                    </a:ext>
                  </a:extLst>
                </a:gridCol>
                <a:gridCol w="566583">
                  <a:extLst>
                    <a:ext uri="{9D8B030D-6E8A-4147-A177-3AD203B41FA5}">
                      <a16:colId xmlns:a16="http://schemas.microsoft.com/office/drawing/2014/main" val="3433879049"/>
                    </a:ext>
                  </a:extLst>
                </a:gridCol>
                <a:gridCol w="566583">
                  <a:extLst>
                    <a:ext uri="{9D8B030D-6E8A-4147-A177-3AD203B41FA5}">
                      <a16:colId xmlns:a16="http://schemas.microsoft.com/office/drawing/2014/main" val="4191716584"/>
                    </a:ext>
                  </a:extLst>
                </a:gridCol>
                <a:gridCol w="566583">
                  <a:extLst>
                    <a:ext uri="{9D8B030D-6E8A-4147-A177-3AD203B41FA5}">
                      <a16:colId xmlns:a16="http://schemas.microsoft.com/office/drawing/2014/main" val="1497085549"/>
                    </a:ext>
                  </a:extLst>
                </a:gridCol>
                <a:gridCol w="566928">
                  <a:extLst>
                    <a:ext uri="{9D8B030D-6E8A-4147-A177-3AD203B41FA5}">
                      <a16:colId xmlns:a16="http://schemas.microsoft.com/office/drawing/2014/main" val="2153334211"/>
                    </a:ext>
                  </a:extLst>
                </a:gridCol>
                <a:gridCol w="566583">
                  <a:extLst>
                    <a:ext uri="{9D8B030D-6E8A-4147-A177-3AD203B41FA5}">
                      <a16:colId xmlns:a16="http://schemas.microsoft.com/office/drawing/2014/main" val="3421786294"/>
                    </a:ext>
                  </a:extLst>
                </a:gridCol>
                <a:gridCol w="566583">
                  <a:extLst>
                    <a:ext uri="{9D8B030D-6E8A-4147-A177-3AD203B41FA5}">
                      <a16:colId xmlns:a16="http://schemas.microsoft.com/office/drawing/2014/main" val="2540773014"/>
                    </a:ext>
                  </a:extLst>
                </a:gridCol>
              </a:tblGrid>
              <a:tr h="73152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Jun</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Jul</a:t>
                      </a:r>
                    </a:p>
                  </a:txBody>
                  <a:tcPr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Sep</a:t>
                      </a:r>
                    </a:p>
                  </a:txBody>
                  <a:tcPr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Oct</a:t>
                      </a:r>
                    </a:p>
                  </a:txBody>
                  <a:tcPr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Nov</a:t>
                      </a:r>
                    </a:p>
                  </a:txBody>
                  <a:tcPr anchor="ctr">
                    <a:lnL w="12700" cap="flat" cmpd="sng" algn="ctr">
                      <a:solidFill>
                        <a:schemeClr val="bg1"/>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Dec</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Jan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Feb</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Mar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Apr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May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Jun</a:t>
                      </a: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Jul</a:t>
                      </a:r>
                    </a:p>
                  </a:txBody>
                  <a:tcPr anchor="ctr">
                    <a:lnL w="12700" cap="flat" cmpd="sng" algn="ctr">
                      <a:solidFill>
                        <a:schemeClr val="bg1"/>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Aug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ysClr val="window" lastClr="FFFFFF">
                        <a:lumMod val="65000"/>
                      </a:sys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Sep</a:t>
                      </a: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Oct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4371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dirty="0"/>
                    </a:p>
                  </a:txBody>
                  <a:tcPr>
                    <a:lnL w="9525"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12700" cap="flat" cmpd="sng" algn="ctr">
                      <a:solidFill>
                        <a:schemeClr val="bg1"/>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dirty="0"/>
                    </a:p>
                  </a:txBody>
                  <a:tcP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9525"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a:p>
                  </a:txBody>
                  <a:tcPr>
                    <a:lnL w="12700" cap="flat" cmpd="sng" algn="ctr">
                      <a:solidFill>
                        <a:schemeClr val="bg1"/>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800" kern="1200">
                        <a:solidFill>
                          <a:schemeClr val="dk1"/>
                        </a:solidFill>
                        <a:latin typeface="Calibri" panose="020F0502020204030204"/>
                        <a:ea typeface="+mn-ea"/>
                        <a:cs typeface="+mn-cs"/>
                      </a:endParaRPr>
                    </a:p>
                  </a:txBody>
                  <a:tcP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a:p>
                  </a:txBody>
                  <a:tcPr>
                    <a:lnL w="9525"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tc>
                  <a:txBody>
                    <a:bodyPr/>
                    <a:lstStyle/>
                    <a:p>
                      <a:pPr algn="ctr"/>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bl>
          </a:graphicData>
        </a:graphic>
      </p:graphicFrame>
      <p:grpSp>
        <p:nvGrpSpPr>
          <p:cNvPr id="24" name="Group 23">
            <a:extLst>
              <a:ext uri="{FF2B5EF4-FFF2-40B4-BE49-F238E27FC236}">
                <a16:creationId xmlns:a16="http://schemas.microsoft.com/office/drawing/2014/main" id="{7999B5A8-EB4F-4D2B-8F17-71CF92B8174F}"/>
              </a:ext>
            </a:extLst>
          </p:cNvPr>
          <p:cNvGrpSpPr/>
          <p:nvPr/>
        </p:nvGrpSpPr>
        <p:grpSpPr>
          <a:xfrm>
            <a:off x="527472" y="764671"/>
            <a:ext cx="10790373" cy="347472"/>
            <a:chOff x="393036" y="1266318"/>
            <a:chExt cx="10758001" cy="347472"/>
          </a:xfrm>
        </p:grpSpPr>
        <p:sp>
          <p:nvSpPr>
            <p:cNvPr id="26" name="Text Placeholder 2">
              <a:extLst>
                <a:ext uri="{FF2B5EF4-FFF2-40B4-BE49-F238E27FC236}">
                  <a16:creationId xmlns:a16="http://schemas.microsoft.com/office/drawing/2014/main" id="{3B9D43BF-D999-470E-B309-B027ADE37249}"/>
                </a:ext>
              </a:extLst>
            </p:cNvPr>
            <p:cNvSpPr txBox="1">
              <a:spLocks/>
            </p:cNvSpPr>
            <p:nvPr/>
          </p:nvSpPr>
          <p:spPr>
            <a:xfrm>
              <a:off x="393036" y="1266318"/>
              <a:ext cx="3977701" cy="347472"/>
            </a:xfrm>
            <a:prstGeom prst="rect">
              <a:avLst/>
            </a:prstGeom>
            <a:solidFill>
              <a:schemeClr val="accent5">
                <a:lumMod val="75000"/>
              </a:schemeClr>
            </a:solidFill>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2023</a:t>
              </a:r>
            </a:p>
          </p:txBody>
        </p:sp>
        <p:sp>
          <p:nvSpPr>
            <p:cNvPr id="27" name="Text Placeholder 2">
              <a:extLst>
                <a:ext uri="{FF2B5EF4-FFF2-40B4-BE49-F238E27FC236}">
                  <a16:creationId xmlns:a16="http://schemas.microsoft.com/office/drawing/2014/main" id="{9251C1FD-DE03-46BB-A14A-28EEFD4611B5}"/>
                </a:ext>
              </a:extLst>
            </p:cNvPr>
            <p:cNvSpPr txBox="1">
              <a:spLocks/>
            </p:cNvSpPr>
            <p:nvPr/>
          </p:nvSpPr>
          <p:spPr>
            <a:xfrm>
              <a:off x="4394499" y="1266318"/>
              <a:ext cx="6756538" cy="347472"/>
            </a:xfrm>
            <a:prstGeom prst="rect">
              <a:avLst/>
            </a:prstGeom>
            <a:solidFill>
              <a:schemeClr val="accent1">
                <a:lumMod val="50000"/>
              </a:schemeClr>
            </a:solidFill>
            <a:ln>
              <a:noFill/>
            </a:ln>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2024</a:t>
              </a:r>
            </a:p>
          </p:txBody>
        </p:sp>
      </p:grpSp>
      <p:sp>
        <p:nvSpPr>
          <p:cNvPr id="43" name="Rectangle 42">
            <a:extLst>
              <a:ext uri="{FF2B5EF4-FFF2-40B4-BE49-F238E27FC236}">
                <a16:creationId xmlns:a16="http://schemas.microsoft.com/office/drawing/2014/main" id="{4D6C854D-A149-4811-91A5-B2B9612E3614}"/>
              </a:ext>
            </a:extLst>
          </p:cNvPr>
          <p:cNvSpPr/>
          <p:nvPr/>
        </p:nvSpPr>
        <p:spPr>
          <a:xfrm>
            <a:off x="2598056" y="3588760"/>
            <a:ext cx="914400" cy="36512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Demo Days </a:t>
            </a:r>
          </a:p>
        </p:txBody>
      </p:sp>
      <p:sp>
        <p:nvSpPr>
          <p:cNvPr id="46" name="Rectangle 45">
            <a:extLst>
              <a:ext uri="{FF2B5EF4-FFF2-40B4-BE49-F238E27FC236}">
                <a16:creationId xmlns:a16="http://schemas.microsoft.com/office/drawing/2014/main" id="{17FE5F88-7381-4D51-BD9D-2AED6E74E600}"/>
              </a:ext>
            </a:extLst>
          </p:cNvPr>
          <p:cNvSpPr/>
          <p:nvPr/>
        </p:nvSpPr>
        <p:spPr>
          <a:xfrm>
            <a:off x="5823097" y="4950801"/>
            <a:ext cx="2101372" cy="44841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User Acceptance Training &amp; Testing</a:t>
            </a:r>
          </a:p>
        </p:txBody>
      </p:sp>
      <p:sp>
        <p:nvSpPr>
          <p:cNvPr id="48" name="Rectangle 47">
            <a:extLst>
              <a:ext uri="{FF2B5EF4-FFF2-40B4-BE49-F238E27FC236}">
                <a16:creationId xmlns:a16="http://schemas.microsoft.com/office/drawing/2014/main" id="{E4C56D13-F784-476B-8D06-0BA56CF00464}"/>
              </a:ext>
            </a:extLst>
          </p:cNvPr>
          <p:cNvSpPr/>
          <p:nvPr/>
        </p:nvSpPr>
        <p:spPr>
          <a:xfrm>
            <a:off x="510231" y="3059182"/>
            <a:ext cx="10149840" cy="33444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myURHR</a:t>
            </a: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 Change Network Monthly Meetings</a:t>
            </a:r>
          </a:p>
        </p:txBody>
      </p:sp>
      <p:sp>
        <p:nvSpPr>
          <p:cNvPr id="49" name="Rectangle 48">
            <a:extLst>
              <a:ext uri="{FF2B5EF4-FFF2-40B4-BE49-F238E27FC236}">
                <a16:creationId xmlns:a16="http://schemas.microsoft.com/office/drawing/2014/main" id="{6FC588AD-A4E0-48EB-BAA8-6C9AD132E891}"/>
              </a:ext>
            </a:extLst>
          </p:cNvPr>
          <p:cNvSpPr/>
          <p:nvPr/>
        </p:nvSpPr>
        <p:spPr>
          <a:xfrm>
            <a:off x="10314270" y="2652082"/>
            <a:ext cx="943485" cy="365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a:ea typeface="Open Sans"/>
                <a:cs typeface="Open Sans"/>
              </a:rPr>
              <a:t>Recognition</a:t>
            </a: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
        <p:nvSpPr>
          <p:cNvPr id="54" name="Rectangle 53">
            <a:extLst>
              <a:ext uri="{FF2B5EF4-FFF2-40B4-BE49-F238E27FC236}">
                <a16:creationId xmlns:a16="http://schemas.microsoft.com/office/drawing/2014/main" id="{EAC8DDC9-84C2-4F2B-971A-327FF134E93E}"/>
              </a:ext>
            </a:extLst>
          </p:cNvPr>
          <p:cNvSpPr/>
          <p:nvPr/>
        </p:nvSpPr>
        <p:spPr>
          <a:xfrm>
            <a:off x="7924469" y="4639080"/>
            <a:ext cx="2277442" cy="32004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Training  </a:t>
            </a:r>
          </a:p>
        </p:txBody>
      </p:sp>
      <p:sp>
        <p:nvSpPr>
          <p:cNvPr id="35" name="Rectangle 34">
            <a:extLst>
              <a:ext uri="{FF2B5EF4-FFF2-40B4-BE49-F238E27FC236}">
                <a16:creationId xmlns:a16="http://schemas.microsoft.com/office/drawing/2014/main" id="{73C20E99-C532-4CA0-A875-BE15879CD643}"/>
              </a:ext>
            </a:extLst>
          </p:cNvPr>
          <p:cNvSpPr/>
          <p:nvPr/>
        </p:nvSpPr>
        <p:spPr>
          <a:xfrm>
            <a:off x="9611670" y="4164153"/>
            <a:ext cx="1691640" cy="365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Support </a:t>
            </a:r>
          </a:p>
        </p:txBody>
      </p:sp>
      <p:grpSp>
        <p:nvGrpSpPr>
          <p:cNvPr id="10" name="Group 9">
            <a:extLst>
              <a:ext uri="{FF2B5EF4-FFF2-40B4-BE49-F238E27FC236}">
                <a16:creationId xmlns:a16="http://schemas.microsoft.com/office/drawing/2014/main" id="{71E69B33-2110-5A4E-BB9F-8DF0B2A5E281}"/>
              </a:ext>
            </a:extLst>
          </p:cNvPr>
          <p:cNvGrpSpPr/>
          <p:nvPr/>
        </p:nvGrpSpPr>
        <p:grpSpPr>
          <a:xfrm>
            <a:off x="537261" y="1851984"/>
            <a:ext cx="10720494" cy="339075"/>
            <a:chOff x="552873" y="2016190"/>
            <a:chExt cx="10720494" cy="339075"/>
          </a:xfrm>
        </p:grpSpPr>
        <p:sp>
          <p:nvSpPr>
            <p:cNvPr id="30" name="Rectangle 29">
              <a:extLst>
                <a:ext uri="{FF2B5EF4-FFF2-40B4-BE49-F238E27FC236}">
                  <a16:creationId xmlns:a16="http://schemas.microsoft.com/office/drawing/2014/main" id="{52CD020B-E4CA-408A-B8A6-8A11DCEC6F67}"/>
                </a:ext>
              </a:extLst>
            </p:cNvPr>
            <p:cNvSpPr/>
            <p:nvPr/>
          </p:nvSpPr>
          <p:spPr>
            <a:xfrm>
              <a:off x="552873" y="2025980"/>
              <a:ext cx="7589520" cy="329285"/>
            </a:xfrm>
            <a:prstGeom prst="rect">
              <a:avLst/>
            </a:prstGeom>
            <a:solidFill>
              <a:schemeClr val="bg1">
                <a:lumMod val="95000"/>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A3838"/>
                  </a:solidFill>
                  <a:effectLst/>
                  <a:uLnTx/>
                  <a:uFillTx/>
                  <a:latin typeface="Calibri" panose="020F0502020204030204"/>
                  <a:ea typeface="Open Sans" panose="020B0606030504020204" pitchFamily="34" charset="0"/>
                  <a:cs typeface="Open Sans" panose="020B0606030504020204" pitchFamily="34" charset="0"/>
                </a:rPr>
                <a:t>Test &amp; Training Development Phase</a:t>
              </a:r>
            </a:p>
          </p:txBody>
        </p:sp>
        <p:sp>
          <p:nvSpPr>
            <p:cNvPr id="3" name="Rectangle 2">
              <a:extLst>
                <a:ext uri="{FF2B5EF4-FFF2-40B4-BE49-F238E27FC236}">
                  <a16:creationId xmlns:a16="http://schemas.microsoft.com/office/drawing/2014/main" id="{8F105D61-1380-0CB6-600E-6196DB22099E}"/>
                </a:ext>
              </a:extLst>
            </p:cNvPr>
            <p:cNvSpPr/>
            <p:nvPr/>
          </p:nvSpPr>
          <p:spPr>
            <a:xfrm>
              <a:off x="8153400" y="2016190"/>
              <a:ext cx="1737360" cy="334446"/>
            </a:xfrm>
            <a:prstGeom prst="rect">
              <a:avLst/>
            </a:prstGeom>
            <a:solidFill>
              <a:schemeClr val="bg1">
                <a:lumMod val="95000"/>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A3838"/>
                  </a:solidFill>
                  <a:effectLst/>
                  <a:uLnTx/>
                  <a:uFillTx/>
                  <a:latin typeface="Calibri" panose="020F0502020204030204"/>
                  <a:ea typeface="Open Sans" panose="020B0606030504020204" pitchFamily="34" charset="0"/>
                  <a:cs typeface="Open Sans" panose="020B0606030504020204" pitchFamily="34" charset="0"/>
                </a:rPr>
                <a:t>Deploy Phase</a:t>
              </a:r>
            </a:p>
          </p:txBody>
        </p:sp>
        <p:sp>
          <p:nvSpPr>
            <p:cNvPr id="4" name="Rectangle 3">
              <a:extLst>
                <a:ext uri="{FF2B5EF4-FFF2-40B4-BE49-F238E27FC236}">
                  <a16:creationId xmlns:a16="http://schemas.microsoft.com/office/drawing/2014/main" id="{145E5882-7A08-F473-9B0F-A334CF7632E2}"/>
                </a:ext>
              </a:extLst>
            </p:cNvPr>
            <p:cNvSpPr/>
            <p:nvPr/>
          </p:nvSpPr>
          <p:spPr>
            <a:xfrm>
              <a:off x="9901767" y="2016190"/>
              <a:ext cx="1371600" cy="334446"/>
            </a:xfrm>
            <a:prstGeom prst="rect">
              <a:avLst/>
            </a:prstGeom>
            <a:solidFill>
              <a:schemeClr val="bg1">
                <a:lumMod val="95000"/>
                <a:alpha val="80194"/>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A3838"/>
                  </a:solidFill>
                  <a:effectLst/>
                  <a:uLnTx/>
                  <a:uFillTx/>
                  <a:latin typeface="Calibri" panose="020F0502020204030204"/>
                  <a:ea typeface="Open Sans" panose="020B0606030504020204" pitchFamily="34" charset="0"/>
                  <a:cs typeface="Open Sans" panose="020B0606030504020204" pitchFamily="34" charset="0"/>
                </a:rPr>
                <a:t>Support Phase</a:t>
              </a:r>
            </a:p>
          </p:txBody>
        </p:sp>
      </p:grpSp>
      <p:grpSp>
        <p:nvGrpSpPr>
          <p:cNvPr id="7" name="Group 6">
            <a:extLst>
              <a:ext uri="{FF2B5EF4-FFF2-40B4-BE49-F238E27FC236}">
                <a16:creationId xmlns:a16="http://schemas.microsoft.com/office/drawing/2014/main" id="{98A2AC2C-D1CC-79A0-9807-BF2EA2865DED}"/>
              </a:ext>
            </a:extLst>
          </p:cNvPr>
          <p:cNvGrpSpPr/>
          <p:nvPr/>
        </p:nvGrpSpPr>
        <p:grpSpPr>
          <a:xfrm>
            <a:off x="2812709" y="2487134"/>
            <a:ext cx="6431586" cy="403766"/>
            <a:chOff x="2930132" y="3192821"/>
            <a:chExt cx="6431586" cy="403766"/>
          </a:xfrm>
        </p:grpSpPr>
        <p:sp>
          <p:nvSpPr>
            <p:cNvPr id="53" name="Rectangle 52">
              <a:extLst>
                <a:ext uri="{FF2B5EF4-FFF2-40B4-BE49-F238E27FC236}">
                  <a16:creationId xmlns:a16="http://schemas.microsoft.com/office/drawing/2014/main" id="{05AEBF4F-196D-443E-99C9-24912572AF74}"/>
                </a:ext>
              </a:extLst>
            </p:cNvPr>
            <p:cNvSpPr/>
            <p:nvPr/>
          </p:nvSpPr>
          <p:spPr>
            <a:xfrm>
              <a:off x="2930132" y="3192953"/>
              <a:ext cx="777240" cy="39577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Readiness Survey </a:t>
              </a:r>
            </a:p>
          </p:txBody>
        </p:sp>
        <p:sp>
          <p:nvSpPr>
            <p:cNvPr id="5" name="Rectangle 4">
              <a:extLst>
                <a:ext uri="{FF2B5EF4-FFF2-40B4-BE49-F238E27FC236}">
                  <a16:creationId xmlns:a16="http://schemas.microsoft.com/office/drawing/2014/main" id="{DEEE5FFE-1062-6192-D75D-F20810DA5E5C}"/>
                </a:ext>
              </a:extLst>
            </p:cNvPr>
            <p:cNvSpPr/>
            <p:nvPr/>
          </p:nvSpPr>
          <p:spPr>
            <a:xfrm>
              <a:off x="8581555" y="3192821"/>
              <a:ext cx="780163" cy="40376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Readiness Survey </a:t>
              </a:r>
            </a:p>
          </p:txBody>
        </p:sp>
      </p:grpSp>
      <p:sp>
        <p:nvSpPr>
          <p:cNvPr id="14" name="Rectangle 13">
            <a:extLst>
              <a:ext uri="{FF2B5EF4-FFF2-40B4-BE49-F238E27FC236}">
                <a16:creationId xmlns:a16="http://schemas.microsoft.com/office/drawing/2014/main" id="{568F8412-7325-D0EC-A9CD-2C3EEA3D154F}"/>
              </a:ext>
            </a:extLst>
          </p:cNvPr>
          <p:cNvSpPr/>
          <p:nvPr/>
        </p:nvSpPr>
        <p:spPr>
          <a:xfrm>
            <a:off x="9622763" y="3591280"/>
            <a:ext cx="1669708" cy="365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 Reinforcement</a:t>
            </a:r>
          </a:p>
        </p:txBody>
      </p:sp>
      <p:sp>
        <p:nvSpPr>
          <p:cNvPr id="32" name="Rectangle 31">
            <a:extLst>
              <a:ext uri="{FF2B5EF4-FFF2-40B4-BE49-F238E27FC236}">
                <a16:creationId xmlns:a16="http://schemas.microsoft.com/office/drawing/2014/main" id="{ACAA2974-232D-3C0A-D43C-BE08323ACD5E}"/>
              </a:ext>
            </a:extLst>
          </p:cNvPr>
          <p:cNvSpPr/>
          <p:nvPr/>
        </p:nvSpPr>
        <p:spPr>
          <a:xfrm>
            <a:off x="4384818" y="5390895"/>
            <a:ext cx="1752113" cy="32004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Day in the Life Testing</a:t>
            </a:r>
          </a:p>
        </p:txBody>
      </p:sp>
      <p:grpSp>
        <p:nvGrpSpPr>
          <p:cNvPr id="44" name="Group 43">
            <a:extLst>
              <a:ext uri="{FF2B5EF4-FFF2-40B4-BE49-F238E27FC236}">
                <a16:creationId xmlns:a16="http://schemas.microsoft.com/office/drawing/2014/main" id="{A5379B04-0586-82D6-874A-29E921634A12}"/>
              </a:ext>
            </a:extLst>
          </p:cNvPr>
          <p:cNvGrpSpPr/>
          <p:nvPr/>
        </p:nvGrpSpPr>
        <p:grpSpPr>
          <a:xfrm>
            <a:off x="9278206" y="2221550"/>
            <a:ext cx="802230" cy="574502"/>
            <a:chOff x="8588533" y="2511498"/>
            <a:chExt cx="802230" cy="574502"/>
          </a:xfrm>
        </p:grpSpPr>
        <p:sp>
          <p:nvSpPr>
            <p:cNvPr id="33" name="Rectangle 32">
              <a:extLst>
                <a:ext uri="{FF2B5EF4-FFF2-40B4-BE49-F238E27FC236}">
                  <a16:creationId xmlns:a16="http://schemas.microsoft.com/office/drawing/2014/main" id="{B8CA61BB-3296-7642-B073-4C93A709477A}"/>
                </a:ext>
              </a:extLst>
            </p:cNvPr>
            <p:cNvSpPr/>
            <p:nvPr/>
          </p:nvSpPr>
          <p:spPr>
            <a:xfrm>
              <a:off x="8588533" y="2511498"/>
              <a:ext cx="707382" cy="531169"/>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C5A82530-EC82-4622-B91E-00B7C6A9AE5D}"/>
                </a:ext>
              </a:extLst>
            </p:cNvPr>
            <p:cNvGrpSpPr/>
            <p:nvPr/>
          </p:nvGrpSpPr>
          <p:grpSpPr>
            <a:xfrm>
              <a:off x="8807628" y="2542039"/>
              <a:ext cx="277275" cy="274320"/>
              <a:chOff x="9420404" y="2066001"/>
              <a:chExt cx="473449" cy="468403"/>
            </a:xfrm>
          </p:grpSpPr>
          <p:sp>
            <p:nvSpPr>
              <p:cNvPr id="37" name="Oval 36">
                <a:extLst>
                  <a:ext uri="{FF2B5EF4-FFF2-40B4-BE49-F238E27FC236}">
                    <a16:creationId xmlns:a16="http://schemas.microsoft.com/office/drawing/2014/main" id="{8D5D49FF-6B89-4168-BA9F-69042E889FD3}"/>
                  </a:ext>
                </a:extLst>
              </p:cNvPr>
              <p:cNvSpPr/>
              <p:nvPr/>
            </p:nvSpPr>
            <p:spPr bwMode="gray">
              <a:xfrm>
                <a:off x="9420404" y="2126782"/>
                <a:ext cx="390573" cy="362467"/>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914400" rtl="0" eaLnBrk="0" fontAlgn="base" latinLnBrk="0" hangingPunct="0">
                  <a:lnSpc>
                    <a:spcPct val="106000"/>
                  </a:lnSpc>
                  <a:spcBef>
                    <a:spcPct val="0"/>
                  </a:spcBef>
                  <a:spcAft>
                    <a:spcPct val="0"/>
                  </a:spcAft>
                  <a:buClrTx/>
                  <a:buSzTx/>
                  <a:buFont typeface="Wingdings 2" pitchFamily="18" charset="2"/>
                  <a:buNone/>
                  <a:tabLst/>
                  <a:defRPr/>
                </a:pPr>
                <a:endParaRPr kumimoji="0" lang="en-US" sz="16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Freeform 375">
                <a:extLst>
                  <a:ext uri="{FF2B5EF4-FFF2-40B4-BE49-F238E27FC236}">
                    <a16:creationId xmlns:a16="http://schemas.microsoft.com/office/drawing/2014/main" id="{42EB7614-8F7A-4DDD-9D1E-3ACFC8D0D9B1}"/>
                  </a:ext>
                </a:extLst>
              </p:cNvPr>
              <p:cNvSpPr>
                <a:spLocks noChangeAspect="1" noEditPoints="1"/>
              </p:cNvSpPr>
              <p:nvPr/>
            </p:nvSpPr>
            <p:spPr bwMode="auto">
              <a:xfrm>
                <a:off x="9425450" y="2066001"/>
                <a:ext cx="468403" cy="468403"/>
              </a:xfrm>
              <a:custGeom>
                <a:avLst/>
                <a:gdLst>
                  <a:gd name="T0" fmla="*/ 297 w 512"/>
                  <a:gd name="T1" fmla="*/ 213 h 512"/>
                  <a:gd name="T2" fmla="*/ 382 w 512"/>
                  <a:gd name="T3" fmla="*/ 221 h 512"/>
                  <a:gd name="T4" fmla="*/ 323 w 512"/>
                  <a:gd name="T5" fmla="*/ 280 h 512"/>
                  <a:gd name="T6" fmla="*/ 320 w 512"/>
                  <a:gd name="T7" fmla="*/ 290 h 512"/>
                  <a:gd name="T8" fmla="*/ 337 w 512"/>
                  <a:gd name="T9" fmla="*/ 374 h 512"/>
                  <a:gd name="T10" fmla="*/ 261 w 512"/>
                  <a:gd name="T11" fmla="*/ 332 h 512"/>
                  <a:gd name="T12" fmla="*/ 256 w 512"/>
                  <a:gd name="T13" fmla="*/ 330 h 512"/>
                  <a:gd name="T14" fmla="*/ 250 w 512"/>
                  <a:gd name="T15" fmla="*/ 332 h 512"/>
                  <a:gd name="T16" fmla="*/ 175 w 512"/>
                  <a:gd name="T17" fmla="*/ 374 h 512"/>
                  <a:gd name="T18" fmla="*/ 191 w 512"/>
                  <a:gd name="T19" fmla="*/ 290 h 512"/>
                  <a:gd name="T20" fmla="*/ 189 w 512"/>
                  <a:gd name="T21" fmla="*/ 280 h 512"/>
                  <a:gd name="T22" fmla="*/ 130 w 512"/>
                  <a:gd name="T23" fmla="*/ 221 h 512"/>
                  <a:gd name="T24" fmla="*/ 214 w 512"/>
                  <a:gd name="T25" fmla="*/ 213 h 512"/>
                  <a:gd name="T26" fmla="*/ 223 w 512"/>
                  <a:gd name="T27" fmla="*/ 207 h 512"/>
                  <a:gd name="T28" fmla="*/ 256 w 512"/>
                  <a:gd name="T29" fmla="*/ 133 h 512"/>
                  <a:gd name="T30" fmla="*/ 289 w 512"/>
                  <a:gd name="T31" fmla="*/ 207 h 512"/>
                  <a:gd name="T32" fmla="*/ 297 w 512"/>
                  <a:gd name="T33" fmla="*/ 213 h 512"/>
                  <a:gd name="T34" fmla="*/ 512 w 512"/>
                  <a:gd name="T35" fmla="*/ 256 h 512"/>
                  <a:gd name="T36" fmla="*/ 256 w 512"/>
                  <a:gd name="T37" fmla="*/ 512 h 512"/>
                  <a:gd name="T38" fmla="*/ 0 w 512"/>
                  <a:gd name="T39" fmla="*/ 256 h 512"/>
                  <a:gd name="T40" fmla="*/ 256 w 512"/>
                  <a:gd name="T41" fmla="*/ 0 h 512"/>
                  <a:gd name="T42" fmla="*/ 512 w 512"/>
                  <a:gd name="T43" fmla="*/ 256 h 512"/>
                  <a:gd name="T44" fmla="*/ 415 w 512"/>
                  <a:gd name="T45" fmla="*/ 209 h 512"/>
                  <a:gd name="T46" fmla="*/ 406 w 512"/>
                  <a:gd name="T47" fmla="*/ 202 h 512"/>
                  <a:gd name="T48" fmla="*/ 306 w 512"/>
                  <a:gd name="T49" fmla="*/ 192 h 512"/>
                  <a:gd name="T50" fmla="*/ 265 w 512"/>
                  <a:gd name="T51" fmla="*/ 102 h 512"/>
                  <a:gd name="T52" fmla="*/ 256 w 512"/>
                  <a:gd name="T53" fmla="*/ 96 h 512"/>
                  <a:gd name="T54" fmla="*/ 246 w 512"/>
                  <a:gd name="T55" fmla="*/ 102 h 512"/>
                  <a:gd name="T56" fmla="*/ 206 w 512"/>
                  <a:gd name="T57" fmla="*/ 192 h 512"/>
                  <a:gd name="T58" fmla="*/ 105 w 512"/>
                  <a:gd name="T59" fmla="*/ 202 h 512"/>
                  <a:gd name="T60" fmla="*/ 96 w 512"/>
                  <a:gd name="T61" fmla="*/ 209 h 512"/>
                  <a:gd name="T62" fmla="*/ 99 w 512"/>
                  <a:gd name="T63" fmla="*/ 221 h 512"/>
                  <a:gd name="T64" fmla="*/ 169 w 512"/>
                  <a:gd name="T65" fmla="*/ 291 h 512"/>
                  <a:gd name="T66" fmla="*/ 149 w 512"/>
                  <a:gd name="T67" fmla="*/ 392 h 512"/>
                  <a:gd name="T68" fmla="*/ 153 w 512"/>
                  <a:gd name="T69" fmla="*/ 403 h 512"/>
                  <a:gd name="T70" fmla="*/ 165 w 512"/>
                  <a:gd name="T71" fmla="*/ 404 h 512"/>
                  <a:gd name="T72" fmla="*/ 256 w 512"/>
                  <a:gd name="T73" fmla="*/ 353 h 512"/>
                  <a:gd name="T74" fmla="*/ 346 w 512"/>
                  <a:gd name="T75" fmla="*/ 404 h 512"/>
                  <a:gd name="T76" fmla="*/ 352 w 512"/>
                  <a:gd name="T77" fmla="*/ 405 h 512"/>
                  <a:gd name="T78" fmla="*/ 358 w 512"/>
                  <a:gd name="T79" fmla="*/ 403 h 512"/>
                  <a:gd name="T80" fmla="*/ 362 w 512"/>
                  <a:gd name="T81" fmla="*/ 392 h 512"/>
                  <a:gd name="T82" fmla="*/ 342 w 512"/>
                  <a:gd name="T83" fmla="*/ 291 h 512"/>
                  <a:gd name="T84" fmla="*/ 413 w 512"/>
                  <a:gd name="T85" fmla="*/ 221 h 512"/>
                  <a:gd name="T86" fmla="*/ 415 w 512"/>
                  <a:gd name="T87" fmla="*/ 2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97" y="213"/>
                    </a:moveTo>
                    <a:cubicBezTo>
                      <a:pt x="382" y="221"/>
                      <a:pt x="382" y="221"/>
                      <a:pt x="382" y="221"/>
                    </a:cubicBezTo>
                    <a:cubicBezTo>
                      <a:pt x="323" y="280"/>
                      <a:pt x="323" y="280"/>
                      <a:pt x="323" y="280"/>
                    </a:cubicBezTo>
                    <a:cubicBezTo>
                      <a:pt x="320" y="283"/>
                      <a:pt x="319" y="286"/>
                      <a:pt x="320" y="290"/>
                    </a:cubicBezTo>
                    <a:cubicBezTo>
                      <a:pt x="337" y="374"/>
                      <a:pt x="337" y="374"/>
                      <a:pt x="337" y="374"/>
                    </a:cubicBezTo>
                    <a:cubicBezTo>
                      <a:pt x="261" y="332"/>
                      <a:pt x="261" y="332"/>
                      <a:pt x="261" y="332"/>
                    </a:cubicBezTo>
                    <a:cubicBezTo>
                      <a:pt x="259" y="331"/>
                      <a:pt x="257" y="330"/>
                      <a:pt x="256" y="330"/>
                    </a:cubicBezTo>
                    <a:cubicBezTo>
                      <a:pt x="254" y="330"/>
                      <a:pt x="252" y="331"/>
                      <a:pt x="250" y="332"/>
                    </a:cubicBezTo>
                    <a:cubicBezTo>
                      <a:pt x="175" y="374"/>
                      <a:pt x="175" y="374"/>
                      <a:pt x="175" y="374"/>
                    </a:cubicBezTo>
                    <a:cubicBezTo>
                      <a:pt x="191" y="290"/>
                      <a:pt x="191" y="290"/>
                      <a:pt x="191" y="290"/>
                    </a:cubicBezTo>
                    <a:cubicBezTo>
                      <a:pt x="192" y="286"/>
                      <a:pt x="191" y="283"/>
                      <a:pt x="189" y="280"/>
                    </a:cubicBezTo>
                    <a:cubicBezTo>
                      <a:pt x="130" y="221"/>
                      <a:pt x="130" y="221"/>
                      <a:pt x="130" y="221"/>
                    </a:cubicBezTo>
                    <a:cubicBezTo>
                      <a:pt x="214" y="213"/>
                      <a:pt x="214" y="213"/>
                      <a:pt x="214" y="213"/>
                    </a:cubicBezTo>
                    <a:cubicBezTo>
                      <a:pt x="218" y="213"/>
                      <a:pt x="221" y="210"/>
                      <a:pt x="223" y="207"/>
                    </a:cubicBezTo>
                    <a:cubicBezTo>
                      <a:pt x="256" y="133"/>
                      <a:pt x="256" y="133"/>
                      <a:pt x="256" y="133"/>
                    </a:cubicBezTo>
                    <a:cubicBezTo>
                      <a:pt x="289" y="207"/>
                      <a:pt x="289" y="207"/>
                      <a:pt x="289" y="207"/>
                    </a:cubicBezTo>
                    <a:cubicBezTo>
                      <a:pt x="290" y="210"/>
                      <a:pt x="293" y="213"/>
                      <a:pt x="297"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09"/>
                    </a:moveTo>
                    <a:cubicBezTo>
                      <a:pt x="414" y="206"/>
                      <a:pt x="410" y="203"/>
                      <a:pt x="406" y="202"/>
                    </a:cubicBezTo>
                    <a:cubicBezTo>
                      <a:pt x="306" y="192"/>
                      <a:pt x="306" y="192"/>
                      <a:pt x="306" y="192"/>
                    </a:cubicBezTo>
                    <a:cubicBezTo>
                      <a:pt x="265" y="102"/>
                      <a:pt x="265" y="102"/>
                      <a:pt x="265" y="102"/>
                    </a:cubicBezTo>
                    <a:cubicBezTo>
                      <a:pt x="264" y="98"/>
                      <a:pt x="260" y="96"/>
                      <a:pt x="256" y="96"/>
                    </a:cubicBezTo>
                    <a:cubicBezTo>
                      <a:pt x="251" y="96"/>
                      <a:pt x="248" y="98"/>
                      <a:pt x="246" y="102"/>
                    </a:cubicBezTo>
                    <a:cubicBezTo>
                      <a:pt x="206" y="192"/>
                      <a:pt x="206" y="192"/>
                      <a:pt x="206" y="192"/>
                    </a:cubicBezTo>
                    <a:cubicBezTo>
                      <a:pt x="105" y="202"/>
                      <a:pt x="105" y="202"/>
                      <a:pt x="105" y="202"/>
                    </a:cubicBezTo>
                    <a:cubicBezTo>
                      <a:pt x="101" y="203"/>
                      <a:pt x="98" y="206"/>
                      <a:pt x="96" y="209"/>
                    </a:cubicBezTo>
                    <a:cubicBezTo>
                      <a:pt x="95" y="213"/>
                      <a:pt x="96" y="218"/>
                      <a:pt x="99" y="221"/>
                    </a:cubicBezTo>
                    <a:cubicBezTo>
                      <a:pt x="169" y="291"/>
                      <a:pt x="169" y="291"/>
                      <a:pt x="169" y="291"/>
                    </a:cubicBezTo>
                    <a:cubicBezTo>
                      <a:pt x="149" y="392"/>
                      <a:pt x="149" y="392"/>
                      <a:pt x="149" y="392"/>
                    </a:cubicBezTo>
                    <a:cubicBezTo>
                      <a:pt x="148" y="396"/>
                      <a:pt x="150" y="401"/>
                      <a:pt x="153" y="403"/>
                    </a:cubicBezTo>
                    <a:cubicBezTo>
                      <a:pt x="157" y="405"/>
                      <a:pt x="161" y="406"/>
                      <a:pt x="165" y="404"/>
                    </a:cubicBezTo>
                    <a:cubicBezTo>
                      <a:pt x="256" y="353"/>
                      <a:pt x="256" y="353"/>
                      <a:pt x="256" y="353"/>
                    </a:cubicBezTo>
                    <a:cubicBezTo>
                      <a:pt x="346" y="404"/>
                      <a:pt x="346" y="404"/>
                      <a:pt x="346" y="404"/>
                    </a:cubicBezTo>
                    <a:cubicBezTo>
                      <a:pt x="348" y="405"/>
                      <a:pt x="350" y="405"/>
                      <a:pt x="352" y="405"/>
                    </a:cubicBezTo>
                    <a:cubicBezTo>
                      <a:pt x="354" y="405"/>
                      <a:pt x="356" y="404"/>
                      <a:pt x="358" y="403"/>
                    </a:cubicBezTo>
                    <a:cubicBezTo>
                      <a:pt x="361" y="401"/>
                      <a:pt x="363" y="396"/>
                      <a:pt x="362" y="392"/>
                    </a:cubicBezTo>
                    <a:cubicBezTo>
                      <a:pt x="342" y="291"/>
                      <a:pt x="342" y="291"/>
                      <a:pt x="342" y="291"/>
                    </a:cubicBezTo>
                    <a:cubicBezTo>
                      <a:pt x="413" y="221"/>
                      <a:pt x="413" y="221"/>
                      <a:pt x="413" y="221"/>
                    </a:cubicBezTo>
                    <a:cubicBezTo>
                      <a:pt x="415" y="218"/>
                      <a:pt x="416" y="213"/>
                      <a:pt x="415" y="209"/>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447C"/>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id="{A8D1C01E-D8AD-A922-84E5-8BFE9D61E66A}"/>
                </a:ext>
              </a:extLst>
            </p:cNvPr>
            <p:cNvSpPr txBox="1"/>
            <p:nvPr/>
          </p:nvSpPr>
          <p:spPr>
            <a:xfrm>
              <a:off x="8610600" y="2809001"/>
              <a:ext cx="780163"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Go Live</a:t>
              </a:r>
            </a:p>
          </p:txBody>
        </p:sp>
      </p:grpSp>
      <p:sp>
        <p:nvSpPr>
          <p:cNvPr id="51" name="Rectangle 50">
            <a:extLst>
              <a:ext uri="{FF2B5EF4-FFF2-40B4-BE49-F238E27FC236}">
                <a16:creationId xmlns:a16="http://schemas.microsoft.com/office/drawing/2014/main" id="{BD9C323D-A011-2171-2470-69E761FF354B}"/>
              </a:ext>
            </a:extLst>
          </p:cNvPr>
          <p:cNvSpPr/>
          <p:nvPr/>
        </p:nvSpPr>
        <p:spPr>
          <a:xfrm>
            <a:off x="5778856" y="3594372"/>
            <a:ext cx="1515082" cy="34747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Demo Days </a:t>
            </a:r>
          </a:p>
        </p:txBody>
      </p:sp>
      <p:grpSp>
        <p:nvGrpSpPr>
          <p:cNvPr id="11" name="Group 10">
            <a:extLst>
              <a:ext uri="{FF2B5EF4-FFF2-40B4-BE49-F238E27FC236}">
                <a16:creationId xmlns:a16="http://schemas.microsoft.com/office/drawing/2014/main" id="{9B650112-4795-44CB-DBBF-B057F0A1A897}"/>
              </a:ext>
            </a:extLst>
          </p:cNvPr>
          <p:cNvGrpSpPr/>
          <p:nvPr/>
        </p:nvGrpSpPr>
        <p:grpSpPr>
          <a:xfrm>
            <a:off x="1750852" y="4117928"/>
            <a:ext cx="7255616" cy="395780"/>
            <a:chOff x="1740523" y="4239521"/>
            <a:chExt cx="7255616" cy="395780"/>
          </a:xfrm>
        </p:grpSpPr>
        <p:sp>
          <p:nvSpPr>
            <p:cNvPr id="8" name="Rectangle 7">
              <a:extLst>
                <a:ext uri="{FF2B5EF4-FFF2-40B4-BE49-F238E27FC236}">
                  <a16:creationId xmlns:a16="http://schemas.microsoft.com/office/drawing/2014/main" id="{D373CE23-D885-2C02-1245-2FBDD2573C63}"/>
                </a:ext>
              </a:extLst>
            </p:cNvPr>
            <p:cNvSpPr/>
            <p:nvPr/>
          </p:nvSpPr>
          <p:spPr>
            <a:xfrm>
              <a:off x="5120307" y="4239522"/>
              <a:ext cx="1075614" cy="39577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Leadership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Presentations </a:t>
              </a:r>
            </a:p>
          </p:txBody>
        </p:sp>
        <p:sp>
          <p:nvSpPr>
            <p:cNvPr id="52" name="Rectangle 51">
              <a:extLst>
                <a:ext uri="{FF2B5EF4-FFF2-40B4-BE49-F238E27FC236}">
                  <a16:creationId xmlns:a16="http://schemas.microsoft.com/office/drawing/2014/main" id="{EC5ED538-A017-5BA7-45E7-1856F16114DF}"/>
                </a:ext>
              </a:extLst>
            </p:cNvPr>
            <p:cNvSpPr/>
            <p:nvPr/>
          </p:nvSpPr>
          <p:spPr>
            <a:xfrm>
              <a:off x="1740523" y="4239522"/>
              <a:ext cx="1075614" cy="39577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Leadership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Presentations </a:t>
              </a:r>
            </a:p>
          </p:txBody>
        </p:sp>
        <p:sp>
          <p:nvSpPr>
            <p:cNvPr id="55" name="Rectangle 54">
              <a:extLst>
                <a:ext uri="{FF2B5EF4-FFF2-40B4-BE49-F238E27FC236}">
                  <a16:creationId xmlns:a16="http://schemas.microsoft.com/office/drawing/2014/main" id="{0DF762E7-1191-B2F6-56F2-DD1BD1169D12}"/>
                </a:ext>
              </a:extLst>
            </p:cNvPr>
            <p:cNvSpPr/>
            <p:nvPr/>
          </p:nvSpPr>
          <p:spPr>
            <a:xfrm>
              <a:off x="7920525" y="4239521"/>
              <a:ext cx="1075614" cy="39577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Leadership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Presentations </a:t>
              </a:r>
            </a:p>
          </p:txBody>
        </p:sp>
      </p:grpSp>
      <p:sp>
        <p:nvSpPr>
          <p:cNvPr id="56" name="Rectangle 55">
            <a:extLst>
              <a:ext uri="{FF2B5EF4-FFF2-40B4-BE49-F238E27FC236}">
                <a16:creationId xmlns:a16="http://schemas.microsoft.com/office/drawing/2014/main" id="{AB4EA7F0-65E2-C6E2-5DAC-58D31F943525}"/>
              </a:ext>
            </a:extLst>
          </p:cNvPr>
          <p:cNvSpPr/>
          <p:nvPr/>
        </p:nvSpPr>
        <p:spPr>
          <a:xfrm>
            <a:off x="510231" y="5722483"/>
            <a:ext cx="10241280" cy="33444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err="1">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myURHR</a:t>
            </a:r>
            <a:r>
              <a:rPr kumimoji="0" lang="en-US" sz="12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 Communications: Newsletters, Videos, Website, etc.</a:t>
            </a:r>
          </a:p>
        </p:txBody>
      </p:sp>
      <p:sp>
        <p:nvSpPr>
          <p:cNvPr id="2" name="Rectangle 1">
            <a:extLst>
              <a:ext uri="{FF2B5EF4-FFF2-40B4-BE49-F238E27FC236}">
                <a16:creationId xmlns:a16="http://schemas.microsoft.com/office/drawing/2014/main" id="{9E2C08E4-9BBF-0618-5B04-0187AE251117}"/>
              </a:ext>
            </a:extLst>
          </p:cNvPr>
          <p:cNvSpPr/>
          <p:nvPr/>
        </p:nvSpPr>
        <p:spPr>
          <a:xfrm>
            <a:off x="7360548" y="3591280"/>
            <a:ext cx="1645920" cy="3442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myURHR</a:t>
            </a:r>
            <a:r>
              <a:rPr kumimoji="0" lang="en-US" sz="1200" b="1"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 Readiness Tour</a:t>
            </a:r>
          </a:p>
        </p:txBody>
      </p:sp>
      <p:sp>
        <p:nvSpPr>
          <p:cNvPr id="6" name="Footer Placeholder 4">
            <a:extLst>
              <a:ext uri="{FF2B5EF4-FFF2-40B4-BE49-F238E27FC236}">
                <a16:creationId xmlns:a16="http://schemas.microsoft.com/office/drawing/2014/main" id="{34DC5BB4-2344-4753-AFFE-62E16030CEDB}"/>
              </a:ext>
            </a:extLst>
          </p:cNvPr>
          <p:cNvSpPr txBox="1">
            <a:spLocks/>
          </p:cNvSpPr>
          <p:nvPr/>
        </p:nvSpPr>
        <p:spPr>
          <a:xfrm>
            <a:off x="866134" y="6384968"/>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93F6A"/>
                </a:solidFill>
                <a:effectLst/>
                <a:uLnTx/>
                <a:uFillTx/>
                <a:latin typeface="Arial" panose="020B0604020202020204"/>
                <a:ea typeface="+mn-ea"/>
                <a:cs typeface="+mn-cs"/>
              </a:rPr>
              <a:t>University of Rochester Human Resources</a:t>
            </a:r>
          </a:p>
        </p:txBody>
      </p:sp>
      <p:sp>
        <p:nvSpPr>
          <p:cNvPr id="9" name="Slide Number Placeholder 1">
            <a:extLst>
              <a:ext uri="{FF2B5EF4-FFF2-40B4-BE49-F238E27FC236}">
                <a16:creationId xmlns:a16="http://schemas.microsoft.com/office/drawing/2014/main" id="{EBF737B4-D2A1-8394-B980-A9945B04E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3A194B-1062-5944-BC6B-05F307854413}" type="slidenum">
              <a:rPr kumimoji="0" lang="en-US" sz="1200" b="0" i="0" u="none" strike="noStrike" kern="1200" cap="none" spc="0" normalizeH="0" baseline="0" noProof="0" smtClean="0">
                <a:ln>
                  <a:noFill/>
                </a:ln>
                <a:solidFill>
                  <a:srgbClr val="093F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93F6A"/>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47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B9FF4C9A-1B50-3915-3C1A-5453A9F61966}"/>
              </a:ext>
            </a:extLst>
          </p:cNvPr>
          <p:cNvGrpSpPr/>
          <p:nvPr/>
        </p:nvGrpSpPr>
        <p:grpSpPr>
          <a:xfrm>
            <a:off x="4226635" y="1418600"/>
            <a:ext cx="3755582" cy="3950177"/>
            <a:chOff x="4218209" y="2222023"/>
            <a:chExt cx="3755582" cy="3950177"/>
          </a:xfrm>
        </p:grpSpPr>
        <p:grpSp>
          <p:nvGrpSpPr>
            <p:cNvPr id="2" name="Group 2"/>
            <p:cNvGrpSpPr/>
            <p:nvPr/>
          </p:nvGrpSpPr>
          <p:grpSpPr>
            <a:xfrm>
              <a:off x="5338232" y="2222023"/>
              <a:ext cx="1506601" cy="1365357"/>
              <a:chOff x="0" y="-38100"/>
              <a:chExt cx="812800" cy="7366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chemeClr val="tx2">
                  <a:lumMod val="75000"/>
                </a:schemeClr>
              </a:solidFill>
            </p:spPr>
            <p:txBody>
              <a:bodyPr/>
              <a:lstStyle/>
              <a:p>
                <a:endParaRPr lang="en-US"/>
              </a:p>
            </p:txBody>
          </p:sp>
          <p:sp>
            <p:nvSpPr>
              <p:cNvPr id="4" name="TextBox 4"/>
              <p:cNvSpPr txBox="1"/>
              <p:nvPr/>
            </p:nvSpPr>
            <p:spPr>
              <a:xfrm>
                <a:off x="114300" y="-38100"/>
                <a:ext cx="584200" cy="736600"/>
              </a:xfrm>
              <a:prstGeom prst="rect">
                <a:avLst/>
              </a:prstGeom>
            </p:spPr>
            <p:txBody>
              <a:bodyPr lIns="33867" tIns="33867" rIns="33867" bIns="33867" rtlCol="0" anchor="ctr"/>
              <a:lstStyle/>
              <a:p>
                <a:pPr algn="ctr" defTabSz="609630">
                  <a:lnSpc>
                    <a:spcPts val="1531"/>
                  </a:lnSpc>
                </a:pPr>
                <a:endParaRPr sz="1200">
                  <a:solidFill>
                    <a:prstClr val="black"/>
                  </a:solidFill>
                  <a:latin typeface="Calibri"/>
                </a:endParaRPr>
              </a:p>
            </p:txBody>
          </p:sp>
        </p:grpSp>
        <p:grpSp>
          <p:nvGrpSpPr>
            <p:cNvPr id="5" name="Group 5"/>
            <p:cNvGrpSpPr/>
            <p:nvPr/>
          </p:nvGrpSpPr>
          <p:grpSpPr>
            <a:xfrm>
              <a:off x="6467190" y="2869391"/>
              <a:ext cx="1506601" cy="1365357"/>
              <a:chOff x="0" y="-38100"/>
              <a:chExt cx="812800" cy="7366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chemeClr val="accent1">
                  <a:lumMod val="50000"/>
                </a:schemeClr>
              </a:solidFill>
            </p:spPr>
            <p:txBody>
              <a:bodyPr/>
              <a:lstStyle/>
              <a:p>
                <a:endParaRPr lang="en-US"/>
              </a:p>
            </p:txBody>
          </p:sp>
          <p:sp>
            <p:nvSpPr>
              <p:cNvPr id="7" name="TextBox 7"/>
              <p:cNvSpPr txBox="1"/>
              <p:nvPr/>
            </p:nvSpPr>
            <p:spPr>
              <a:xfrm>
                <a:off x="114300" y="-38100"/>
                <a:ext cx="584200" cy="736600"/>
              </a:xfrm>
              <a:prstGeom prst="rect">
                <a:avLst/>
              </a:prstGeom>
            </p:spPr>
            <p:txBody>
              <a:bodyPr lIns="33867" tIns="33867" rIns="33867" bIns="33867" rtlCol="0" anchor="ctr"/>
              <a:lstStyle/>
              <a:p>
                <a:pPr algn="ctr" defTabSz="609630">
                  <a:lnSpc>
                    <a:spcPts val="1531"/>
                  </a:lnSpc>
                </a:pPr>
                <a:endParaRPr sz="1200">
                  <a:solidFill>
                    <a:prstClr val="black"/>
                  </a:solidFill>
                  <a:latin typeface="Calibri"/>
                </a:endParaRPr>
              </a:p>
            </p:txBody>
          </p:sp>
        </p:grpSp>
        <p:grpSp>
          <p:nvGrpSpPr>
            <p:cNvPr id="8" name="Group 8"/>
            <p:cNvGrpSpPr/>
            <p:nvPr/>
          </p:nvGrpSpPr>
          <p:grpSpPr>
            <a:xfrm>
              <a:off x="6467190" y="4159476"/>
              <a:ext cx="1506601" cy="1365357"/>
              <a:chOff x="0" y="-38100"/>
              <a:chExt cx="812800" cy="7366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chemeClr val="accent1">
                  <a:lumMod val="75000"/>
                </a:schemeClr>
              </a:solidFill>
            </p:spPr>
            <p:txBody>
              <a:bodyPr/>
              <a:lstStyle/>
              <a:p>
                <a:endParaRPr lang="en-US"/>
              </a:p>
            </p:txBody>
          </p:sp>
          <p:sp>
            <p:nvSpPr>
              <p:cNvPr id="10" name="TextBox 10"/>
              <p:cNvSpPr txBox="1"/>
              <p:nvPr/>
            </p:nvSpPr>
            <p:spPr>
              <a:xfrm>
                <a:off x="114300" y="-38100"/>
                <a:ext cx="584200" cy="736600"/>
              </a:xfrm>
              <a:prstGeom prst="rect">
                <a:avLst/>
              </a:prstGeom>
            </p:spPr>
            <p:txBody>
              <a:bodyPr lIns="33867" tIns="33867" rIns="33867" bIns="33867" rtlCol="0" anchor="ctr"/>
              <a:lstStyle/>
              <a:p>
                <a:pPr algn="ctr" defTabSz="609630">
                  <a:lnSpc>
                    <a:spcPts val="1531"/>
                  </a:lnSpc>
                </a:pPr>
                <a:endParaRPr sz="1200">
                  <a:solidFill>
                    <a:prstClr val="black"/>
                  </a:solidFill>
                  <a:latin typeface="Calibri"/>
                </a:endParaRPr>
              </a:p>
            </p:txBody>
          </p:sp>
        </p:grpSp>
        <p:grpSp>
          <p:nvGrpSpPr>
            <p:cNvPr id="11" name="Group 11"/>
            <p:cNvGrpSpPr/>
            <p:nvPr/>
          </p:nvGrpSpPr>
          <p:grpSpPr>
            <a:xfrm>
              <a:off x="5338232" y="4806843"/>
              <a:ext cx="1506601" cy="1365357"/>
              <a:chOff x="0" y="-38100"/>
              <a:chExt cx="812800" cy="7366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chemeClr val="accent1"/>
              </a:solidFill>
            </p:spPr>
            <p:txBody>
              <a:bodyPr/>
              <a:lstStyle/>
              <a:p>
                <a:endParaRPr lang="en-US"/>
              </a:p>
            </p:txBody>
          </p:sp>
          <p:sp>
            <p:nvSpPr>
              <p:cNvPr id="13" name="TextBox 13"/>
              <p:cNvSpPr txBox="1"/>
              <p:nvPr/>
            </p:nvSpPr>
            <p:spPr>
              <a:xfrm>
                <a:off x="114300" y="-38100"/>
                <a:ext cx="584200" cy="736600"/>
              </a:xfrm>
              <a:prstGeom prst="rect">
                <a:avLst/>
              </a:prstGeom>
            </p:spPr>
            <p:txBody>
              <a:bodyPr lIns="33867" tIns="33867" rIns="33867" bIns="33867" rtlCol="0" anchor="ctr"/>
              <a:lstStyle/>
              <a:p>
                <a:pPr algn="ctr" defTabSz="609630">
                  <a:lnSpc>
                    <a:spcPts val="1531"/>
                  </a:lnSpc>
                </a:pPr>
                <a:endParaRPr sz="1200">
                  <a:solidFill>
                    <a:prstClr val="black"/>
                  </a:solidFill>
                  <a:latin typeface="Calibri"/>
                </a:endParaRPr>
              </a:p>
            </p:txBody>
          </p:sp>
        </p:grpSp>
        <p:grpSp>
          <p:nvGrpSpPr>
            <p:cNvPr id="14" name="Group 14"/>
            <p:cNvGrpSpPr/>
            <p:nvPr/>
          </p:nvGrpSpPr>
          <p:grpSpPr>
            <a:xfrm>
              <a:off x="4218209" y="4159476"/>
              <a:ext cx="1506601" cy="1365357"/>
              <a:chOff x="0" y="-38100"/>
              <a:chExt cx="812800" cy="7366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chemeClr val="tx1">
                  <a:lumMod val="60000"/>
                  <a:lumOff val="40000"/>
                </a:schemeClr>
              </a:solidFill>
            </p:spPr>
            <p:txBody>
              <a:bodyPr/>
              <a:lstStyle/>
              <a:p>
                <a:endParaRPr lang="en-US"/>
              </a:p>
            </p:txBody>
          </p:sp>
          <p:sp>
            <p:nvSpPr>
              <p:cNvPr id="16" name="TextBox 16"/>
              <p:cNvSpPr txBox="1"/>
              <p:nvPr/>
            </p:nvSpPr>
            <p:spPr>
              <a:xfrm>
                <a:off x="114300" y="-38100"/>
                <a:ext cx="584200" cy="736600"/>
              </a:xfrm>
              <a:prstGeom prst="rect">
                <a:avLst/>
              </a:prstGeom>
            </p:spPr>
            <p:txBody>
              <a:bodyPr lIns="33867" tIns="33867" rIns="33867" bIns="33867" rtlCol="0" anchor="ctr"/>
              <a:lstStyle/>
              <a:p>
                <a:pPr algn="ctr" defTabSz="609630">
                  <a:lnSpc>
                    <a:spcPts val="1531"/>
                  </a:lnSpc>
                </a:pPr>
                <a:endParaRPr sz="1200">
                  <a:solidFill>
                    <a:prstClr val="black"/>
                  </a:solidFill>
                  <a:latin typeface="Calibri"/>
                </a:endParaRPr>
              </a:p>
            </p:txBody>
          </p:sp>
        </p:grpSp>
        <p:grpSp>
          <p:nvGrpSpPr>
            <p:cNvPr id="17" name="Group 17"/>
            <p:cNvGrpSpPr/>
            <p:nvPr/>
          </p:nvGrpSpPr>
          <p:grpSpPr>
            <a:xfrm>
              <a:off x="4218209" y="2869391"/>
              <a:ext cx="1506601" cy="1365357"/>
              <a:chOff x="0" y="-38100"/>
              <a:chExt cx="812800" cy="7366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chemeClr val="tx1">
                  <a:lumMod val="40000"/>
                  <a:lumOff val="60000"/>
                </a:schemeClr>
              </a:solidFill>
            </p:spPr>
            <p:txBody>
              <a:bodyPr/>
              <a:lstStyle/>
              <a:p>
                <a:endParaRPr lang="en-US"/>
              </a:p>
            </p:txBody>
          </p:sp>
          <p:sp>
            <p:nvSpPr>
              <p:cNvPr id="19" name="TextBox 19"/>
              <p:cNvSpPr txBox="1"/>
              <p:nvPr/>
            </p:nvSpPr>
            <p:spPr>
              <a:xfrm>
                <a:off x="114300" y="-38100"/>
                <a:ext cx="584200" cy="736600"/>
              </a:xfrm>
              <a:prstGeom prst="rect">
                <a:avLst/>
              </a:prstGeom>
            </p:spPr>
            <p:txBody>
              <a:bodyPr lIns="33867" tIns="33867" rIns="33867" bIns="33867" rtlCol="0" anchor="ctr"/>
              <a:lstStyle/>
              <a:p>
                <a:pPr algn="ctr" defTabSz="609630">
                  <a:lnSpc>
                    <a:spcPts val="1531"/>
                  </a:lnSpc>
                </a:pPr>
                <a:endParaRPr sz="1200">
                  <a:solidFill>
                    <a:prstClr val="black"/>
                  </a:solidFill>
                  <a:latin typeface="Calibri"/>
                </a:endParaRPr>
              </a:p>
            </p:txBody>
          </p:sp>
        </p:grpSp>
        <p:sp>
          <p:nvSpPr>
            <p:cNvPr id="41" name="Freeform 41"/>
            <p:cNvSpPr/>
            <p:nvPr/>
          </p:nvSpPr>
          <p:spPr>
            <a:xfrm>
              <a:off x="6757615" y="4360034"/>
              <a:ext cx="900365" cy="900365"/>
            </a:xfrm>
            <a:custGeom>
              <a:avLst/>
              <a:gdLst/>
              <a:ahLst/>
              <a:cxnLst/>
              <a:rect l="l" t="t" r="r" b="b"/>
              <a:pathLst>
                <a:path w="1350548" h="1350548">
                  <a:moveTo>
                    <a:pt x="0" y="0"/>
                  </a:moveTo>
                  <a:lnTo>
                    <a:pt x="1350548" y="0"/>
                  </a:lnTo>
                  <a:lnTo>
                    <a:pt x="1350548" y="1350547"/>
                  </a:lnTo>
                  <a:lnTo>
                    <a:pt x="0" y="1350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2" name="Freeform 42"/>
            <p:cNvSpPr/>
            <p:nvPr/>
          </p:nvSpPr>
          <p:spPr>
            <a:xfrm>
              <a:off x="4586425" y="4418346"/>
              <a:ext cx="751807" cy="918238"/>
            </a:xfrm>
            <a:custGeom>
              <a:avLst/>
              <a:gdLst/>
              <a:ahLst/>
              <a:cxnLst/>
              <a:rect l="l" t="t" r="r" b="b"/>
              <a:pathLst>
                <a:path w="1127711" h="1377357">
                  <a:moveTo>
                    <a:pt x="0" y="0"/>
                  </a:moveTo>
                  <a:lnTo>
                    <a:pt x="1127711" y="0"/>
                  </a:lnTo>
                  <a:lnTo>
                    <a:pt x="1127711" y="1377357"/>
                  </a:lnTo>
                  <a:lnTo>
                    <a:pt x="0" y="13773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3" name="Freeform 43"/>
            <p:cNvSpPr/>
            <p:nvPr/>
          </p:nvSpPr>
          <p:spPr>
            <a:xfrm>
              <a:off x="4552575" y="3157590"/>
              <a:ext cx="837867" cy="837867"/>
            </a:xfrm>
            <a:custGeom>
              <a:avLst/>
              <a:gdLst/>
              <a:ahLst/>
              <a:cxnLst/>
              <a:rect l="l" t="t" r="r" b="b"/>
              <a:pathLst>
                <a:path w="1256801" h="1256801">
                  <a:moveTo>
                    <a:pt x="0" y="0"/>
                  </a:moveTo>
                  <a:lnTo>
                    <a:pt x="1256801" y="0"/>
                  </a:lnTo>
                  <a:lnTo>
                    <a:pt x="1256801" y="1256802"/>
                  </a:lnTo>
                  <a:lnTo>
                    <a:pt x="0" y="12568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5" name="Freeform 45"/>
            <p:cNvSpPr/>
            <p:nvPr/>
          </p:nvSpPr>
          <p:spPr>
            <a:xfrm>
              <a:off x="6601671" y="3137198"/>
              <a:ext cx="1115115" cy="820566"/>
            </a:xfrm>
            <a:custGeom>
              <a:avLst/>
              <a:gdLst/>
              <a:ahLst/>
              <a:cxnLst/>
              <a:rect l="l" t="t" r="r" b="b"/>
              <a:pathLst>
                <a:path w="1672673" h="1230849">
                  <a:moveTo>
                    <a:pt x="0" y="0"/>
                  </a:moveTo>
                  <a:lnTo>
                    <a:pt x="1672673" y="0"/>
                  </a:lnTo>
                  <a:lnTo>
                    <a:pt x="1672673" y="1230849"/>
                  </a:lnTo>
                  <a:lnTo>
                    <a:pt x="0" y="1230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1" name="TextBox 61"/>
            <p:cNvSpPr txBox="1"/>
            <p:nvPr/>
          </p:nvSpPr>
          <p:spPr>
            <a:xfrm>
              <a:off x="5531548" y="4036963"/>
              <a:ext cx="1128905" cy="432426"/>
            </a:xfrm>
            <a:prstGeom prst="rect">
              <a:avLst/>
            </a:prstGeom>
          </p:spPr>
          <p:txBody>
            <a:bodyPr lIns="0" tIns="0" rIns="0" bIns="0" rtlCol="0" anchor="t">
              <a:spAutoFit/>
            </a:bodyPr>
            <a:lstStyle/>
            <a:p>
              <a:pPr algn="ctr" defTabSz="609630">
                <a:lnSpc>
                  <a:spcPts val="3215"/>
                </a:lnSpc>
              </a:pPr>
              <a:endParaRPr lang="en-US" sz="3315">
                <a:solidFill>
                  <a:schemeClr val="accent1">
                    <a:lumMod val="50000"/>
                  </a:schemeClr>
                </a:solidFill>
                <a:latin typeface="DM Serif Display"/>
              </a:endParaRPr>
            </a:p>
          </p:txBody>
        </p:sp>
      </p:grpSp>
      <p:sp>
        <p:nvSpPr>
          <p:cNvPr id="20" name="Title 19">
            <a:extLst>
              <a:ext uri="{FF2B5EF4-FFF2-40B4-BE49-F238E27FC236}">
                <a16:creationId xmlns:a16="http://schemas.microsoft.com/office/drawing/2014/main" id="{31D88161-544B-447D-5CFB-ACFE615DE2F9}"/>
              </a:ext>
            </a:extLst>
          </p:cNvPr>
          <p:cNvSpPr>
            <a:spLocks noGrp="1"/>
          </p:cNvSpPr>
          <p:nvPr>
            <p:ph type="title"/>
          </p:nvPr>
        </p:nvSpPr>
        <p:spPr>
          <a:xfrm>
            <a:off x="781181" y="457917"/>
            <a:ext cx="10515600" cy="548640"/>
          </a:xfrm>
        </p:spPr>
        <p:txBody>
          <a:bodyPr>
            <a:normAutofit/>
          </a:bodyPr>
          <a:lstStyle/>
          <a:p>
            <a:r>
              <a:rPr lang="en-US" sz="3000">
                <a:latin typeface="Open Sans" panose="020B0606030504020204" pitchFamily="34" charset="0"/>
                <a:ea typeface="Open Sans" panose="020B0606030504020204" pitchFamily="34" charset="0"/>
                <a:cs typeface="Open Sans" panose="020B0606030504020204" pitchFamily="34" charset="0"/>
              </a:rPr>
              <a:t>Engagement Activities</a:t>
            </a:r>
          </a:p>
        </p:txBody>
      </p:sp>
      <p:sp>
        <p:nvSpPr>
          <p:cNvPr id="21" name="Footer Placeholder 4">
            <a:extLst>
              <a:ext uri="{FF2B5EF4-FFF2-40B4-BE49-F238E27FC236}">
                <a16:creationId xmlns:a16="http://schemas.microsoft.com/office/drawing/2014/main" id="{3AF585C7-826D-D2F8-DB4A-95EE03BA479A}"/>
              </a:ext>
            </a:extLst>
          </p:cNvPr>
          <p:cNvSpPr txBox="1">
            <a:spLocks/>
          </p:cNvSpPr>
          <p:nvPr/>
        </p:nvSpPr>
        <p:spPr>
          <a:xfrm>
            <a:off x="838200" y="6356350"/>
            <a:ext cx="7315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93F6A"/>
                </a:solidFill>
                <a:effectLst/>
                <a:uLnTx/>
                <a:uFillTx/>
                <a:latin typeface="Arial" panose="020B0604020202020204"/>
                <a:ea typeface="+mn-ea"/>
                <a:cs typeface="+mn-cs"/>
              </a:rPr>
              <a:t>University of Rochester Human Resources</a:t>
            </a:r>
          </a:p>
        </p:txBody>
      </p:sp>
      <p:sp>
        <p:nvSpPr>
          <p:cNvPr id="22" name="Slide Number Placeholder 1">
            <a:extLst>
              <a:ext uri="{FF2B5EF4-FFF2-40B4-BE49-F238E27FC236}">
                <a16:creationId xmlns:a16="http://schemas.microsoft.com/office/drawing/2014/main" id="{684A44AE-6DC4-9603-0844-693E764F7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3A194B-1062-5944-BC6B-05F307854413}"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93F6A"/>
              </a:solidFill>
              <a:effectLst/>
              <a:uLnTx/>
              <a:uFillTx/>
              <a:latin typeface="Arial" panose="020B0604020202020204"/>
              <a:ea typeface="+mn-ea"/>
              <a:cs typeface="+mn-cs"/>
            </a:endParaRPr>
          </a:p>
        </p:txBody>
      </p:sp>
      <p:sp>
        <p:nvSpPr>
          <p:cNvPr id="49" name="TextBox 49"/>
          <p:cNvSpPr txBox="1"/>
          <p:nvPr/>
        </p:nvSpPr>
        <p:spPr>
          <a:xfrm>
            <a:off x="1032433" y="4541817"/>
            <a:ext cx="2483160" cy="629916"/>
          </a:xfrm>
          <a:prstGeom prst="rect">
            <a:avLst/>
          </a:prstGeom>
        </p:spPr>
        <p:txBody>
          <a:bodyPr wrap="square" lIns="0" tIns="0" rIns="0" bIns="0" rtlCol="0" anchor="t">
            <a:spAutoFit/>
          </a:bodyPr>
          <a:lstStyle/>
          <a:p>
            <a:pPr defTabSz="609630">
              <a:lnSpc>
                <a:spcPts val="2355"/>
              </a:lnSpc>
            </a:pPr>
            <a:r>
              <a:rPr lang="en-US" sz="2428" dirty="0" err="1">
                <a:solidFill>
                  <a:srgbClr val="000000"/>
                </a:solidFill>
                <a:latin typeface="DM Serif Display"/>
              </a:rPr>
              <a:t>myURHR</a:t>
            </a:r>
            <a:r>
              <a:rPr lang="en-US" sz="2428" dirty="0">
                <a:solidFill>
                  <a:srgbClr val="000000"/>
                </a:solidFill>
                <a:latin typeface="DM Serif Display"/>
              </a:rPr>
              <a:t> Readiness Tour</a:t>
            </a:r>
          </a:p>
        </p:txBody>
      </p:sp>
      <p:sp>
        <p:nvSpPr>
          <p:cNvPr id="50" name="TextBox 50"/>
          <p:cNvSpPr txBox="1"/>
          <p:nvPr/>
        </p:nvSpPr>
        <p:spPr>
          <a:xfrm>
            <a:off x="1032433" y="5225962"/>
            <a:ext cx="2294955" cy="966996"/>
          </a:xfrm>
          <a:prstGeom prst="rect">
            <a:avLst/>
          </a:prstGeom>
        </p:spPr>
        <p:txBody>
          <a:bodyPr wrap="square" lIns="0" tIns="0" rIns="0" bIns="0" rtlCol="0" anchor="t">
            <a:spAutoFit/>
          </a:bodyPr>
          <a:lstStyle/>
          <a:p>
            <a:pPr defTabSz="609630">
              <a:lnSpc>
                <a:spcPts val="1531"/>
              </a:lnSpc>
              <a:spcBef>
                <a:spcPct val="0"/>
              </a:spcBef>
            </a:pPr>
            <a:r>
              <a:rPr lang="en-US" sz="1500" dirty="0">
                <a:solidFill>
                  <a:srgbClr val="000000"/>
                </a:solidFill>
                <a:latin typeface="Georgia Pro Light" panose="02040302050405020303" pitchFamily="18" charset="0"/>
                <a:ea typeface="Open Sans" panose="020B0606030504020204" pitchFamily="34" charset="0"/>
                <a:cs typeface="Open Sans" panose="020B0606030504020204" pitchFamily="34" charset="0"/>
              </a:rPr>
              <a:t>Opportunity for the Change team to meet with as many stakeholders as possible to share mini-demos and collect feedback.</a:t>
            </a:r>
            <a:endParaRPr lang="en-US" sz="1500" dirty="0">
              <a:solidFill>
                <a:srgbClr val="000000"/>
              </a:solidFill>
              <a:latin typeface="Poppins"/>
            </a:endParaRPr>
          </a:p>
        </p:txBody>
      </p:sp>
      <p:sp>
        <p:nvSpPr>
          <p:cNvPr id="51" name="TextBox 51"/>
          <p:cNvSpPr txBox="1"/>
          <p:nvPr/>
        </p:nvSpPr>
        <p:spPr>
          <a:xfrm>
            <a:off x="1008255" y="3180907"/>
            <a:ext cx="2051604" cy="322139"/>
          </a:xfrm>
          <a:prstGeom prst="rect">
            <a:avLst/>
          </a:prstGeom>
        </p:spPr>
        <p:txBody>
          <a:bodyPr wrap="square" lIns="0" tIns="0" rIns="0" bIns="0" rtlCol="0" anchor="t">
            <a:spAutoFit/>
          </a:bodyPr>
          <a:lstStyle/>
          <a:p>
            <a:pPr defTabSz="609630">
              <a:lnSpc>
                <a:spcPts val="2355"/>
              </a:lnSpc>
            </a:pPr>
            <a:r>
              <a:rPr lang="en-US" sz="2428" dirty="0">
                <a:solidFill>
                  <a:srgbClr val="000000"/>
                </a:solidFill>
                <a:latin typeface="DM Serif Display"/>
              </a:rPr>
              <a:t>Demo Days 2.0 </a:t>
            </a:r>
          </a:p>
        </p:txBody>
      </p:sp>
      <p:sp>
        <p:nvSpPr>
          <p:cNvPr id="52" name="TextBox 52"/>
          <p:cNvSpPr txBox="1"/>
          <p:nvPr/>
        </p:nvSpPr>
        <p:spPr>
          <a:xfrm>
            <a:off x="1008255" y="3558245"/>
            <a:ext cx="1921785" cy="769441"/>
          </a:xfrm>
          <a:prstGeom prst="rect">
            <a:avLst/>
          </a:prstGeom>
        </p:spPr>
        <p:txBody>
          <a:bodyPr wrap="square" lIns="0" tIns="0" rIns="0" bIns="0" rtlCol="0" anchor="t">
            <a:spAutoFit/>
          </a:bodyPr>
          <a:lstStyle/>
          <a:p>
            <a:pPr defTabSz="609630">
              <a:lnSpc>
                <a:spcPts val="1531"/>
              </a:lnSpc>
              <a:spcBef>
                <a:spcPct val="0"/>
              </a:spcBef>
            </a:pPr>
            <a:r>
              <a:rPr lang="en-US" sz="1500" dirty="0">
                <a:solidFill>
                  <a:srgbClr val="000000"/>
                </a:solidFill>
                <a:latin typeface="Georgia Pro Light" panose="02040302050405020303" pitchFamily="18" charset="0"/>
              </a:rPr>
              <a:t>Offers a sneak peek into </a:t>
            </a:r>
            <a:r>
              <a:rPr lang="en-US" sz="1500" dirty="0" err="1">
                <a:solidFill>
                  <a:srgbClr val="000000"/>
                </a:solidFill>
                <a:latin typeface="Georgia Pro Light" panose="02040302050405020303" pitchFamily="18" charset="0"/>
              </a:rPr>
              <a:t>myURHR</a:t>
            </a:r>
            <a:r>
              <a:rPr lang="en-US" sz="1500" dirty="0">
                <a:solidFill>
                  <a:srgbClr val="000000"/>
                </a:solidFill>
                <a:latin typeface="Georgia Pro Light" panose="02040302050405020303" pitchFamily="18" charset="0"/>
              </a:rPr>
              <a:t> business workflows for targeted audiences</a:t>
            </a:r>
            <a:r>
              <a:rPr lang="en-US" sz="1500" dirty="0">
                <a:solidFill>
                  <a:srgbClr val="075747"/>
                </a:solidFill>
                <a:latin typeface="Georgia Pro Light" panose="02040302050405020303" pitchFamily="18" charset="0"/>
              </a:rPr>
              <a:t>.  </a:t>
            </a:r>
          </a:p>
        </p:txBody>
      </p:sp>
      <p:sp>
        <p:nvSpPr>
          <p:cNvPr id="53" name="TextBox 53"/>
          <p:cNvSpPr txBox="1"/>
          <p:nvPr/>
        </p:nvSpPr>
        <p:spPr>
          <a:xfrm>
            <a:off x="1033789" y="1275947"/>
            <a:ext cx="1827013" cy="629916"/>
          </a:xfrm>
          <a:prstGeom prst="rect">
            <a:avLst/>
          </a:prstGeom>
        </p:spPr>
        <p:txBody>
          <a:bodyPr lIns="0" tIns="0" rIns="0" bIns="0" rtlCol="0" anchor="t">
            <a:spAutoFit/>
          </a:bodyPr>
          <a:lstStyle/>
          <a:p>
            <a:pPr defTabSz="609630">
              <a:lnSpc>
                <a:spcPts val="2355"/>
              </a:lnSpc>
            </a:pPr>
            <a:r>
              <a:rPr lang="en-US" sz="2428" dirty="0">
                <a:solidFill>
                  <a:srgbClr val="000000"/>
                </a:solidFill>
                <a:latin typeface="DM Serif Display"/>
              </a:rPr>
              <a:t>Day in the </a:t>
            </a:r>
          </a:p>
          <a:p>
            <a:pPr defTabSz="609630">
              <a:lnSpc>
                <a:spcPts val="2355"/>
              </a:lnSpc>
            </a:pPr>
            <a:r>
              <a:rPr lang="en-US" sz="2428" dirty="0">
                <a:solidFill>
                  <a:srgbClr val="000000"/>
                </a:solidFill>
                <a:latin typeface="DM Serif Display"/>
              </a:rPr>
              <a:t>Life Testing</a:t>
            </a:r>
          </a:p>
        </p:txBody>
      </p:sp>
      <p:sp>
        <p:nvSpPr>
          <p:cNvPr id="54" name="TextBox 54"/>
          <p:cNvSpPr txBox="1"/>
          <p:nvPr/>
        </p:nvSpPr>
        <p:spPr>
          <a:xfrm>
            <a:off x="1024662" y="1932826"/>
            <a:ext cx="2345315" cy="923330"/>
          </a:xfrm>
          <a:prstGeom prst="rect">
            <a:avLst/>
          </a:prstGeom>
        </p:spPr>
        <p:txBody>
          <a:bodyPr wrap="square" lIns="0" tIns="0" rIns="0" bIns="0" rtlCol="0" anchor="t">
            <a:spAutoFit/>
          </a:bodyPr>
          <a:lstStyle/>
          <a:p>
            <a:r>
              <a:rPr lang="en-US" sz="1500" dirty="0">
                <a:solidFill>
                  <a:srgbClr val="000000"/>
                </a:solidFill>
                <a:latin typeface="Georgia Pro Light" panose="02040302050405020303" pitchFamily="18" charset="0"/>
              </a:rPr>
              <a:t>T</a:t>
            </a:r>
            <a:r>
              <a:rPr lang="en-US" sz="1500" b="0" i="0" dirty="0">
                <a:solidFill>
                  <a:srgbClr val="000000"/>
                </a:solidFill>
                <a:effectLst/>
                <a:latin typeface="Georgia Pro Light" panose="02040302050405020303" pitchFamily="18" charset="0"/>
              </a:rPr>
              <a:t>esting carried out by end-users to validate whether </a:t>
            </a:r>
            <a:r>
              <a:rPr lang="en-US" sz="1500" dirty="0" err="1">
                <a:solidFill>
                  <a:srgbClr val="000000"/>
                </a:solidFill>
                <a:latin typeface="Georgia Pro Light" panose="02040302050405020303" pitchFamily="18" charset="0"/>
              </a:rPr>
              <a:t>myURHR</a:t>
            </a:r>
            <a:r>
              <a:rPr lang="en-US" sz="1500" b="0" i="0" dirty="0">
                <a:solidFill>
                  <a:srgbClr val="000000"/>
                </a:solidFill>
                <a:effectLst/>
                <a:latin typeface="Georgia Pro Light" panose="02040302050405020303" pitchFamily="18" charset="0"/>
              </a:rPr>
              <a:t> is working as expected.</a:t>
            </a:r>
            <a:endParaRPr lang="en-US" sz="15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TextBox 55"/>
          <p:cNvSpPr txBox="1"/>
          <p:nvPr/>
        </p:nvSpPr>
        <p:spPr>
          <a:xfrm>
            <a:off x="9146703" y="1263575"/>
            <a:ext cx="2788503" cy="322139"/>
          </a:xfrm>
          <a:prstGeom prst="rect">
            <a:avLst/>
          </a:prstGeom>
        </p:spPr>
        <p:txBody>
          <a:bodyPr wrap="square" lIns="0" tIns="0" rIns="0" bIns="0" rtlCol="0" anchor="t">
            <a:spAutoFit/>
          </a:bodyPr>
          <a:lstStyle/>
          <a:p>
            <a:pPr defTabSz="609630">
              <a:lnSpc>
                <a:spcPts val="2355"/>
              </a:lnSpc>
            </a:pPr>
            <a:r>
              <a:rPr lang="en-US" sz="2428" dirty="0">
                <a:solidFill>
                  <a:srgbClr val="000000"/>
                </a:solidFill>
                <a:latin typeface="DM Serif Display"/>
              </a:rPr>
              <a:t>Readiness Checklist </a:t>
            </a:r>
          </a:p>
        </p:txBody>
      </p:sp>
      <p:sp>
        <p:nvSpPr>
          <p:cNvPr id="57" name="TextBox 57"/>
          <p:cNvSpPr txBox="1"/>
          <p:nvPr/>
        </p:nvSpPr>
        <p:spPr>
          <a:xfrm>
            <a:off x="9199860" y="3086724"/>
            <a:ext cx="2242419" cy="322139"/>
          </a:xfrm>
          <a:prstGeom prst="rect">
            <a:avLst/>
          </a:prstGeom>
        </p:spPr>
        <p:txBody>
          <a:bodyPr lIns="0" tIns="0" rIns="0" bIns="0" rtlCol="0" anchor="t">
            <a:spAutoFit/>
          </a:bodyPr>
          <a:lstStyle/>
          <a:p>
            <a:pPr defTabSz="609630">
              <a:lnSpc>
                <a:spcPts val="2355"/>
              </a:lnSpc>
            </a:pPr>
            <a:r>
              <a:rPr lang="en-US" sz="2428" dirty="0">
                <a:solidFill>
                  <a:srgbClr val="000000"/>
                </a:solidFill>
                <a:latin typeface="DM Serif Display"/>
              </a:rPr>
              <a:t>Training </a:t>
            </a:r>
          </a:p>
        </p:txBody>
      </p:sp>
      <p:sp>
        <p:nvSpPr>
          <p:cNvPr id="58" name="TextBox 58"/>
          <p:cNvSpPr txBox="1"/>
          <p:nvPr/>
        </p:nvSpPr>
        <p:spPr>
          <a:xfrm>
            <a:off x="9216127" y="3492317"/>
            <a:ext cx="2388740" cy="772776"/>
          </a:xfrm>
          <a:prstGeom prst="rect">
            <a:avLst/>
          </a:prstGeom>
        </p:spPr>
        <p:txBody>
          <a:bodyPr wrap="square" lIns="0" tIns="0" rIns="0" bIns="0" rtlCol="0" anchor="t">
            <a:spAutoFit/>
          </a:bodyPr>
          <a:lstStyle/>
          <a:p>
            <a:pPr defTabSz="609630">
              <a:lnSpc>
                <a:spcPts val="1531"/>
              </a:lnSpc>
              <a:spcBef>
                <a:spcPct val="0"/>
              </a:spcBef>
            </a:pPr>
            <a:r>
              <a:rPr lang="en-US" sz="1500" dirty="0">
                <a:solidFill>
                  <a:srgbClr val="000000"/>
                </a:solidFill>
                <a:latin typeface="Georgia Pro Light" panose="02040302050405020303" pitchFamily="18" charset="0"/>
              </a:rPr>
              <a:t>Instructor-led training, </a:t>
            </a:r>
            <a:r>
              <a:rPr lang="en-US" sz="1500" dirty="0" err="1">
                <a:solidFill>
                  <a:srgbClr val="000000"/>
                </a:solidFill>
                <a:latin typeface="Georgia Pro Light" panose="02040302050405020303" pitchFamily="18" charset="0"/>
              </a:rPr>
              <a:t>eLearnings</a:t>
            </a:r>
            <a:r>
              <a:rPr lang="en-US" sz="1500" dirty="0">
                <a:solidFill>
                  <a:srgbClr val="000000"/>
                </a:solidFill>
                <a:latin typeface="Georgia Pro Light" panose="02040302050405020303" pitchFamily="18" charset="0"/>
              </a:rPr>
              <a:t>, and quick reference cards will be available. </a:t>
            </a:r>
          </a:p>
        </p:txBody>
      </p:sp>
      <p:sp>
        <p:nvSpPr>
          <p:cNvPr id="59" name="TextBox 59"/>
          <p:cNvSpPr txBox="1"/>
          <p:nvPr/>
        </p:nvSpPr>
        <p:spPr>
          <a:xfrm>
            <a:off x="9260225" y="4486456"/>
            <a:ext cx="1827013" cy="322139"/>
          </a:xfrm>
          <a:prstGeom prst="rect">
            <a:avLst/>
          </a:prstGeom>
        </p:spPr>
        <p:txBody>
          <a:bodyPr lIns="0" tIns="0" rIns="0" bIns="0" rtlCol="0" anchor="t">
            <a:spAutoFit/>
          </a:bodyPr>
          <a:lstStyle/>
          <a:p>
            <a:pPr defTabSz="609630">
              <a:lnSpc>
                <a:spcPts val="2355"/>
              </a:lnSpc>
            </a:pPr>
            <a:r>
              <a:rPr lang="en-US" sz="2428" dirty="0">
                <a:solidFill>
                  <a:srgbClr val="000000"/>
                </a:solidFill>
                <a:latin typeface="DM Serif Display"/>
              </a:rPr>
              <a:t>Support </a:t>
            </a:r>
          </a:p>
        </p:txBody>
      </p:sp>
      <p:sp>
        <p:nvSpPr>
          <p:cNvPr id="60" name="TextBox 60"/>
          <p:cNvSpPr txBox="1"/>
          <p:nvPr/>
        </p:nvSpPr>
        <p:spPr>
          <a:xfrm>
            <a:off x="9266165" y="4909088"/>
            <a:ext cx="2549578" cy="774636"/>
          </a:xfrm>
          <a:prstGeom prst="rect">
            <a:avLst/>
          </a:prstGeom>
        </p:spPr>
        <p:txBody>
          <a:bodyPr wrap="square" lIns="0" tIns="0" rIns="0" bIns="0" rtlCol="0" anchor="t">
            <a:spAutoFit/>
          </a:bodyPr>
          <a:lstStyle/>
          <a:p>
            <a:pPr defTabSz="609630">
              <a:lnSpc>
                <a:spcPts val="1531"/>
              </a:lnSpc>
              <a:spcBef>
                <a:spcPct val="0"/>
              </a:spcBef>
            </a:pPr>
            <a:r>
              <a:rPr lang="en-US" sz="1500" dirty="0">
                <a:solidFill>
                  <a:srgbClr val="000000"/>
                </a:solidFill>
                <a:latin typeface="Georgia Pro Light" panose="02040302050405020303" pitchFamily="18" charset="0"/>
              </a:rPr>
              <a:t>Includes self-service and Help Desk support to provide assistance to the </a:t>
            </a:r>
            <a:r>
              <a:rPr lang="en-US" sz="1500">
                <a:solidFill>
                  <a:srgbClr val="000000"/>
                </a:solidFill>
                <a:latin typeface="Georgia Pro Light" panose="02040302050405020303" pitchFamily="18" charset="0"/>
              </a:rPr>
              <a:t>community with </a:t>
            </a:r>
            <a:r>
              <a:rPr lang="en-US" sz="1500" dirty="0">
                <a:solidFill>
                  <a:srgbClr val="000000"/>
                </a:solidFill>
                <a:latin typeface="Georgia Pro Light" panose="02040302050405020303" pitchFamily="18" charset="0"/>
              </a:rPr>
              <a:t>myURHR.</a:t>
            </a:r>
            <a:endParaRPr lang="en-US" sz="1500" dirty="0">
              <a:solidFill>
                <a:srgbClr val="000000"/>
              </a:solidFill>
              <a:latin typeface="Poppins"/>
            </a:endParaRPr>
          </a:p>
        </p:txBody>
      </p:sp>
      <p:sp>
        <p:nvSpPr>
          <p:cNvPr id="47" name="Hexagon 46">
            <a:extLst>
              <a:ext uri="{FF2B5EF4-FFF2-40B4-BE49-F238E27FC236}">
                <a16:creationId xmlns:a16="http://schemas.microsoft.com/office/drawing/2014/main" id="{8F06E163-A731-625A-9FD8-AFB99FAFF88B}"/>
              </a:ext>
            </a:extLst>
          </p:cNvPr>
          <p:cNvSpPr/>
          <p:nvPr/>
        </p:nvSpPr>
        <p:spPr>
          <a:xfrm>
            <a:off x="8445647" y="1274338"/>
            <a:ext cx="502920" cy="429768"/>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45B46078-8521-0E74-E75D-ACF6655127A2}"/>
              </a:ext>
            </a:extLst>
          </p:cNvPr>
          <p:cNvSpPr/>
          <p:nvPr/>
        </p:nvSpPr>
        <p:spPr>
          <a:xfrm>
            <a:off x="8516576" y="3086724"/>
            <a:ext cx="502920" cy="429768"/>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a:extLst>
              <a:ext uri="{FF2B5EF4-FFF2-40B4-BE49-F238E27FC236}">
                <a16:creationId xmlns:a16="http://schemas.microsoft.com/office/drawing/2014/main" id="{A0FB66AD-B35C-CE37-0DE3-5BDDB00F5C17}"/>
              </a:ext>
            </a:extLst>
          </p:cNvPr>
          <p:cNvSpPr/>
          <p:nvPr/>
        </p:nvSpPr>
        <p:spPr>
          <a:xfrm>
            <a:off x="8516576" y="4529948"/>
            <a:ext cx="502920" cy="429768"/>
          </a:xfrm>
          <a:prstGeom prst="hex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a:extLst>
              <a:ext uri="{FF2B5EF4-FFF2-40B4-BE49-F238E27FC236}">
                <a16:creationId xmlns:a16="http://schemas.microsoft.com/office/drawing/2014/main" id="{03C41E6B-DC3F-4DBC-024D-2F038B5D94DA}"/>
              </a:ext>
            </a:extLst>
          </p:cNvPr>
          <p:cNvSpPr/>
          <p:nvPr/>
        </p:nvSpPr>
        <p:spPr>
          <a:xfrm>
            <a:off x="3592871" y="4593711"/>
            <a:ext cx="502920" cy="429768"/>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a:extLst>
              <a:ext uri="{FF2B5EF4-FFF2-40B4-BE49-F238E27FC236}">
                <a16:creationId xmlns:a16="http://schemas.microsoft.com/office/drawing/2014/main" id="{D7A643AF-405C-2F1B-AF4B-D3F7186466AC}"/>
              </a:ext>
            </a:extLst>
          </p:cNvPr>
          <p:cNvSpPr/>
          <p:nvPr/>
        </p:nvSpPr>
        <p:spPr>
          <a:xfrm>
            <a:off x="3200446" y="3072107"/>
            <a:ext cx="502920" cy="429768"/>
          </a:xfrm>
          <a:prstGeom prst="hexagon">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a:extLst>
              <a:ext uri="{FF2B5EF4-FFF2-40B4-BE49-F238E27FC236}">
                <a16:creationId xmlns:a16="http://schemas.microsoft.com/office/drawing/2014/main" id="{953BA9C9-684C-6750-9DC9-E536D817C45A}"/>
              </a:ext>
            </a:extLst>
          </p:cNvPr>
          <p:cNvSpPr/>
          <p:nvPr/>
        </p:nvSpPr>
        <p:spPr>
          <a:xfrm>
            <a:off x="3200446" y="1387617"/>
            <a:ext cx="502920" cy="429768"/>
          </a:xfrm>
          <a:prstGeom prst="hexagon">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681C60F-5041-F6F1-B3E7-0CBD9651063A}"/>
              </a:ext>
            </a:extLst>
          </p:cNvPr>
          <p:cNvSpPr txBox="1"/>
          <p:nvPr/>
        </p:nvSpPr>
        <p:spPr>
          <a:xfrm>
            <a:off x="9113941" y="1578274"/>
            <a:ext cx="2414255" cy="1246495"/>
          </a:xfrm>
          <a:prstGeom prst="rect">
            <a:avLst/>
          </a:prstGeom>
          <a:noFill/>
        </p:spPr>
        <p:txBody>
          <a:bodyPr wrap="square">
            <a:spAutoFit/>
          </a:bodyPr>
          <a:lstStyle/>
          <a:p>
            <a:r>
              <a:rPr lang="en-US" sz="1500" b="0" i="0" dirty="0">
                <a:solidFill>
                  <a:srgbClr val="000000"/>
                </a:solidFill>
                <a:effectLst/>
                <a:latin typeface="Georgia Pro Light" panose="02040302050405020303" pitchFamily="18" charset="0"/>
              </a:rPr>
              <a:t>myURHR tool that outlines pre-startup processes and specifications that will bring </a:t>
            </a:r>
            <a:r>
              <a:rPr lang="en-US" sz="1500" dirty="0">
                <a:solidFill>
                  <a:srgbClr val="000000"/>
                </a:solidFill>
                <a:latin typeface="Georgia Pro Light" panose="02040302050405020303" pitchFamily="18" charset="0"/>
              </a:rPr>
              <a:t>the community</a:t>
            </a:r>
            <a:r>
              <a:rPr lang="en-US" sz="1500" b="0" i="0" dirty="0">
                <a:solidFill>
                  <a:srgbClr val="000000"/>
                </a:solidFill>
                <a:effectLst/>
                <a:latin typeface="Georgia Pro Light" panose="02040302050405020303" pitchFamily="18" charset="0"/>
              </a:rPr>
              <a:t> to a state of readiness.</a:t>
            </a:r>
            <a:endParaRPr lang="en-US" sz="1500" dirty="0">
              <a:solidFill>
                <a:srgbClr val="000000"/>
              </a:solidFill>
              <a:latin typeface="Georgia Pro Light" panose="02040302050405020303" pitchFamily="18" charset="0"/>
            </a:endParaRPr>
          </a:p>
        </p:txBody>
      </p:sp>
      <p:pic>
        <p:nvPicPr>
          <p:cNvPr id="26" name="Graphic 25" descr="Clipboard Partially Checked with solid fill">
            <a:extLst>
              <a:ext uri="{FF2B5EF4-FFF2-40B4-BE49-F238E27FC236}">
                <a16:creationId xmlns:a16="http://schemas.microsoft.com/office/drawing/2014/main" id="{162C1B88-D5B2-E0E9-B906-C4F4E4BD72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8457" y="1644078"/>
            <a:ext cx="914400" cy="914400"/>
          </a:xfrm>
          <a:prstGeom prst="rect">
            <a:avLst/>
          </a:prstGeom>
        </p:spPr>
      </p:pic>
      <p:pic>
        <p:nvPicPr>
          <p:cNvPr id="28" name="Graphic 27" descr="Users with solid fill">
            <a:extLst>
              <a:ext uri="{FF2B5EF4-FFF2-40B4-BE49-F238E27FC236}">
                <a16:creationId xmlns:a16="http://schemas.microsoft.com/office/drawing/2014/main" id="{D23253BD-09D1-885D-94A1-F96BE417543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50494" y="432011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ppt_x"/>
                                          </p:val>
                                        </p:tav>
                                        <p:tav tm="100000">
                                          <p:val>
                                            <p:strVal val="#ppt_x"/>
                                          </p:val>
                                        </p:tav>
                                      </p:tavLst>
                                    </p:anim>
                                    <p:anim calcmode="lin" valueType="num">
                                      <p:cBhvr additive="base">
                                        <p:cTn id="3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additive="base">
                                        <p:cTn id="39" dur="500" fill="hold"/>
                                        <p:tgtEl>
                                          <p:spTgt spid="59"/>
                                        </p:tgtEl>
                                        <p:attrNameLst>
                                          <p:attrName>ppt_x</p:attrName>
                                        </p:attrNameLst>
                                      </p:cBhvr>
                                      <p:tavLst>
                                        <p:tav tm="0">
                                          <p:val>
                                            <p:strVal val="#ppt_x"/>
                                          </p:val>
                                        </p:tav>
                                        <p:tav tm="100000">
                                          <p:val>
                                            <p:strVal val="#ppt_x"/>
                                          </p:val>
                                        </p:tav>
                                      </p:tavLst>
                                    </p:anim>
                                    <p:anim calcmode="lin" valueType="num">
                                      <p:cBhvr additive="base">
                                        <p:cTn id="4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3" grpId="0"/>
      <p:bldP spid="55" grpId="0"/>
      <p:bldP spid="57"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014AE74-B2D5-CF36-5517-C8041A82AFB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93F6A"/>
                </a:solidFill>
                <a:effectLst/>
                <a:uLnTx/>
                <a:uFillTx/>
                <a:latin typeface="Arial" panose="020B0604020202020204"/>
                <a:ea typeface="+mn-ea"/>
                <a:cs typeface="+mn-cs"/>
              </a:rPr>
              <a:t>University of Rochester Human Resources</a:t>
            </a:r>
          </a:p>
        </p:txBody>
      </p:sp>
      <p:sp>
        <p:nvSpPr>
          <p:cNvPr id="6" name="Slide Number Placeholder 5">
            <a:extLst>
              <a:ext uri="{FF2B5EF4-FFF2-40B4-BE49-F238E27FC236}">
                <a16:creationId xmlns:a16="http://schemas.microsoft.com/office/drawing/2014/main" id="{4E1AB825-DE1C-BFE3-7E72-F90474AC834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A194B-1062-5944-BC6B-05F307854413}" type="slidenum">
              <a:rPr kumimoji="0" lang="en-US" sz="1200" b="0" i="0" u="none" strike="noStrike" kern="1200" cap="none" spc="0" normalizeH="0" baseline="0" noProof="0" dirty="0" smtClean="0">
                <a:ln>
                  <a:noFill/>
                </a:ln>
                <a:solidFill>
                  <a:srgbClr val="093F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93F6A"/>
              </a:solidFill>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2848A618-1E5D-EECC-D73A-3EFA0FB37E31}"/>
              </a:ext>
            </a:extLst>
          </p:cNvPr>
          <p:cNvCxnSpPr/>
          <p:nvPr/>
        </p:nvCxnSpPr>
        <p:spPr>
          <a:xfrm>
            <a:off x="4974023" y="1628710"/>
            <a:ext cx="0" cy="4572000"/>
          </a:xfrm>
          <a:prstGeom prst="line">
            <a:avLst/>
          </a:prstGeom>
          <a:ln w="28575"/>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2CA51CA5-8EB0-4CC4-8AE5-C55CBB1AA24B}"/>
              </a:ext>
            </a:extLst>
          </p:cNvPr>
          <p:cNvSpPr txBox="1"/>
          <p:nvPr/>
        </p:nvSpPr>
        <p:spPr>
          <a:xfrm>
            <a:off x="838200" y="795198"/>
            <a:ext cx="9050210" cy="365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93F6A"/>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https://www.rochester.edu/human-resources/professional-success/myurhr/</a:t>
            </a:r>
            <a:endParaRPr kumimoji="0" lang="en-US" sz="1600" b="0" i="0" u="none" strike="noStrike" kern="1200" cap="none" spc="0" normalizeH="0" baseline="0" noProof="0">
              <a:ln>
                <a:noFill/>
              </a:ln>
              <a:solidFill>
                <a:srgbClr val="093F6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3F6A"/>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C83353D4-990F-416F-6070-18B0DEF200CC}"/>
              </a:ext>
            </a:extLst>
          </p:cNvPr>
          <p:cNvGrpSpPr/>
          <p:nvPr/>
        </p:nvGrpSpPr>
        <p:grpSpPr>
          <a:xfrm>
            <a:off x="5495964" y="1526929"/>
            <a:ext cx="6360802" cy="3665889"/>
            <a:chOff x="6058560" y="2207286"/>
            <a:chExt cx="6360802" cy="3665889"/>
          </a:xfrm>
        </p:grpSpPr>
        <p:sp>
          <p:nvSpPr>
            <p:cNvPr id="20" name="TextBox 19">
              <a:extLst>
                <a:ext uri="{FF2B5EF4-FFF2-40B4-BE49-F238E27FC236}">
                  <a16:creationId xmlns:a16="http://schemas.microsoft.com/office/drawing/2014/main" id="{CDB7BCED-E864-476F-9EAE-6C18279F0905}"/>
                </a:ext>
              </a:extLst>
            </p:cNvPr>
            <p:cNvSpPr txBox="1"/>
            <p:nvPr/>
          </p:nvSpPr>
          <p:spPr>
            <a:xfrm>
              <a:off x="7281025" y="3370767"/>
              <a:ext cx="51383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Interact with </a:t>
              </a:r>
              <a:r>
                <a:rPr kumimoji="0" lang="en-US" sz="1600" b="0" i="0" u="none" strike="noStrike" kern="1200" cap="none" spc="0" normalizeH="0" baseline="0" noProof="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myURHR</a:t>
              </a:r>
              <a:r>
                <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Champions and </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Super Users</a:t>
              </a:r>
              <a:endPar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2" name="Graphic 21" descr="Newspaper with solid fill">
              <a:extLst>
                <a:ext uri="{FF2B5EF4-FFF2-40B4-BE49-F238E27FC236}">
                  <a16:creationId xmlns:a16="http://schemas.microsoft.com/office/drawing/2014/main" id="{80B9FD32-4C6C-419D-9C20-A17BE7814A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7590" y="4044715"/>
              <a:ext cx="914400" cy="914400"/>
            </a:xfrm>
            <a:prstGeom prst="rect">
              <a:avLst/>
            </a:prstGeom>
          </p:spPr>
        </p:pic>
        <p:sp>
          <p:nvSpPr>
            <p:cNvPr id="23" name="TextBox 22">
              <a:extLst>
                <a:ext uri="{FF2B5EF4-FFF2-40B4-BE49-F238E27FC236}">
                  <a16:creationId xmlns:a16="http://schemas.microsoft.com/office/drawing/2014/main" id="{778A7F35-AE0D-406F-BC59-AC2316C1E5A4}"/>
                </a:ext>
              </a:extLst>
            </p:cNvPr>
            <p:cNvSpPr txBox="1"/>
            <p:nvPr/>
          </p:nvSpPr>
          <p:spPr>
            <a:xfrm>
              <a:off x="7281025" y="4187667"/>
              <a:ext cx="47627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Watch for updates in newsletters &amp; other communications (@Rochester, URMC This Week)</a:t>
              </a:r>
            </a:p>
          </p:txBody>
        </p:sp>
        <p:pic>
          <p:nvPicPr>
            <p:cNvPr id="27" name="Graphic 26" descr="Chat with solid fill">
              <a:extLst>
                <a:ext uri="{FF2B5EF4-FFF2-40B4-BE49-F238E27FC236}">
                  <a16:creationId xmlns:a16="http://schemas.microsoft.com/office/drawing/2014/main" id="{54B1E86C-1CF2-44D7-9536-1834F03771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7590" y="3121437"/>
              <a:ext cx="914400" cy="914400"/>
            </a:xfrm>
            <a:prstGeom prst="rect">
              <a:avLst/>
            </a:prstGeom>
          </p:spPr>
        </p:pic>
        <p:pic>
          <p:nvPicPr>
            <p:cNvPr id="29" name="Graphic 28" descr="Teacher with solid fill">
              <a:extLst>
                <a:ext uri="{FF2B5EF4-FFF2-40B4-BE49-F238E27FC236}">
                  <a16:creationId xmlns:a16="http://schemas.microsoft.com/office/drawing/2014/main" id="{505D5CC3-47A2-4D8D-9F72-A84F56781F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58560" y="4958775"/>
              <a:ext cx="914400" cy="914400"/>
            </a:xfrm>
            <a:prstGeom prst="rect">
              <a:avLst/>
            </a:prstGeom>
          </p:spPr>
        </p:pic>
        <p:sp>
          <p:nvSpPr>
            <p:cNvPr id="30" name="TextBox 29">
              <a:extLst>
                <a:ext uri="{FF2B5EF4-FFF2-40B4-BE49-F238E27FC236}">
                  <a16:creationId xmlns:a16="http://schemas.microsoft.com/office/drawing/2014/main" id="{1DF01619-BEF9-4FEF-BB52-20243DA59149}"/>
                </a:ext>
              </a:extLst>
            </p:cNvPr>
            <p:cNvSpPr txBox="1"/>
            <p:nvPr/>
          </p:nvSpPr>
          <p:spPr>
            <a:xfrm>
              <a:off x="7281025" y="5084375"/>
              <a:ext cx="45663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Stay tuned for myURHR Demo Days 2.0, training opportunities &amp; go-live events</a:t>
              </a:r>
            </a:p>
          </p:txBody>
        </p:sp>
        <p:sp>
          <p:nvSpPr>
            <p:cNvPr id="31" name="TextBox 30">
              <a:extLst>
                <a:ext uri="{FF2B5EF4-FFF2-40B4-BE49-F238E27FC236}">
                  <a16:creationId xmlns:a16="http://schemas.microsoft.com/office/drawing/2014/main" id="{119AB39D-A0CA-4DC2-B23E-38F43E00603A}"/>
                </a:ext>
              </a:extLst>
            </p:cNvPr>
            <p:cNvSpPr txBox="1"/>
            <p:nvPr/>
          </p:nvSpPr>
          <p:spPr>
            <a:xfrm>
              <a:off x="7265551" y="2525093"/>
              <a:ext cx="45972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Email project team at </a:t>
              </a:r>
              <a:r>
                <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myurhr@rochester.edu</a:t>
              </a:r>
              <a:endPar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3" name="Graphic 32" descr="Envelope with solid fill">
              <a:extLst>
                <a:ext uri="{FF2B5EF4-FFF2-40B4-BE49-F238E27FC236}">
                  <a16:creationId xmlns:a16="http://schemas.microsoft.com/office/drawing/2014/main" id="{272CA5E6-10CD-4307-A7E1-23434DF5849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22147" y="2207286"/>
              <a:ext cx="914400" cy="914400"/>
            </a:xfrm>
            <a:prstGeom prst="rect">
              <a:avLst/>
            </a:prstGeom>
          </p:spPr>
        </p:pic>
      </p:grpSp>
      <p:sp>
        <p:nvSpPr>
          <p:cNvPr id="18" name="Title 2">
            <a:extLst>
              <a:ext uri="{FF2B5EF4-FFF2-40B4-BE49-F238E27FC236}">
                <a16:creationId xmlns:a16="http://schemas.microsoft.com/office/drawing/2014/main" id="{7633F042-0C59-4316-949E-B7122CC9161E}"/>
              </a:ext>
            </a:extLst>
          </p:cNvPr>
          <p:cNvSpPr>
            <a:spLocks noGrp="1"/>
          </p:cNvSpPr>
          <p:nvPr>
            <p:ph type="title"/>
          </p:nvPr>
        </p:nvSpPr>
        <p:spPr>
          <a:xfrm>
            <a:off x="838200" y="318265"/>
            <a:ext cx="10515600" cy="548640"/>
          </a:xfrm>
        </p:spPr>
        <p:txBody>
          <a:bodyPr>
            <a:normAutofit/>
          </a:bodyPr>
          <a:lstStyle/>
          <a:p>
            <a:r>
              <a:rPr lang="en-US" sz="3000" err="1">
                <a:latin typeface="Open Sans" panose="020B0606030504020204" pitchFamily="34" charset="0"/>
                <a:ea typeface="Open Sans" panose="020B0606030504020204" pitchFamily="34" charset="0"/>
                <a:cs typeface="Open Sans" panose="020B0606030504020204" pitchFamily="34" charset="0"/>
              </a:rPr>
              <a:t>myURHR</a:t>
            </a:r>
            <a:r>
              <a:rPr lang="en-US" sz="3000">
                <a:latin typeface="Open Sans" panose="020B0606030504020204" pitchFamily="34" charset="0"/>
                <a:ea typeface="Open Sans" panose="020B0606030504020204" pitchFamily="34" charset="0"/>
                <a:cs typeface="Open Sans" panose="020B0606030504020204" pitchFamily="34" charset="0"/>
              </a:rPr>
              <a:t> Resources </a:t>
            </a:r>
          </a:p>
        </p:txBody>
      </p:sp>
      <p:sp>
        <p:nvSpPr>
          <p:cNvPr id="4" name="TextBox 3">
            <a:extLst>
              <a:ext uri="{FF2B5EF4-FFF2-40B4-BE49-F238E27FC236}">
                <a16:creationId xmlns:a16="http://schemas.microsoft.com/office/drawing/2014/main" id="{A735C3A2-0B5A-4427-AD43-F6BA6617FBC9}"/>
              </a:ext>
            </a:extLst>
          </p:cNvPr>
          <p:cNvSpPr txBox="1"/>
          <p:nvPr/>
        </p:nvSpPr>
        <p:spPr>
          <a:xfrm>
            <a:off x="6718429" y="5235774"/>
            <a:ext cx="517643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myURHR</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Feedback Form: </a:t>
            </a:r>
            <a:r>
              <a:rPr kumimoji="0" lang="en-US" sz="1600" b="0" i="0" u="none" strike="noStrike" kern="1200" cap="none" spc="0" normalizeH="0" baseline="0" noProof="0">
                <a:ln>
                  <a:noFill/>
                </a:ln>
                <a:solidFill>
                  <a:srgbClr val="259AD8"/>
                </a:solidFill>
                <a:effectLst/>
                <a:uLnTx/>
                <a:uFillTx/>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https://www.rochester.edu/human-resources/professional-success/myurhr/feedback-form/</a:t>
            </a:r>
            <a:endParaRPr kumimoji="0" lang="en-US" sz="1600" b="0" i="0" u="none" strike="noStrike" kern="1200" cap="none" spc="0" normalizeH="0" baseline="0" noProof="0">
              <a:ln>
                <a:noFill/>
              </a:ln>
              <a:solidFill>
                <a:srgbClr val="093F6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phic 9" descr="Thought bubble outline">
            <a:extLst>
              <a:ext uri="{FF2B5EF4-FFF2-40B4-BE49-F238E27FC236}">
                <a16:creationId xmlns:a16="http://schemas.microsoft.com/office/drawing/2014/main" id="{F9FB5281-3CA6-A679-AB55-3731D195E40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77888" y="5192478"/>
            <a:ext cx="914400" cy="914400"/>
          </a:xfrm>
          <a:prstGeom prst="rect">
            <a:avLst/>
          </a:prstGeom>
        </p:spPr>
      </p:pic>
      <p:pic>
        <p:nvPicPr>
          <p:cNvPr id="8" name="Picture 7">
            <a:extLst>
              <a:ext uri="{FF2B5EF4-FFF2-40B4-BE49-F238E27FC236}">
                <a16:creationId xmlns:a16="http://schemas.microsoft.com/office/drawing/2014/main" id="{3001D0BA-F8B0-3FC3-8BDC-349D3E89BD29}"/>
              </a:ext>
            </a:extLst>
          </p:cNvPr>
          <p:cNvPicPr>
            <a:picLocks noChangeAspect="1"/>
          </p:cNvPicPr>
          <p:nvPr/>
        </p:nvPicPr>
        <p:blipFill rotWithShape="1">
          <a:blip r:embed="rId16"/>
          <a:srcRect b="2982"/>
          <a:stretch/>
        </p:blipFill>
        <p:spPr>
          <a:xfrm>
            <a:off x="1000531" y="1376067"/>
            <a:ext cx="3650761" cy="4904903"/>
          </a:xfrm>
          <a:prstGeom prst="rect">
            <a:avLst/>
          </a:prstGeom>
        </p:spPr>
      </p:pic>
    </p:spTree>
    <p:extLst>
      <p:ext uri="{BB962C8B-B14F-4D97-AF65-F5344CB8AC3E}">
        <p14:creationId xmlns:p14="http://schemas.microsoft.com/office/powerpoint/2010/main" val="2405554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yURHR">
      <a:dk1>
        <a:srgbClr val="093F6A"/>
      </a:dk1>
      <a:lt1>
        <a:srgbClr val="FFFFFF"/>
      </a:lt1>
      <a:dk2>
        <a:srgbClr val="093F6A"/>
      </a:dk2>
      <a:lt2>
        <a:srgbClr val="FDCC06"/>
      </a:lt2>
      <a:accent1>
        <a:srgbClr val="0971C0"/>
      </a:accent1>
      <a:accent2>
        <a:srgbClr val="BBCF01"/>
      </a:accent2>
      <a:accent3>
        <a:srgbClr val="BA94C7"/>
      </a:accent3>
      <a:accent4>
        <a:srgbClr val="F3914C"/>
      </a:accent4>
      <a:accent5>
        <a:srgbClr val="42B180"/>
      </a:accent5>
      <a:accent6>
        <a:srgbClr val="E01B22"/>
      </a:accent6>
      <a:hlink>
        <a:srgbClr val="259AD8"/>
      </a:hlink>
      <a:folHlink>
        <a:srgbClr val="1C79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MyURHR">
      <a:dk1>
        <a:srgbClr val="093F6A"/>
      </a:dk1>
      <a:lt1>
        <a:srgbClr val="FFFFFF"/>
      </a:lt1>
      <a:dk2>
        <a:srgbClr val="093F6A"/>
      </a:dk2>
      <a:lt2>
        <a:srgbClr val="FDCC06"/>
      </a:lt2>
      <a:accent1>
        <a:srgbClr val="0971C0"/>
      </a:accent1>
      <a:accent2>
        <a:srgbClr val="BBCF01"/>
      </a:accent2>
      <a:accent3>
        <a:srgbClr val="BA94C7"/>
      </a:accent3>
      <a:accent4>
        <a:srgbClr val="F3914C"/>
      </a:accent4>
      <a:accent5>
        <a:srgbClr val="42B180"/>
      </a:accent5>
      <a:accent6>
        <a:srgbClr val="E01B22"/>
      </a:accent6>
      <a:hlink>
        <a:srgbClr val="259AD8"/>
      </a:hlink>
      <a:folHlink>
        <a:srgbClr val="1C79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loitte Consulting Scrapbook">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_CommercialOrg_template_2020" id="{D32F86C5-6E97-174B-AF1F-49E790DA0834}" vid="{A6D12DED-5EF3-5249-A518-6826C0E517DB}"/>
    </a:ext>
  </a:extLst>
</a:theme>
</file>

<file path=ppt/theme/theme5.xml><?xml version="1.0" encoding="utf-8"?>
<a:theme xmlns:a="http://schemas.openxmlformats.org/drawingml/2006/main" name="2_Office Theme">
  <a:themeElements>
    <a:clrScheme name="MyURHR">
      <a:dk1>
        <a:srgbClr val="093F6A"/>
      </a:dk1>
      <a:lt1>
        <a:srgbClr val="FFFFFF"/>
      </a:lt1>
      <a:dk2>
        <a:srgbClr val="093F6A"/>
      </a:dk2>
      <a:lt2>
        <a:srgbClr val="FDCC06"/>
      </a:lt2>
      <a:accent1>
        <a:srgbClr val="0971C0"/>
      </a:accent1>
      <a:accent2>
        <a:srgbClr val="BBCF01"/>
      </a:accent2>
      <a:accent3>
        <a:srgbClr val="BA94C7"/>
      </a:accent3>
      <a:accent4>
        <a:srgbClr val="F3914C"/>
      </a:accent4>
      <a:accent5>
        <a:srgbClr val="42B180"/>
      </a:accent5>
      <a:accent6>
        <a:srgbClr val="E01B22"/>
      </a:accent6>
      <a:hlink>
        <a:srgbClr val="259AD8"/>
      </a:hlink>
      <a:folHlink>
        <a:srgbClr val="1C79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C0AAA1F7DA114DA868E1ACE6E5C35D" ma:contentTypeVersion="5" ma:contentTypeDescription="Create a new document." ma:contentTypeScope="" ma:versionID="5288722b6463d2d257ae1bd15642fdd8">
  <xsd:schema xmlns:xsd="http://www.w3.org/2001/XMLSchema" xmlns:xs="http://www.w3.org/2001/XMLSchema" xmlns:p="http://schemas.microsoft.com/office/2006/metadata/properties" xmlns:ns2="af335053-5c13-4208-99bf-938eb2315e22" xmlns:ns3="e05afce5-37c3-4abc-bc01-188d39936319" targetNamespace="http://schemas.microsoft.com/office/2006/metadata/properties" ma:root="true" ma:fieldsID="259b94baddd3ab34a856d4ccae7fd964" ns2:_="" ns3:_="">
    <xsd:import namespace="af335053-5c13-4208-99bf-938eb2315e22"/>
    <xsd:import namespace="e05afce5-37c3-4abc-bc01-188d399363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335053-5c13-4208-99bf-938eb2315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5afce5-37c3-4abc-bc01-188d399363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5B3CD4-48B3-41BE-A5D1-7A1E5137CC2C}">
  <ds:schemaRefs>
    <ds:schemaRef ds:uri="http://schemas.microsoft.com/sharepoint/v3/contenttype/forms"/>
  </ds:schemaRefs>
</ds:datastoreItem>
</file>

<file path=customXml/itemProps2.xml><?xml version="1.0" encoding="utf-8"?>
<ds:datastoreItem xmlns:ds="http://schemas.openxmlformats.org/officeDocument/2006/customXml" ds:itemID="{598A4801-F6AB-404B-B8DE-4E7832DD2019}">
  <ds:schemaRefs>
    <ds:schemaRef ds:uri="af335053-5c13-4208-99bf-938eb2315e22"/>
    <ds:schemaRef ds:uri="e05afce5-37c3-4abc-bc01-188d399363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66AFAD-855F-41B0-BB86-293058E1B0DD}">
  <ds:schemaRefs>
    <ds:schemaRef ds:uri="http://schemas.microsoft.com/office/2006/metadata/properties"/>
    <ds:schemaRef ds:uri="http://www.w3.org/XML/1998/namespace"/>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e05afce5-37c3-4abc-bc01-188d39936319"/>
    <ds:schemaRef ds:uri="af335053-5c13-4208-99bf-938eb2315e22"/>
  </ds:schemaRefs>
</ds:datastoreItem>
</file>

<file path=docProps/app.xml><?xml version="1.0" encoding="utf-8"?>
<Properties xmlns="http://schemas.openxmlformats.org/officeDocument/2006/extended-properties" xmlns:vt="http://schemas.openxmlformats.org/officeDocument/2006/docPropsVTypes">
  <TotalTime>2412</TotalTime>
  <Words>846</Words>
  <Application>Microsoft Macintosh PowerPoint</Application>
  <PresentationFormat>Widescreen</PresentationFormat>
  <Paragraphs>102</Paragraphs>
  <Slides>4</Slides>
  <Notes>4</Notes>
  <HiddenSlides>0</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1</vt:i4>
      </vt:variant>
      <vt:variant>
        <vt:lpstr>Slide Titles</vt:lpstr>
      </vt:variant>
      <vt:variant>
        <vt:i4>4</vt:i4>
      </vt:variant>
    </vt:vector>
  </HeadingPairs>
  <TitlesOfParts>
    <vt:vector size="25" baseType="lpstr">
      <vt:lpstr>Arial</vt:lpstr>
      <vt:lpstr>Calibri</vt:lpstr>
      <vt:lpstr>Calibri Light</vt:lpstr>
      <vt:lpstr>Chronicle Display Black</vt:lpstr>
      <vt:lpstr>DM Serif Display</vt:lpstr>
      <vt:lpstr>Georgia Pro Light</vt:lpstr>
      <vt:lpstr>Nexa Black</vt:lpstr>
      <vt:lpstr>Open Sans</vt:lpstr>
      <vt:lpstr>Open Sans Light</vt:lpstr>
      <vt:lpstr>Open Sans Semibold</vt:lpstr>
      <vt:lpstr>Poppins</vt:lpstr>
      <vt:lpstr>Segoe UI</vt:lpstr>
      <vt:lpstr>Verdana</vt:lpstr>
      <vt:lpstr>Wingdings</vt:lpstr>
      <vt:lpstr>Wingdings 2</vt:lpstr>
      <vt:lpstr>Office Theme</vt:lpstr>
      <vt:lpstr>1_Office Theme</vt:lpstr>
      <vt:lpstr>3_Office Theme</vt:lpstr>
      <vt:lpstr>Deloitte Consulting Scrapbook</vt:lpstr>
      <vt:lpstr>2_Office Theme</vt:lpstr>
      <vt:lpstr>think-cell Slide</vt:lpstr>
      <vt:lpstr>PowerPoint Presentation</vt:lpstr>
      <vt:lpstr>myURHR Engagement Activities Timeline</vt:lpstr>
      <vt:lpstr>Engagement Activities</vt:lpstr>
      <vt:lpstr>myURHR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Gabriela</dc:creator>
  <cp:lastModifiedBy>Le, Trinh</cp:lastModifiedBy>
  <cp:revision>36</cp:revision>
  <cp:lastPrinted>2023-12-19T15:51:11Z</cp:lastPrinted>
  <dcterms:created xsi:type="dcterms:W3CDTF">2023-02-27T18:55:39Z</dcterms:created>
  <dcterms:modified xsi:type="dcterms:W3CDTF">2024-01-22T17:03:35Z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2023-02-27T18:55:39Z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95c80e53-840e-4fc7-914f-ee356a5fc019</vt:lpwstr>
  </property>
  <property fmtid="{D5CDD505-2E9C-101B-9397-08002B2CF9AE}" pid="8" name="MSIP_Label_ea60d57e-af5b-4752-ac57-3e4f28ca11dc_ContentBits">
    <vt:lpwstr>0</vt:lpwstr>
  </property>
  <property fmtid="{D5CDD505-2E9C-101B-9397-08002B2CF9AE}" pid="9" name="ContentTypeId">
    <vt:lpwstr>0x010100FEC0AAA1F7DA114DA868E1ACE6E5C35D</vt:lpwstr>
  </property>
</Properties>
</file>