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0"/>
  </p:notesMasterIdLst>
  <p:sldIdLst>
    <p:sldId id="259" r:id="rId5"/>
    <p:sldId id="260" r:id="rId6"/>
    <p:sldId id="256" r:id="rId7"/>
    <p:sldId id="257" r:id="rId8"/>
    <p:sldId id="258"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A3725DD-9403-5040-F6D6-173ABDC63E2D}" name="Polhemus, Karen" initials="PK" userId="S::kpolhemus@deloitte.com::ffe15621-1774-41b9-982b-d4d962c2a3e8" providerId="AD"/>
  <p188:author id="{1BBAD4FA-1BF5-237A-BEFE-BE1B63ADB11C}" name="Gonzalez, Gabriela" initials="GG" userId="S::gabriegonzalez@deloitte.com::675ad598-9309-4ba2-8758-db991394638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Noble, Cara" initials="NC" lastIdx="4" clrIdx="0">
    <p:extLst>
      <p:ext uri="{19B8F6BF-5375-455C-9EA6-DF929625EA0E}">
        <p15:presenceInfo xmlns:p15="http://schemas.microsoft.com/office/powerpoint/2012/main" userId="S-1-5-21-1409082233-776561741-725345543-320337" providerId="AD"/>
      </p:ext>
    </p:extLst>
  </p:cmAuthor>
  <p:cmAuthor id="2" name="Fronterre, Cindy" initials="FC" lastIdx="15" clrIdx="1">
    <p:extLst>
      <p:ext uri="{19B8F6BF-5375-455C-9EA6-DF929625EA0E}">
        <p15:presenceInfo xmlns:p15="http://schemas.microsoft.com/office/powerpoint/2012/main" userId="S-1-5-21-1409082233-776561741-725345543-150760" providerId="AD"/>
      </p:ext>
    </p:extLst>
  </p:cmAuthor>
  <p:cmAuthor id="3" name="Davis, Jayla" initials="DJ" lastIdx="1" clrIdx="2">
    <p:extLst>
      <p:ext uri="{19B8F6BF-5375-455C-9EA6-DF929625EA0E}">
        <p15:presenceInfo xmlns:p15="http://schemas.microsoft.com/office/powerpoint/2012/main" userId="S::jaydavis@deloitte.com::1a1da9c0-ac6f-4053-ba43-3dccdce3161c" providerId="AD"/>
      </p:ext>
    </p:extLst>
  </p:cmAuthor>
  <p:cmAuthor id="4" name="Knickerbocker, Jane" initials="KJ" lastIdx="34" clrIdx="3">
    <p:extLst>
      <p:ext uri="{19B8F6BF-5375-455C-9EA6-DF929625EA0E}">
        <p15:presenceInfo xmlns:p15="http://schemas.microsoft.com/office/powerpoint/2012/main" userId="S-1-5-21-1409082233-776561741-725345543-31167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960"/>
    <a:srgbClr val="FDCC06"/>
    <a:srgbClr val="2F5597"/>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41" autoAdjust="0"/>
    <p:restoredTop sz="83644" autoAdjust="0"/>
  </p:normalViewPr>
  <p:slideViewPr>
    <p:cSldViewPr snapToGrid="0">
      <p:cViewPr varScale="1">
        <p:scale>
          <a:sx n="85" d="100"/>
          <a:sy n="85" d="100"/>
        </p:scale>
        <p:origin x="1218" y="90"/>
      </p:cViewPr>
      <p:guideLst/>
    </p:cSldViewPr>
  </p:slideViewPr>
  <p:notesTextViewPr>
    <p:cViewPr>
      <p:scale>
        <a:sx n="1" d="1"/>
        <a:sy n="1" d="1"/>
      </p:scale>
      <p:origin x="0" y="0"/>
    </p:cViewPr>
  </p:notesTextViewPr>
  <p:notesViewPr>
    <p:cSldViewPr snapToGrid="0">
      <p:cViewPr varScale="1">
        <p:scale>
          <a:sx n="87" d="100"/>
          <a:sy n="87" d="100"/>
        </p:scale>
        <p:origin x="954"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FD878D-646E-41F5-9C80-42CF11F91D33}" type="datetimeFigureOut">
              <a:rPr lang="en-US" smtClean="0"/>
              <a:t>7/9/2025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4F0B22-347B-4FD6-AD4D-7A7D26CF929B}" type="slidenum">
              <a:rPr lang="en-US" smtClean="0"/>
              <a:t>‹#›</a:t>
            </a:fld>
            <a:endParaRPr lang="en-US" dirty="0"/>
          </a:p>
        </p:txBody>
      </p:sp>
    </p:spTree>
    <p:extLst>
      <p:ext uri="{BB962C8B-B14F-4D97-AF65-F5344CB8AC3E}">
        <p14:creationId xmlns:p14="http://schemas.microsoft.com/office/powerpoint/2010/main" val="1578459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4F0B22-347B-4FD6-AD4D-7A7D26CF929B}" type="slidenum">
              <a:rPr lang="en-US" smtClean="0"/>
              <a:t>1</a:t>
            </a:fld>
            <a:endParaRPr lang="en-US" dirty="0"/>
          </a:p>
        </p:txBody>
      </p:sp>
    </p:spTree>
    <p:extLst>
      <p:ext uri="{BB962C8B-B14F-4D97-AF65-F5344CB8AC3E}">
        <p14:creationId xmlns:p14="http://schemas.microsoft.com/office/powerpoint/2010/main" val="3596794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994794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87493-D05C-E096-A115-0FBD21602F50}"/>
              </a:ext>
            </a:extLst>
          </p:cNvPr>
          <p:cNvSpPr>
            <a:spLocks noGrp="1"/>
          </p:cNvSpPr>
          <p:nvPr>
            <p:ph type="ctrTitle"/>
          </p:nvPr>
        </p:nvSpPr>
        <p:spPr>
          <a:xfrm>
            <a:off x="1524000" y="1122363"/>
            <a:ext cx="9144000" cy="2387600"/>
          </a:xfrm>
        </p:spPr>
        <p:txBody>
          <a:bodyPr anchor="b">
            <a:normAutofit/>
          </a:bodyPr>
          <a:lstStyle>
            <a:lvl1pPr algn="ctr">
              <a:defRPr sz="6600"/>
            </a:lvl1pPr>
          </a:lstStyle>
          <a:p>
            <a:r>
              <a:rPr lang="en-US"/>
              <a:t>Click to edit Master title style</a:t>
            </a:r>
          </a:p>
        </p:txBody>
      </p:sp>
      <p:sp>
        <p:nvSpPr>
          <p:cNvPr id="3" name="Subtitle 2">
            <a:extLst>
              <a:ext uri="{FF2B5EF4-FFF2-40B4-BE49-F238E27FC236}">
                <a16:creationId xmlns:a16="http://schemas.microsoft.com/office/drawing/2014/main" id="{E6721A3A-BD47-C459-5B24-04DC7916D93D}"/>
              </a:ext>
            </a:extLst>
          </p:cNvPr>
          <p:cNvSpPr>
            <a:spLocks noGrp="1"/>
          </p:cNvSpPr>
          <p:nvPr>
            <p:ph type="subTitle" idx="1"/>
          </p:nvPr>
        </p:nvSpPr>
        <p:spPr>
          <a:xfrm>
            <a:off x="1524000" y="4025348"/>
            <a:ext cx="9144000" cy="1232452"/>
          </a:xfrm>
        </p:spPr>
        <p:txBody>
          <a:bodyPr>
            <a:normAutofit/>
          </a:bodyPr>
          <a:lstStyle>
            <a:lvl1pPr marL="0" indent="0" algn="ctr">
              <a:buNone/>
              <a:defRPr sz="32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8" name="Straight Connector 7">
            <a:extLst>
              <a:ext uri="{FF2B5EF4-FFF2-40B4-BE49-F238E27FC236}">
                <a16:creationId xmlns:a16="http://schemas.microsoft.com/office/drawing/2014/main" id="{0FD335C7-F7FB-F1E7-AEF1-45257DDB60E7}"/>
              </a:ext>
            </a:extLst>
          </p:cNvPr>
          <p:cNvCxnSpPr/>
          <p:nvPr userDrawn="1"/>
        </p:nvCxnSpPr>
        <p:spPr>
          <a:xfrm>
            <a:off x="1752600" y="3786808"/>
            <a:ext cx="86868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8415482"/>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87493-D05C-E096-A115-0FBD21602F50}"/>
              </a:ext>
            </a:extLst>
          </p:cNvPr>
          <p:cNvSpPr>
            <a:spLocks noGrp="1"/>
          </p:cNvSpPr>
          <p:nvPr>
            <p:ph type="ctrTitle"/>
          </p:nvPr>
        </p:nvSpPr>
        <p:spPr>
          <a:xfrm>
            <a:off x="1524000" y="1122363"/>
            <a:ext cx="9144000" cy="2387600"/>
          </a:xfrm>
        </p:spPr>
        <p:txBody>
          <a:bodyPr anchor="b">
            <a:normAutofit/>
          </a:bodyPr>
          <a:lstStyle>
            <a:lvl1pPr algn="l">
              <a:defRPr sz="6600"/>
            </a:lvl1pPr>
          </a:lstStyle>
          <a:p>
            <a:r>
              <a:rPr lang="en-US"/>
              <a:t>Click to edit Master title style</a:t>
            </a:r>
          </a:p>
        </p:txBody>
      </p:sp>
      <p:cxnSp>
        <p:nvCxnSpPr>
          <p:cNvPr id="8" name="Straight Connector 7">
            <a:extLst>
              <a:ext uri="{FF2B5EF4-FFF2-40B4-BE49-F238E27FC236}">
                <a16:creationId xmlns:a16="http://schemas.microsoft.com/office/drawing/2014/main" id="{0FD335C7-F7FB-F1E7-AEF1-45257DDB60E7}"/>
              </a:ext>
            </a:extLst>
          </p:cNvPr>
          <p:cNvCxnSpPr>
            <a:cxnSpLocks/>
          </p:cNvCxnSpPr>
          <p:nvPr userDrawn="1"/>
        </p:nvCxnSpPr>
        <p:spPr>
          <a:xfrm>
            <a:off x="1524000" y="3766930"/>
            <a:ext cx="9144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3377100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3B88E-3640-B82B-601B-45901BA156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B09417-9AF0-DA69-3189-CE4F70AE1A6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43906277-0D08-92AC-6ACE-7AB08FFEE1A4}"/>
              </a:ext>
            </a:extLst>
          </p:cNvPr>
          <p:cNvSpPr>
            <a:spLocks noGrp="1"/>
          </p:cNvSpPr>
          <p:nvPr>
            <p:ph type="ftr" sz="quarter" idx="3"/>
          </p:nvPr>
        </p:nvSpPr>
        <p:spPr>
          <a:xfrm>
            <a:off x="838200" y="6356350"/>
            <a:ext cx="7315200" cy="365125"/>
          </a:xfrm>
          <a:prstGeom prst="rect">
            <a:avLst/>
          </a:prstGeom>
        </p:spPr>
        <p:txBody>
          <a:bodyPr vert="horz" lIns="91440" tIns="45720" rIns="91440" bIns="45720" rtlCol="0" anchor="ctr"/>
          <a:lstStyle>
            <a:lvl1pPr algn="l">
              <a:defRPr sz="1200">
                <a:solidFill>
                  <a:schemeClr val="tx2"/>
                </a:solidFill>
              </a:defRPr>
            </a:lvl1pPr>
          </a:lstStyle>
          <a:p>
            <a:r>
              <a:rPr lang="en-US" dirty="0"/>
              <a:t>University of Rochester Human Resources</a:t>
            </a:r>
          </a:p>
        </p:txBody>
      </p:sp>
      <p:sp>
        <p:nvSpPr>
          <p:cNvPr id="8" name="Slide Number Placeholder 5">
            <a:extLst>
              <a:ext uri="{FF2B5EF4-FFF2-40B4-BE49-F238E27FC236}">
                <a16:creationId xmlns:a16="http://schemas.microsoft.com/office/drawing/2014/main" id="{CE9C33E4-5ED5-8960-A084-0051258815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2"/>
                </a:solidFill>
              </a:defRPr>
            </a:lvl1pPr>
          </a:lstStyle>
          <a:p>
            <a:fld id="{8F3A194B-1062-5944-BC6B-05F307854413}" type="slidenum">
              <a:rPr lang="en-US" smtClean="0"/>
              <a:pPr/>
              <a:t>‹#›</a:t>
            </a:fld>
            <a:endParaRPr lang="en-US" dirty="0"/>
          </a:p>
        </p:txBody>
      </p:sp>
    </p:spTree>
    <p:extLst>
      <p:ext uri="{BB962C8B-B14F-4D97-AF65-F5344CB8AC3E}">
        <p14:creationId xmlns:p14="http://schemas.microsoft.com/office/powerpoint/2010/main" val="1495190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D9C4D-6749-4A2F-E558-EFF18C9565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D63A94-84D7-4C3B-F103-FC9072AC356C}"/>
              </a:ext>
            </a:extLst>
          </p:cNvPr>
          <p:cNvSpPr>
            <a:spLocks noGrp="1"/>
          </p:cNvSpPr>
          <p:nvPr>
            <p:ph sz="half" idx="1"/>
          </p:nvPr>
        </p:nvSpPr>
        <p:spPr>
          <a:xfrm>
            <a:off x="838200" y="1825625"/>
            <a:ext cx="5181600" cy="40285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8042E3C-8F64-C23E-710D-115CD423D96D}"/>
              </a:ext>
            </a:extLst>
          </p:cNvPr>
          <p:cNvSpPr>
            <a:spLocks noGrp="1"/>
          </p:cNvSpPr>
          <p:nvPr>
            <p:ph sz="half" idx="2"/>
          </p:nvPr>
        </p:nvSpPr>
        <p:spPr>
          <a:xfrm>
            <a:off x="6172200" y="1825625"/>
            <a:ext cx="5181600" cy="40285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a:extLst>
              <a:ext uri="{FF2B5EF4-FFF2-40B4-BE49-F238E27FC236}">
                <a16:creationId xmlns:a16="http://schemas.microsoft.com/office/drawing/2014/main" id="{C9450382-4892-92D4-C2AB-FE96F1405CC0}"/>
              </a:ext>
            </a:extLst>
          </p:cNvPr>
          <p:cNvSpPr>
            <a:spLocks noGrp="1"/>
          </p:cNvSpPr>
          <p:nvPr>
            <p:ph type="ftr" sz="quarter" idx="3"/>
          </p:nvPr>
        </p:nvSpPr>
        <p:spPr>
          <a:xfrm>
            <a:off x="838200" y="6356350"/>
            <a:ext cx="7315200" cy="365125"/>
          </a:xfrm>
          <a:prstGeom prst="rect">
            <a:avLst/>
          </a:prstGeom>
        </p:spPr>
        <p:txBody>
          <a:bodyPr vert="horz" lIns="91440" tIns="45720" rIns="91440" bIns="45720" rtlCol="0" anchor="ctr"/>
          <a:lstStyle>
            <a:lvl1pPr algn="l">
              <a:defRPr sz="1200">
                <a:solidFill>
                  <a:schemeClr val="tx2"/>
                </a:solidFill>
              </a:defRPr>
            </a:lvl1pPr>
          </a:lstStyle>
          <a:p>
            <a:r>
              <a:rPr lang="en-US" dirty="0"/>
              <a:t>University of Rochester Human Resources</a:t>
            </a:r>
          </a:p>
        </p:txBody>
      </p:sp>
      <p:sp>
        <p:nvSpPr>
          <p:cNvPr id="9" name="Slide Number Placeholder 5">
            <a:extLst>
              <a:ext uri="{FF2B5EF4-FFF2-40B4-BE49-F238E27FC236}">
                <a16:creationId xmlns:a16="http://schemas.microsoft.com/office/drawing/2014/main" id="{F04EE442-D138-6DE0-97B5-CE4BEED4BE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2"/>
                </a:solidFill>
              </a:defRPr>
            </a:lvl1pPr>
          </a:lstStyle>
          <a:p>
            <a:fld id="{8F3A194B-1062-5944-BC6B-05F307854413}" type="slidenum">
              <a:rPr lang="en-US" smtClean="0"/>
              <a:pPr/>
              <a:t>‹#›</a:t>
            </a:fld>
            <a:endParaRPr lang="en-US" dirty="0"/>
          </a:p>
        </p:txBody>
      </p:sp>
    </p:spTree>
    <p:extLst>
      <p:ext uri="{BB962C8B-B14F-4D97-AF65-F5344CB8AC3E}">
        <p14:creationId xmlns:p14="http://schemas.microsoft.com/office/powerpoint/2010/main" val="144131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B7EE1-CB96-8B11-AD2D-859D40D269E0}"/>
              </a:ext>
            </a:extLst>
          </p:cNvPr>
          <p:cNvSpPr>
            <a:spLocks noGrp="1"/>
          </p:cNvSpPr>
          <p:nvPr>
            <p:ph type="title"/>
          </p:nvPr>
        </p:nvSpPr>
        <p:spPr>
          <a:xfrm>
            <a:off x="839788" y="457200"/>
            <a:ext cx="3932237" cy="1600200"/>
          </a:xfrm>
        </p:spPr>
        <p:txBody>
          <a:bodyPr anchor="b">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44430097-DE45-EC54-0E12-53F39E136F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7CF9110-DD76-F754-1FC9-A867A47372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4">
            <a:extLst>
              <a:ext uri="{FF2B5EF4-FFF2-40B4-BE49-F238E27FC236}">
                <a16:creationId xmlns:a16="http://schemas.microsoft.com/office/drawing/2014/main" id="{E153AF8F-9017-3AFA-AF56-2C4209D15889}"/>
              </a:ext>
            </a:extLst>
          </p:cNvPr>
          <p:cNvSpPr>
            <a:spLocks noGrp="1"/>
          </p:cNvSpPr>
          <p:nvPr>
            <p:ph type="ftr" sz="quarter" idx="3"/>
          </p:nvPr>
        </p:nvSpPr>
        <p:spPr>
          <a:xfrm>
            <a:off x="838200" y="6356350"/>
            <a:ext cx="7315200" cy="365125"/>
          </a:xfrm>
          <a:prstGeom prst="rect">
            <a:avLst/>
          </a:prstGeom>
        </p:spPr>
        <p:txBody>
          <a:bodyPr vert="horz" lIns="91440" tIns="45720" rIns="91440" bIns="45720" rtlCol="0" anchor="ctr"/>
          <a:lstStyle>
            <a:lvl1pPr algn="l">
              <a:defRPr sz="1200">
                <a:solidFill>
                  <a:schemeClr val="tx2"/>
                </a:solidFill>
              </a:defRPr>
            </a:lvl1pPr>
          </a:lstStyle>
          <a:p>
            <a:r>
              <a:rPr lang="en-US" dirty="0"/>
              <a:t>University of Rochester Human Resources</a:t>
            </a:r>
          </a:p>
        </p:txBody>
      </p:sp>
      <p:sp>
        <p:nvSpPr>
          <p:cNvPr id="9" name="Slide Number Placeholder 5">
            <a:extLst>
              <a:ext uri="{FF2B5EF4-FFF2-40B4-BE49-F238E27FC236}">
                <a16:creationId xmlns:a16="http://schemas.microsoft.com/office/drawing/2014/main" id="{1B337B46-8710-A3FE-466C-C976717336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2"/>
                </a:solidFill>
              </a:defRPr>
            </a:lvl1pPr>
          </a:lstStyle>
          <a:p>
            <a:fld id="{8F3A194B-1062-5944-BC6B-05F307854413}" type="slidenum">
              <a:rPr lang="en-US" smtClean="0"/>
              <a:pPr/>
              <a:t>‹#›</a:t>
            </a:fld>
            <a:endParaRPr lang="en-US" dirty="0"/>
          </a:p>
        </p:txBody>
      </p:sp>
    </p:spTree>
    <p:extLst>
      <p:ext uri="{BB962C8B-B14F-4D97-AF65-F5344CB8AC3E}">
        <p14:creationId xmlns:p14="http://schemas.microsoft.com/office/powerpoint/2010/main" val="2000760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107AD070-EF28-BC0A-8568-012CAAE19F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2"/>
                </a:solidFill>
              </a:defRPr>
            </a:lvl1pPr>
          </a:lstStyle>
          <a:p>
            <a:fld id="{8F3A194B-1062-5944-BC6B-05F307854413}" type="slidenum">
              <a:rPr lang="en-US" smtClean="0"/>
              <a:pPr/>
              <a:t>‹#›</a:t>
            </a:fld>
            <a:endParaRPr lang="en-US" dirty="0"/>
          </a:p>
        </p:txBody>
      </p:sp>
      <p:sp>
        <p:nvSpPr>
          <p:cNvPr id="3" name="Title 2">
            <a:extLst>
              <a:ext uri="{FF2B5EF4-FFF2-40B4-BE49-F238E27FC236}">
                <a16:creationId xmlns:a16="http://schemas.microsoft.com/office/drawing/2014/main" id="{89471BA2-89D2-4712-97A4-EAD19AF58DC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53972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9935D228-74A7-5D31-2BFA-260B520485E8}"/>
              </a:ext>
            </a:extLst>
          </p:cNvPr>
          <p:cNvSpPr>
            <a:spLocks noGrp="1"/>
          </p:cNvSpPr>
          <p:nvPr>
            <p:ph type="ftr" sz="quarter" idx="3"/>
          </p:nvPr>
        </p:nvSpPr>
        <p:spPr>
          <a:xfrm>
            <a:off x="838200" y="6356350"/>
            <a:ext cx="7315200" cy="365125"/>
          </a:xfrm>
          <a:prstGeom prst="rect">
            <a:avLst/>
          </a:prstGeom>
        </p:spPr>
        <p:txBody>
          <a:bodyPr vert="horz" lIns="91440" tIns="45720" rIns="91440" bIns="45720" rtlCol="0" anchor="ctr"/>
          <a:lstStyle>
            <a:lvl1pPr algn="l">
              <a:defRPr sz="1200">
                <a:solidFill>
                  <a:schemeClr val="tx2"/>
                </a:solidFill>
              </a:defRPr>
            </a:lvl1pPr>
          </a:lstStyle>
          <a:p>
            <a:r>
              <a:rPr lang="en-US" dirty="0"/>
              <a:t>University of Rochester Human Resources</a:t>
            </a:r>
          </a:p>
        </p:txBody>
      </p:sp>
      <p:sp>
        <p:nvSpPr>
          <p:cNvPr id="6" name="Slide Number Placeholder 5">
            <a:extLst>
              <a:ext uri="{FF2B5EF4-FFF2-40B4-BE49-F238E27FC236}">
                <a16:creationId xmlns:a16="http://schemas.microsoft.com/office/drawing/2014/main" id="{E8901950-08E6-FB58-B79D-2D3285D5FD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2"/>
                </a:solidFill>
              </a:defRPr>
            </a:lvl1pPr>
          </a:lstStyle>
          <a:p>
            <a:fld id="{8F3A194B-1062-5944-BC6B-05F307854413}" type="slidenum">
              <a:rPr lang="en-US" smtClean="0"/>
              <a:pPr/>
              <a:t>‹#›</a:t>
            </a:fld>
            <a:endParaRPr lang="en-US" dirty="0"/>
          </a:p>
        </p:txBody>
      </p:sp>
    </p:spTree>
    <p:extLst>
      <p:ext uri="{BB962C8B-B14F-4D97-AF65-F5344CB8AC3E}">
        <p14:creationId xmlns:p14="http://schemas.microsoft.com/office/powerpoint/2010/main" val="25463189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2069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ubtitle and Conten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3ADFE50-57A0-9F45-A2A4-2D235F2B913E}"/>
              </a:ext>
            </a:extLst>
          </p:cNvPr>
          <p:cNvSpPr>
            <a:spLocks noGrp="1"/>
          </p:cNvSpPr>
          <p:nvPr>
            <p:ph type="sldNum" sz="quarter" idx="10"/>
          </p:nvPr>
        </p:nvSpPr>
        <p:spPr/>
        <p:txBody>
          <a:bodyPr/>
          <a:lstStyle/>
          <a:p>
            <a:fld id="{C2F71432-4CC1-694F-B3CF-F9C51595965C}" type="slidenum">
              <a:rPr lang="en-US" smtClean="0"/>
              <a:t>‹#›</a:t>
            </a:fld>
            <a:endParaRPr lang="en-US" dirty="0"/>
          </a:p>
        </p:txBody>
      </p:sp>
      <p:sp>
        <p:nvSpPr>
          <p:cNvPr id="2" name="Title 1">
            <a:extLst>
              <a:ext uri="{FF2B5EF4-FFF2-40B4-BE49-F238E27FC236}">
                <a16:creationId xmlns:a16="http://schemas.microsoft.com/office/drawing/2014/main" id="{A3EC8BCA-D57B-2542-9E9B-CACCB524941F}"/>
              </a:ext>
            </a:extLst>
          </p:cNvPr>
          <p:cNvSpPr>
            <a:spLocks noGrp="1"/>
          </p:cNvSpPr>
          <p:nvPr>
            <p:ph type="title" hasCustomPrompt="1"/>
          </p:nvPr>
        </p:nvSpPr>
        <p:spPr/>
        <p:txBody>
          <a:bodyPr/>
          <a:lstStyle>
            <a:lvl1pPr>
              <a:defRPr/>
            </a:lvl1pPr>
          </a:lstStyle>
          <a:p>
            <a:r>
              <a:rPr lang="en-US"/>
              <a:t> Click to edit title</a:t>
            </a:r>
          </a:p>
        </p:txBody>
      </p:sp>
      <p:sp>
        <p:nvSpPr>
          <p:cNvPr id="6" name="Text Placeholder 5">
            <a:extLst>
              <a:ext uri="{FF2B5EF4-FFF2-40B4-BE49-F238E27FC236}">
                <a16:creationId xmlns:a16="http://schemas.microsoft.com/office/drawing/2014/main" id="{AEDC3C0E-FB1E-4A8D-A56E-5B1DAE002584}"/>
              </a:ext>
            </a:extLst>
          </p:cNvPr>
          <p:cNvSpPr>
            <a:spLocks noGrp="1"/>
          </p:cNvSpPr>
          <p:nvPr>
            <p:ph type="body" sz="quarter" idx="11" hasCustomPrompt="1"/>
          </p:nvPr>
        </p:nvSpPr>
        <p:spPr>
          <a:xfrm>
            <a:off x="198438" y="728663"/>
            <a:ext cx="11707616" cy="628650"/>
          </a:xfrm>
        </p:spPr>
        <p:txBody>
          <a:bodyPr>
            <a:normAutofit/>
          </a:bodyPr>
          <a:lstStyle>
            <a:lvl1pPr>
              <a:defRPr sz="2400">
                <a:latin typeface="+mj-lt"/>
              </a:defRPr>
            </a:lvl1pPr>
          </a:lstStyle>
          <a:p>
            <a:pPr lvl="0"/>
            <a:r>
              <a:rPr lang="en-US"/>
              <a:t>Click to edit subtitle</a:t>
            </a:r>
          </a:p>
        </p:txBody>
      </p:sp>
      <p:sp>
        <p:nvSpPr>
          <p:cNvPr id="5" name="Content Placeholder 4">
            <a:extLst>
              <a:ext uri="{FF2B5EF4-FFF2-40B4-BE49-F238E27FC236}">
                <a16:creationId xmlns:a16="http://schemas.microsoft.com/office/drawing/2014/main" id="{DE2983AB-3782-4466-91E7-4F99166589EF}"/>
              </a:ext>
            </a:extLst>
          </p:cNvPr>
          <p:cNvSpPr>
            <a:spLocks noGrp="1"/>
          </p:cNvSpPr>
          <p:nvPr>
            <p:ph sz="quarter" idx="12"/>
          </p:nvPr>
        </p:nvSpPr>
        <p:spPr>
          <a:xfrm>
            <a:off x="566351" y="1451728"/>
            <a:ext cx="10565028" cy="4294164"/>
          </a:xfrm>
          <a:prstGeom prst="rect">
            <a:avLst/>
          </a:prstGeom>
        </p:spPr>
        <p:txBody>
          <a:bodyPr/>
          <a:lstStyle>
            <a:lvl1pPr marL="228600" indent="-228600">
              <a:buFont typeface="Wingdings" panose="05000000000000000000" pitchFamily="2" charset="2"/>
              <a:buChar char="§"/>
              <a:defRPr sz="2000" b="0" i="0">
                <a:solidFill>
                  <a:srgbClr val="3A3838"/>
                </a:solidFill>
                <a:latin typeface="Segoe UI" panose="020B0502040204020203" pitchFamily="34" charset="0"/>
                <a:ea typeface="Microsoft YaHei" panose="020B0503020204020204" pitchFamily="34" charset="-122"/>
                <a:cs typeface="Segoe UI" panose="020B0502040204020203" pitchFamily="34" charset="0"/>
              </a:defRPr>
            </a:lvl1pPr>
            <a:lvl2pPr marL="685800" indent="-228600">
              <a:buFont typeface="Wingdings" panose="05000000000000000000" pitchFamily="2" charset="2"/>
              <a:buChar char="§"/>
              <a:defRPr sz="1800" b="0" i="0">
                <a:solidFill>
                  <a:srgbClr val="3A3838"/>
                </a:solidFill>
                <a:latin typeface="Segoe UI" panose="020B0502040204020203" pitchFamily="34" charset="0"/>
                <a:ea typeface="Microsoft YaHei Light" panose="020B0502040204020203" pitchFamily="34" charset="-122"/>
                <a:cs typeface="Segoe UI" panose="020B0502040204020203" pitchFamily="34" charset="0"/>
              </a:defRPr>
            </a:lvl2pPr>
            <a:lvl3pPr marL="1143000" indent="-228600">
              <a:buFont typeface="Wingdings" panose="05000000000000000000" pitchFamily="2" charset="2"/>
              <a:buChar char="§"/>
              <a:defRPr sz="1800" b="0" i="0">
                <a:solidFill>
                  <a:srgbClr val="3A3838"/>
                </a:solidFill>
                <a:latin typeface="Segoe UI" panose="020B0502040204020203" pitchFamily="34" charset="0"/>
                <a:ea typeface="Microsoft YaHei Light" panose="020B0502040204020203" pitchFamily="34" charset="-122"/>
                <a:cs typeface="Segoe UI" panose="020B0502040204020203" pitchFamily="34" charset="0"/>
              </a:defRPr>
            </a:lvl3pPr>
            <a:lvl4pPr marL="1600200" indent="-228600">
              <a:buFont typeface="Wingdings" panose="05000000000000000000" pitchFamily="2" charset="2"/>
              <a:buChar char="§"/>
              <a:defRPr sz="1600" b="0" i="0">
                <a:solidFill>
                  <a:srgbClr val="3A3838"/>
                </a:solidFill>
                <a:latin typeface="Segoe UI" panose="020B0502040204020203" pitchFamily="34" charset="0"/>
                <a:ea typeface="Microsoft YaHei Light" panose="020B0502040204020203" pitchFamily="34" charset="-122"/>
                <a:cs typeface="Segoe UI" panose="020B0502040204020203" pitchFamily="34" charset="0"/>
              </a:defRPr>
            </a:lvl4pPr>
            <a:lvl5pPr marL="2057400" indent="-228600">
              <a:buFont typeface="Wingdings" panose="05000000000000000000" pitchFamily="2" charset="2"/>
              <a:buChar char="§"/>
              <a:defRPr sz="1600" b="0" i="0">
                <a:solidFill>
                  <a:srgbClr val="3A3838"/>
                </a:solidFill>
                <a:latin typeface="Segoe UI" panose="020B0502040204020203" pitchFamily="34" charset="0"/>
                <a:ea typeface="Microsoft YaHei Light" panose="020B0502040204020203" pitchFamily="34" charset="-122"/>
                <a:cs typeface="Segoe UI" panose="020B0502040204020203"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40666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D683EA-9496-09E1-9A25-A13C5CF155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71CD1CF-BFCB-04EC-5C88-6789114684EE}"/>
              </a:ext>
            </a:extLst>
          </p:cNvPr>
          <p:cNvSpPr>
            <a:spLocks noGrp="1"/>
          </p:cNvSpPr>
          <p:nvPr>
            <p:ph type="body" idx="1"/>
          </p:nvPr>
        </p:nvSpPr>
        <p:spPr>
          <a:xfrm>
            <a:off x="838200" y="1825625"/>
            <a:ext cx="10515600" cy="408814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B05AFC4-7643-1E18-60CA-97DCCF8CB85E}"/>
              </a:ext>
            </a:extLst>
          </p:cNvPr>
          <p:cNvSpPr>
            <a:spLocks noGrp="1"/>
          </p:cNvSpPr>
          <p:nvPr>
            <p:ph type="ftr" sz="quarter" idx="3"/>
          </p:nvPr>
        </p:nvSpPr>
        <p:spPr>
          <a:xfrm>
            <a:off x="838200" y="6356350"/>
            <a:ext cx="7315200" cy="365125"/>
          </a:xfrm>
          <a:prstGeom prst="rect">
            <a:avLst/>
          </a:prstGeom>
        </p:spPr>
        <p:txBody>
          <a:bodyPr vert="horz" lIns="91440" tIns="45720" rIns="91440" bIns="45720" rtlCol="0" anchor="ctr"/>
          <a:lstStyle>
            <a:lvl1pPr algn="l">
              <a:defRPr sz="1200">
                <a:solidFill>
                  <a:schemeClr val="tx2"/>
                </a:solidFill>
              </a:defRPr>
            </a:lvl1pPr>
          </a:lstStyle>
          <a:p>
            <a:r>
              <a:rPr lang="en-US" dirty="0"/>
              <a:t>University of Rochester Human Resources</a:t>
            </a:r>
          </a:p>
        </p:txBody>
      </p:sp>
      <p:sp>
        <p:nvSpPr>
          <p:cNvPr id="6" name="Slide Number Placeholder 5">
            <a:extLst>
              <a:ext uri="{FF2B5EF4-FFF2-40B4-BE49-F238E27FC236}">
                <a16:creationId xmlns:a16="http://schemas.microsoft.com/office/drawing/2014/main" id="{B40108AE-8BE2-22E2-C057-0639B1DE78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2"/>
                </a:solidFill>
              </a:defRPr>
            </a:lvl1pPr>
          </a:lstStyle>
          <a:p>
            <a:fld id="{8F3A194B-1062-5944-BC6B-05F307854413}" type="slidenum">
              <a:rPr lang="en-US" smtClean="0"/>
              <a:pPr/>
              <a:t>‹#›</a:t>
            </a:fld>
            <a:endParaRPr lang="en-US" dirty="0"/>
          </a:p>
        </p:txBody>
      </p:sp>
      <p:cxnSp>
        <p:nvCxnSpPr>
          <p:cNvPr id="8" name="Straight Connector 7">
            <a:extLst>
              <a:ext uri="{FF2B5EF4-FFF2-40B4-BE49-F238E27FC236}">
                <a16:creationId xmlns:a16="http://schemas.microsoft.com/office/drawing/2014/main" id="{012C144F-B30B-730E-9E0D-1D0403D98AEF}"/>
              </a:ext>
            </a:extLst>
          </p:cNvPr>
          <p:cNvCxnSpPr/>
          <p:nvPr userDrawn="1"/>
        </p:nvCxnSpPr>
        <p:spPr>
          <a:xfrm>
            <a:off x="838200" y="6356350"/>
            <a:ext cx="10515600" cy="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6703503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hyperlink" Target="https://www.rochester.edu/oee/training/nys-sexual-harassment-prevention-training-faqs/"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0FC6E-1B54-4C03-8D69-FD55981B73FC}"/>
              </a:ext>
            </a:extLst>
          </p:cNvPr>
          <p:cNvSpPr txBox="1">
            <a:spLocks/>
          </p:cNvSpPr>
          <p:nvPr/>
        </p:nvSpPr>
        <p:spPr>
          <a:xfrm>
            <a:off x="1412764" y="697174"/>
            <a:ext cx="9144000" cy="785095"/>
          </a:xfrm>
          <a:prstGeom prst="rect">
            <a:avLst/>
          </a:prstGeom>
        </p:spPr>
        <p:txBody>
          <a:bodyP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lvl="0" algn="ctr">
              <a:defRPr/>
            </a:pPr>
            <a:r>
              <a:rPr kumimoji="0" lang="en-US" sz="6000" b="1"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Annual Preventing Harassment and Discrimination Training </a:t>
            </a:r>
            <a:endParaRPr kumimoji="0" lang="en-US" sz="4800" b="1"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Rectangle 2">
            <a:extLst>
              <a:ext uri="{FF2B5EF4-FFF2-40B4-BE49-F238E27FC236}">
                <a16:creationId xmlns:a16="http://schemas.microsoft.com/office/drawing/2014/main" id="{24EB4A50-A082-447A-99AA-AADDB3AE57A3}"/>
              </a:ext>
            </a:extLst>
          </p:cNvPr>
          <p:cNvSpPr/>
          <p:nvPr/>
        </p:nvSpPr>
        <p:spPr>
          <a:xfrm>
            <a:off x="0" y="3429000"/>
            <a:ext cx="12192000" cy="467139"/>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DD69011D-6A07-4679-A09B-B43652F1480D}"/>
              </a:ext>
            </a:extLst>
          </p:cNvPr>
          <p:cNvSpPr txBox="1"/>
          <p:nvPr/>
        </p:nvSpPr>
        <p:spPr>
          <a:xfrm>
            <a:off x="3939660" y="4103054"/>
            <a:ext cx="4562061" cy="707886"/>
          </a:xfrm>
          <a:prstGeom prst="rect">
            <a:avLst/>
          </a:prstGeom>
          <a:noFill/>
        </p:spPr>
        <p:txBody>
          <a:bodyPr wrap="square" rtlCol="0">
            <a:spAutoFit/>
          </a:bodyPr>
          <a:lstStyle/>
          <a:p>
            <a:pPr algn="ctr"/>
            <a:r>
              <a:rPr lang="en-US" sz="4000" dirty="0"/>
              <a:t>2025-2026 </a:t>
            </a:r>
          </a:p>
        </p:txBody>
      </p:sp>
      <p:pic>
        <p:nvPicPr>
          <p:cNvPr id="6" name="Picture 5">
            <a:extLst>
              <a:ext uri="{FF2B5EF4-FFF2-40B4-BE49-F238E27FC236}">
                <a16:creationId xmlns:a16="http://schemas.microsoft.com/office/drawing/2014/main" id="{2098FE16-285A-44D6-BC98-5985C08116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4969" y="5667707"/>
            <a:ext cx="4339591" cy="893914"/>
          </a:xfrm>
          <a:prstGeom prst="rect">
            <a:avLst/>
          </a:prstGeom>
        </p:spPr>
      </p:pic>
    </p:spTree>
    <p:extLst>
      <p:ext uri="{BB962C8B-B14F-4D97-AF65-F5344CB8AC3E}">
        <p14:creationId xmlns:p14="http://schemas.microsoft.com/office/powerpoint/2010/main" val="485949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371D5-5BB4-81EC-08F9-AAF95A50165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C700666-6DC6-645D-147C-ABAE7A8B14BA}"/>
              </a:ext>
            </a:extLst>
          </p:cNvPr>
          <p:cNvSpPr>
            <a:spLocks noGrp="1"/>
          </p:cNvSpPr>
          <p:nvPr>
            <p:ph type="title"/>
          </p:nvPr>
        </p:nvSpPr>
        <p:spPr>
          <a:xfrm>
            <a:off x="580768" y="365125"/>
            <a:ext cx="10773032" cy="1325563"/>
          </a:xfrm>
        </p:spPr>
        <p:txBody>
          <a:bodyPr/>
          <a:lstStyle/>
          <a:p>
            <a:r>
              <a:rPr lang="en-US" dirty="0"/>
              <a:t>Manager Role in Compliance</a:t>
            </a:r>
          </a:p>
        </p:txBody>
      </p:sp>
      <p:sp>
        <p:nvSpPr>
          <p:cNvPr id="5" name="Content Placeholder 4">
            <a:extLst>
              <a:ext uri="{FF2B5EF4-FFF2-40B4-BE49-F238E27FC236}">
                <a16:creationId xmlns:a16="http://schemas.microsoft.com/office/drawing/2014/main" id="{65E087D3-15B8-0E6A-F1D4-27268A0A6CD3}"/>
              </a:ext>
            </a:extLst>
          </p:cNvPr>
          <p:cNvSpPr>
            <a:spLocks noGrp="1"/>
          </p:cNvSpPr>
          <p:nvPr>
            <p:ph idx="1"/>
          </p:nvPr>
        </p:nvSpPr>
        <p:spPr>
          <a:xfrm>
            <a:off x="469557" y="1825625"/>
            <a:ext cx="11096367" cy="4351338"/>
          </a:xfrm>
        </p:spPr>
        <p:txBody>
          <a:bodyPr>
            <a:normAutofit lnSpcReduction="10000"/>
          </a:bodyPr>
          <a:lstStyle/>
          <a:p>
            <a:pPr marL="0" marR="0" indent="0">
              <a:buNone/>
            </a:pPr>
            <a:r>
              <a:rPr lang="en-US" dirty="0">
                <a:effectLst/>
                <a:latin typeface="Aptos" panose="020B0004020202020204" pitchFamily="34" charset="0"/>
                <a:ea typeface="Aptos" panose="020B0004020202020204" pitchFamily="34" charset="0"/>
                <a:cs typeface="Aptos" panose="020B0004020202020204" pitchFamily="34" charset="0"/>
              </a:rPr>
              <a:t>As a manager, you play a key role in ensuring your team completes the annual Preventing Harassment and Discrimination Training, as required by New York State. This training is an important part of our commitment to creating a safe, respectful, and inclusive workplace.</a:t>
            </a:r>
          </a:p>
          <a:p>
            <a:pPr marL="0" marR="0" indent="0">
              <a:buNone/>
            </a:pPr>
            <a:r>
              <a:rPr lang="en-US" dirty="0">
                <a:effectLst/>
                <a:latin typeface="Aptos" panose="020B0004020202020204" pitchFamily="34" charset="0"/>
                <a:ea typeface="Aptos" panose="020B0004020202020204" pitchFamily="34" charset="0"/>
                <a:cs typeface="Aptos" panose="020B0004020202020204" pitchFamily="34" charset="0"/>
              </a:rPr>
              <a:t>To support this effort, please share the training resources with your team during staff meetings and/or through email or other communications.</a:t>
            </a:r>
          </a:p>
          <a:p>
            <a:pPr marL="0" marR="0" indent="0">
              <a:buNone/>
            </a:pPr>
            <a:r>
              <a:rPr lang="en-US" dirty="0">
                <a:effectLst/>
                <a:latin typeface="Aptos" panose="020B0004020202020204" pitchFamily="34" charset="0"/>
                <a:ea typeface="Aptos" panose="020B0004020202020204" pitchFamily="34" charset="0"/>
                <a:cs typeface="Aptos" panose="020B0004020202020204" pitchFamily="34" charset="0"/>
              </a:rPr>
              <a:t>Thank you for helping to educate our University community, promote appropriate behavior, and uphold a culture of dignity, fairness, and accountability.</a:t>
            </a:r>
          </a:p>
          <a:p>
            <a:pPr marL="0" marR="0" indent="0">
              <a:buNone/>
            </a:pPr>
            <a:r>
              <a:rPr lang="en-US" dirty="0">
                <a:effectLst/>
                <a:latin typeface="Aptos" panose="020B0004020202020204" pitchFamily="34" charset="0"/>
                <a:ea typeface="Aptos" panose="020B0004020202020204" pitchFamily="34" charset="0"/>
                <a:cs typeface="Aptos" panose="020B0004020202020204" pitchFamily="34" charset="0"/>
              </a:rPr>
              <a:t> </a:t>
            </a:r>
            <a:endParaRPr lang="en-US" sz="2200" dirty="0"/>
          </a:p>
        </p:txBody>
      </p:sp>
    </p:spTree>
    <p:extLst>
      <p:ext uri="{BB962C8B-B14F-4D97-AF65-F5344CB8AC3E}">
        <p14:creationId xmlns:p14="http://schemas.microsoft.com/office/powerpoint/2010/main" val="2302899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961EBF-53DD-04AB-A594-3E94066DDDE3}"/>
              </a:ext>
            </a:extLst>
          </p:cNvPr>
          <p:cNvSpPr>
            <a:spLocks noGrp="1"/>
          </p:cNvSpPr>
          <p:nvPr>
            <p:ph type="title"/>
          </p:nvPr>
        </p:nvSpPr>
        <p:spPr>
          <a:xfrm>
            <a:off x="580768" y="365125"/>
            <a:ext cx="10773032" cy="1325563"/>
          </a:xfrm>
        </p:spPr>
        <p:txBody>
          <a:bodyPr/>
          <a:lstStyle/>
          <a:p>
            <a:r>
              <a:rPr lang="en-US" dirty="0"/>
              <a:t>Annual Preventing Harassment and Discrimination Training </a:t>
            </a:r>
          </a:p>
        </p:txBody>
      </p:sp>
      <p:sp>
        <p:nvSpPr>
          <p:cNvPr id="5" name="Content Placeholder 4">
            <a:extLst>
              <a:ext uri="{FF2B5EF4-FFF2-40B4-BE49-F238E27FC236}">
                <a16:creationId xmlns:a16="http://schemas.microsoft.com/office/drawing/2014/main" id="{AAE1E74D-6363-C8AB-7711-50830EA0E750}"/>
              </a:ext>
            </a:extLst>
          </p:cNvPr>
          <p:cNvSpPr>
            <a:spLocks noGrp="1"/>
          </p:cNvSpPr>
          <p:nvPr>
            <p:ph idx="1"/>
          </p:nvPr>
        </p:nvSpPr>
        <p:spPr>
          <a:xfrm>
            <a:off x="469557" y="1825625"/>
            <a:ext cx="11096367" cy="4351338"/>
          </a:xfrm>
        </p:spPr>
        <p:txBody>
          <a:bodyPr>
            <a:normAutofit fontScale="92500"/>
          </a:bodyPr>
          <a:lstStyle/>
          <a:p>
            <a:pPr marL="0" marR="0" indent="0">
              <a:buNone/>
            </a:pPr>
            <a:r>
              <a:rPr lang="en-US" dirty="0">
                <a:effectLst/>
                <a:latin typeface="Aptos" panose="020B0004020202020204" pitchFamily="34" charset="0"/>
                <a:ea typeface="Aptos" panose="020B0004020202020204" pitchFamily="34" charset="0"/>
                <a:cs typeface="Aptos" panose="020B0004020202020204" pitchFamily="34" charset="0"/>
              </a:rPr>
              <a:t>Curriculum Title:</a:t>
            </a:r>
            <a:r>
              <a:rPr lang="en-US" b="1" dirty="0">
                <a:effectLst/>
                <a:latin typeface="Aptos" panose="020B0004020202020204" pitchFamily="34" charset="0"/>
                <a:ea typeface="Aptos" panose="020B0004020202020204" pitchFamily="34" charset="0"/>
                <a:cs typeface="Aptos" panose="020B0004020202020204" pitchFamily="34" charset="0"/>
              </a:rPr>
              <a:t> Creating a Harassment-Free Workplace (2025-2026)</a:t>
            </a:r>
            <a:endParaRPr lang="en-US" dirty="0">
              <a:effectLst/>
              <a:latin typeface="Aptos" panose="020B0004020202020204" pitchFamily="34" charset="0"/>
              <a:ea typeface="Aptos" panose="020B0004020202020204" pitchFamily="34" charset="0"/>
              <a:cs typeface="Aptos" panose="020B0004020202020204" pitchFamily="34" charset="0"/>
            </a:endParaRPr>
          </a:p>
          <a:p>
            <a:pPr marL="0" marR="0" indent="0">
              <a:buNone/>
            </a:pPr>
            <a:r>
              <a:rPr lang="en-US" dirty="0">
                <a:effectLst/>
                <a:latin typeface="Aptos" panose="020B0004020202020204" pitchFamily="34" charset="0"/>
                <a:ea typeface="Aptos" panose="020B0004020202020204" pitchFamily="34" charset="0"/>
                <a:cs typeface="Aptos" panose="020B0004020202020204" pitchFamily="34" charset="0"/>
              </a:rPr>
              <a:t>Description: In keeping with our values and in compliance with state law, our organization requires all employees to complete annual mandatory training on how to identify and react to workplace harassment and discrimination.  </a:t>
            </a:r>
          </a:p>
          <a:p>
            <a:pPr marL="0" marR="0"/>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mj-lt"/>
              <a:buAutoNum type="arabicPeriod"/>
            </a:pPr>
            <a:r>
              <a:rPr lang="en-US" sz="2200" b="1" dirty="0">
                <a:effectLst/>
                <a:latin typeface="Aptos" panose="020B0004020202020204" pitchFamily="34" charset="0"/>
                <a:ea typeface="Times New Roman" panose="02020603050405020304" pitchFamily="18" charset="0"/>
                <a:cs typeface="Aptos" panose="020B0004020202020204" pitchFamily="34" charset="0"/>
              </a:rPr>
              <a:t>Annual Harassment Prevention Introduction (2025-2026)</a:t>
            </a:r>
            <a:endParaRPr lang="en-US" sz="2200" dirty="0">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mj-lt"/>
              <a:buAutoNum type="arabicPeriod"/>
            </a:pPr>
            <a:r>
              <a:rPr lang="en-US" sz="2200" b="1" dirty="0">
                <a:effectLst/>
                <a:latin typeface="Aptos" panose="020B0004020202020204" pitchFamily="34" charset="0"/>
                <a:ea typeface="Times New Roman" panose="02020603050405020304" pitchFamily="18" charset="0"/>
                <a:cs typeface="Aptos" panose="020B0004020202020204" pitchFamily="34" charset="0"/>
              </a:rPr>
              <a:t>Culture of Civility: Creating a Harassment-Free Workplace (New York)</a:t>
            </a:r>
          </a:p>
          <a:p>
            <a:pPr lvl="1"/>
            <a:r>
              <a:rPr lang="en-US" sz="2200" b="1" dirty="0">
                <a:latin typeface="Aptos" panose="020B0004020202020204" pitchFamily="34" charset="0"/>
                <a:ea typeface="Aptos" panose="020B0004020202020204" pitchFamily="34" charset="0"/>
                <a:cs typeface="Aptos" panose="020B0004020202020204" pitchFamily="34" charset="0"/>
              </a:rPr>
              <a:t>Available in 15 languages </a:t>
            </a:r>
            <a:endParaRPr lang="en-US" sz="2200" dirty="0">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mj-lt"/>
              <a:buAutoNum type="arabicPeriod"/>
            </a:pPr>
            <a:r>
              <a:rPr lang="en-US" sz="2200" b="1" dirty="0">
                <a:effectLst/>
                <a:latin typeface="Aptos" panose="020B0004020202020204" pitchFamily="34" charset="0"/>
                <a:ea typeface="Times New Roman" panose="02020603050405020304" pitchFamily="18" charset="0"/>
                <a:cs typeface="Aptos" panose="020B0004020202020204" pitchFamily="34" charset="0"/>
              </a:rPr>
              <a:t>Title IX Prohibitions and Protections for UR Community Members (2025)</a:t>
            </a:r>
            <a:endParaRPr lang="en-US" sz="2200" dirty="0">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mj-lt"/>
              <a:buAutoNum type="arabicPeriod"/>
            </a:pPr>
            <a:r>
              <a:rPr lang="en-US" sz="2200" b="1" dirty="0">
                <a:effectLst/>
                <a:latin typeface="Aptos" panose="020B0004020202020204" pitchFamily="34" charset="0"/>
                <a:ea typeface="Times New Roman" panose="02020603050405020304" pitchFamily="18" charset="0"/>
                <a:cs typeface="Aptos" panose="020B0004020202020204" pitchFamily="34" charset="0"/>
              </a:rPr>
              <a:t>Optional Survey Section</a:t>
            </a:r>
            <a:endParaRPr lang="en-US" sz="2200" dirty="0">
              <a:effectLst/>
              <a:latin typeface="Aptos" panose="020B0004020202020204" pitchFamily="34" charset="0"/>
              <a:ea typeface="Aptos" panose="020B0004020202020204" pitchFamily="34" charset="0"/>
              <a:cs typeface="Aptos" panose="020B0004020202020204" pitchFamily="34" charset="0"/>
            </a:endParaRPr>
          </a:p>
          <a:p>
            <a:pPr lvl="1"/>
            <a:r>
              <a:rPr lang="en-US" sz="2200" b="1" dirty="0">
                <a:effectLst/>
                <a:latin typeface="Aptos" panose="020B0004020202020204" pitchFamily="34" charset="0"/>
                <a:ea typeface="Times New Roman" panose="02020603050405020304" pitchFamily="18" charset="0"/>
                <a:cs typeface="Aptos" panose="020B0004020202020204" pitchFamily="34" charset="0"/>
              </a:rPr>
              <a:t>Optional 2025 H&amp;D Course Evaluation</a:t>
            </a:r>
            <a:r>
              <a:rPr lang="en-US" sz="2200" dirty="0">
                <a:effectLst/>
                <a:latin typeface="Aptos" panose="020B0004020202020204" pitchFamily="34" charset="0"/>
                <a:ea typeface="Times New Roman" panose="02020603050405020304" pitchFamily="18" charset="0"/>
                <a:cs typeface="Aptos" panose="020B0004020202020204" pitchFamily="34" charset="0"/>
              </a:rPr>
              <a:t> </a:t>
            </a:r>
            <a:endParaRPr lang="en-US" sz="2200" dirty="0"/>
          </a:p>
        </p:txBody>
      </p:sp>
    </p:spTree>
    <p:extLst>
      <p:ext uri="{BB962C8B-B14F-4D97-AF65-F5344CB8AC3E}">
        <p14:creationId xmlns:p14="http://schemas.microsoft.com/office/powerpoint/2010/main" val="2355506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98EFE-ABE9-80A0-FD8A-CBB5603C67D2}"/>
              </a:ext>
            </a:extLst>
          </p:cNvPr>
          <p:cNvSpPr>
            <a:spLocks noGrp="1"/>
          </p:cNvSpPr>
          <p:nvPr>
            <p:ph type="title"/>
          </p:nvPr>
        </p:nvSpPr>
        <p:spPr/>
        <p:txBody>
          <a:bodyPr>
            <a:normAutofit/>
          </a:bodyPr>
          <a:lstStyle/>
          <a:p>
            <a:r>
              <a:rPr lang="en-US" sz="4000" dirty="0"/>
              <a:t>Special Considerations </a:t>
            </a:r>
          </a:p>
        </p:txBody>
      </p:sp>
      <p:sp>
        <p:nvSpPr>
          <p:cNvPr id="3" name="Content Placeholder 2">
            <a:extLst>
              <a:ext uri="{FF2B5EF4-FFF2-40B4-BE49-F238E27FC236}">
                <a16:creationId xmlns:a16="http://schemas.microsoft.com/office/drawing/2014/main" id="{F8679139-82BF-FC31-86B1-C39F70DDCF48}"/>
              </a:ext>
            </a:extLst>
          </p:cNvPr>
          <p:cNvSpPr>
            <a:spLocks noGrp="1"/>
          </p:cNvSpPr>
          <p:nvPr>
            <p:ph idx="1"/>
          </p:nvPr>
        </p:nvSpPr>
        <p:spPr>
          <a:xfrm>
            <a:off x="838200" y="2111953"/>
            <a:ext cx="10515600" cy="4088149"/>
          </a:xfrm>
        </p:spPr>
        <p:txBody>
          <a:bodyPr>
            <a:normAutofit/>
          </a:bodyPr>
          <a:lstStyle/>
          <a:p>
            <a:r>
              <a:rPr lang="en-US" sz="2600" dirty="0">
                <a:latin typeface="Aptos" panose="020B0004020202020204" pitchFamily="34" charset="0"/>
              </a:rPr>
              <a:t>Website for Resources on the Office of Engagement and Enrichment:</a:t>
            </a:r>
          </a:p>
          <a:p>
            <a:r>
              <a:rPr lang="en-US" sz="2600" dirty="0">
                <a:latin typeface="Aptos" panose="020B0004020202020204" pitchFamily="34" charset="0"/>
                <a:hlinkClick r:id="rId2"/>
              </a:rPr>
              <a:t>NYS Sexual Harassment Prevention Training FAQs - Office of University Engagement and Enrichment</a:t>
            </a:r>
            <a:endParaRPr lang="en-US" sz="2600" dirty="0">
              <a:latin typeface="Aptos" panose="020B0004020202020204" pitchFamily="34" charset="0"/>
            </a:endParaRPr>
          </a:p>
          <a:p>
            <a:pPr lvl="1"/>
            <a:r>
              <a:rPr lang="en-US" sz="2600" dirty="0">
                <a:latin typeface="Aptos" panose="020B0004020202020204" pitchFamily="34" charset="0"/>
              </a:rPr>
              <a:t>Policy and contact information by work location</a:t>
            </a:r>
          </a:p>
          <a:p>
            <a:pPr lvl="1"/>
            <a:r>
              <a:rPr lang="en-US" sz="2600" dirty="0">
                <a:latin typeface="Aptos" panose="020B0004020202020204" pitchFamily="34" charset="0"/>
              </a:rPr>
              <a:t>FAQs/Technical Questions/Manager Tips</a:t>
            </a:r>
          </a:p>
          <a:p>
            <a:r>
              <a:rPr lang="en-US" sz="2600" dirty="0">
                <a:latin typeface="Aptos" panose="020B0004020202020204" pitchFamily="34" charset="0"/>
              </a:rPr>
              <a:t>Request for accommodation embedded in the module, including live class, individual content review   </a:t>
            </a:r>
          </a:p>
          <a:p>
            <a:r>
              <a:rPr lang="en-US" sz="2600" dirty="0">
                <a:latin typeface="Aptos" panose="020B0004020202020204" pitchFamily="34" charset="0"/>
              </a:rPr>
              <a:t>Out-of-state employees will be assigned a state-specific module</a:t>
            </a:r>
          </a:p>
        </p:txBody>
      </p:sp>
    </p:spTree>
    <p:extLst>
      <p:ext uri="{BB962C8B-B14F-4D97-AF65-F5344CB8AC3E}">
        <p14:creationId xmlns:p14="http://schemas.microsoft.com/office/powerpoint/2010/main" val="912421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C3464-4848-6996-E761-DFE24CDADA23}"/>
              </a:ext>
            </a:extLst>
          </p:cNvPr>
          <p:cNvSpPr>
            <a:spLocks noGrp="1"/>
          </p:cNvSpPr>
          <p:nvPr>
            <p:ph type="title"/>
          </p:nvPr>
        </p:nvSpPr>
        <p:spPr/>
        <p:txBody>
          <a:bodyPr/>
          <a:lstStyle/>
          <a:p>
            <a:r>
              <a:rPr lang="en-US" dirty="0"/>
              <a:t>Communication Plan </a:t>
            </a:r>
          </a:p>
        </p:txBody>
      </p:sp>
      <p:sp>
        <p:nvSpPr>
          <p:cNvPr id="3" name="Content Placeholder 2">
            <a:extLst>
              <a:ext uri="{FF2B5EF4-FFF2-40B4-BE49-F238E27FC236}">
                <a16:creationId xmlns:a16="http://schemas.microsoft.com/office/drawing/2014/main" id="{A771F2AD-160F-A96D-307A-1219CE2232AD}"/>
              </a:ext>
            </a:extLst>
          </p:cNvPr>
          <p:cNvSpPr>
            <a:spLocks noGrp="1"/>
          </p:cNvSpPr>
          <p:nvPr>
            <p:ph idx="1"/>
          </p:nvPr>
        </p:nvSpPr>
        <p:spPr>
          <a:xfrm>
            <a:off x="838200" y="1690688"/>
            <a:ext cx="10515600" cy="4445866"/>
          </a:xfrm>
        </p:spPr>
        <p:txBody>
          <a:bodyPr/>
          <a:lstStyle/>
          <a:p>
            <a:pPr marL="342900" marR="0" lvl="0" indent="-342900">
              <a:buFont typeface="+mj-lt"/>
              <a:buAutoNum type="arabicPeriod"/>
            </a:pPr>
            <a:r>
              <a:rPr lang="en-US" dirty="0">
                <a:effectLst/>
                <a:latin typeface="Aptos" panose="020B0004020202020204" pitchFamily="34" charset="0"/>
                <a:ea typeface="Times New Roman" panose="02020603050405020304" pitchFamily="18" charset="0"/>
                <a:cs typeface="Aptos" panose="020B0004020202020204" pitchFamily="34" charset="0"/>
              </a:rPr>
              <a:t>Message from the President 7/14</a:t>
            </a:r>
          </a:p>
          <a:p>
            <a:pPr marL="342900" marR="0" lvl="0" indent="-342900">
              <a:buFont typeface="+mj-lt"/>
              <a:buAutoNum type="arabicPeriod"/>
            </a:pPr>
            <a:r>
              <a:rPr lang="en-US" dirty="0">
                <a:effectLst/>
                <a:latin typeface="Aptos" panose="020B0004020202020204" pitchFamily="34" charset="0"/>
                <a:ea typeface="Times New Roman" panose="02020603050405020304" pitchFamily="18" charset="0"/>
                <a:cs typeface="Aptos" panose="020B0004020202020204" pitchFamily="34" charset="0"/>
              </a:rPr>
              <a:t>@Rochester and URMC this week 7/16, 8/20, 9/24</a:t>
            </a:r>
            <a:endParaRPr lang="en-US" dirty="0">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mj-lt"/>
              <a:buAutoNum type="arabicPeriod"/>
            </a:pPr>
            <a:r>
              <a:rPr lang="en-US" dirty="0">
                <a:effectLst/>
                <a:latin typeface="Aptos" panose="020B0004020202020204" pitchFamily="34" charset="0"/>
                <a:ea typeface="Times New Roman" panose="02020603050405020304" pitchFamily="18" charset="0"/>
                <a:cs typeface="Aptos" panose="020B0004020202020204" pitchFamily="34" charset="0"/>
              </a:rPr>
              <a:t>MyPath Automated emails</a:t>
            </a:r>
            <a:endParaRPr lang="en-US" dirty="0">
              <a:effectLst/>
              <a:latin typeface="Aptos" panose="020B0004020202020204" pitchFamily="34" charset="0"/>
              <a:ea typeface="Aptos" panose="020B0004020202020204" pitchFamily="34" charset="0"/>
              <a:cs typeface="Aptos" panose="020B0004020202020204" pitchFamily="34" charset="0"/>
            </a:endParaRPr>
          </a:p>
          <a:p>
            <a:pPr marL="800100" lvl="1" indent="-342900">
              <a:buSzPts val="1000"/>
              <a:buFont typeface="Symbol" panose="05050102010706020507" pitchFamily="18" charset="2"/>
              <a:buChar char=""/>
              <a:tabLst>
                <a:tab pos="685800" algn="l"/>
              </a:tabLst>
            </a:pPr>
            <a:r>
              <a:rPr lang="en-US" dirty="0">
                <a:effectLst/>
                <a:latin typeface="Aptos" panose="020B0004020202020204" pitchFamily="34" charset="0"/>
                <a:ea typeface="Aptos" panose="020B0004020202020204" pitchFamily="34" charset="0"/>
                <a:cs typeface="Aptos" panose="020B0004020202020204" pitchFamily="34" charset="0"/>
              </a:rPr>
              <a:t>Learner </a:t>
            </a:r>
          </a:p>
          <a:p>
            <a:pPr marL="1200150" lvl="2" indent="-285750">
              <a:buSzPts val="1000"/>
              <a:buFont typeface="Courier New" panose="02070309020205020404" pitchFamily="49" charset="0"/>
              <a:buChar char="o"/>
              <a:tabLst>
                <a:tab pos="1143000" algn="l"/>
              </a:tabLst>
            </a:pPr>
            <a:r>
              <a:rPr lang="en-US" sz="2400" dirty="0">
                <a:effectLst/>
                <a:latin typeface="Aptos" panose="020B0004020202020204" pitchFamily="34" charset="0"/>
                <a:ea typeface="Times New Roman" panose="02020603050405020304" pitchFamily="18" charset="0"/>
                <a:cs typeface="Times New Roman" panose="02020603050405020304" pitchFamily="18" charset="0"/>
              </a:rPr>
              <a:t>Assignment on July 15</a:t>
            </a:r>
            <a:r>
              <a:rPr lang="en-US" sz="2400" baseline="30000" dirty="0">
                <a:effectLst/>
                <a:latin typeface="Aptos" panose="020B0004020202020204" pitchFamily="34" charset="0"/>
                <a:ea typeface="Times New Roman" panose="02020603050405020304" pitchFamily="18" charset="0"/>
                <a:cs typeface="Times New Roman" panose="02020603050405020304" pitchFamily="18" charset="0"/>
              </a:rPr>
              <a:t>th</a:t>
            </a:r>
            <a:endParaRPr lang="en-US" sz="2400" dirty="0">
              <a:effectLst/>
              <a:latin typeface="Aptos" panose="020B0004020202020204" pitchFamily="34" charset="0"/>
              <a:ea typeface="Aptos" panose="020B0004020202020204" pitchFamily="34" charset="0"/>
              <a:cs typeface="Times New Roman" panose="02020603050405020304" pitchFamily="18" charset="0"/>
            </a:endParaRPr>
          </a:p>
          <a:p>
            <a:pPr marL="1200150" lvl="2" indent="-285750">
              <a:buSzPts val="1000"/>
              <a:buFont typeface="Courier New" panose="02070309020205020404" pitchFamily="49" charset="0"/>
              <a:buChar char="o"/>
              <a:tabLst>
                <a:tab pos="1143000" algn="l"/>
              </a:tabLst>
            </a:pPr>
            <a:r>
              <a:rPr lang="en-US" sz="2400" dirty="0">
                <a:effectLst/>
                <a:latin typeface="Aptos" panose="020B0004020202020204" pitchFamily="34" charset="0"/>
                <a:ea typeface="Aptos" panose="020B0004020202020204" pitchFamily="34" charset="0"/>
                <a:cs typeface="Times New Roman" panose="02020603050405020304" pitchFamily="18" charset="0"/>
              </a:rPr>
              <a:t>Reminder August 15</a:t>
            </a:r>
          </a:p>
          <a:p>
            <a:pPr marL="1200150" lvl="2" indent="-285750">
              <a:buSzPts val="1000"/>
              <a:buFont typeface="Courier New" panose="02070309020205020404" pitchFamily="49" charset="0"/>
              <a:buChar char="o"/>
              <a:tabLst>
                <a:tab pos="1143000" algn="l"/>
              </a:tabLst>
            </a:pPr>
            <a:r>
              <a:rPr lang="en-US" sz="2400" dirty="0">
                <a:effectLst/>
                <a:latin typeface="Aptos" panose="020B0004020202020204" pitchFamily="34" charset="0"/>
                <a:ea typeface="Aptos" panose="020B0004020202020204" pitchFamily="34" charset="0"/>
                <a:cs typeface="Times New Roman" panose="02020603050405020304" pitchFamily="18" charset="0"/>
              </a:rPr>
              <a:t>Reminder Sept 8</a:t>
            </a:r>
          </a:p>
          <a:p>
            <a:pPr marL="1200150" lvl="2" indent="-285750">
              <a:buSzPts val="1000"/>
              <a:buFont typeface="Courier New" panose="02070309020205020404" pitchFamily="49" charset="0"/>
              <a:buChar char="o"/>
              <a:tabLst>
                <a:tab pos="1143000" algn="l"/>
              </a:tabLst>
            </a:pPr>
            <a:r>
              <a:rPr lang="en-US" sz="2400" dirty="0">
                <a:effectLst/>
                <a:latin typeface="Aptos" panose="020B0004020202020204" pitchFamily="34" charset="0"/>
                <a:ea typeface="Aptos" panose="020B0004020202020204" pitchFamily="34" charset="0"/>
                <a:cs typeface="Times New Roman" panose="02020603050405020304" pitchFamily="18" charset="0"/>
              </a:rPr>
              <a:t>Reminder Sept 29</a:t>
            </a:r>
          </a:p>
          <a:p>
            <a:pPr marL="800100" lvl="1" indent="-342900">
              <a:buSzPts val="1000"/>
              <a:buFont typeface="Symbol" panose="05050102010706020507" pitchFamily="18" charset="2"/>
              <a:buChar char=""/>
              <a:tabLst>
                <a:tab pos="685800" algn="l"/>
              </a:tabLst>
            </a:pPr>
            <a:r>
              <a:rPr lang="en-US" dirty="0">
                <a:effectLst/>
                <a:latin typeface="Aptos" panose="020B0004020202020204" pitchFamily="34" charset="0"/>
                <a:ea typeface="Aptos" panose="020B0004020202020204" pitchFamily="34" charset="0"/>
                <a:cs typeface="Aptos" panose="020B0004020202020204" pitchFamily="34" charset="0"/>
              </a:rPr>
              <a:t>Manager reminder Sept 8</a:t>
            </a:r>
          </a:p>
          <a:p>
            <a:pPr marL="800100" lvl="1" indent="-342900">
              <a:buSzPts val="1000"/>
              <a:buFont typeface="Symbol" panose="05050102010706020507" pitchFamily="18" charset="2"/>
              <a:buChar char=""/>
              <a:tabLst>
                <a:tab pos="685800" algn="l"/>
              </a:tabLst>
            </a:pPr>
            <a:r>
              <a:rPr lang="en-US" dirty="0">
                <a:effectLst/>
                <a:latin typeface="Aptos" panose="020B0004020202020204" pitchFamily="34" charset="0"/>
                <a:ea typeface="Aptos" panose="020B0004020202020204" pitchFamily="34" charset="0"/>
                <a:cs typeface="Aptos" panose="020B0004020202020204" pitchFamily="34" charset="0"/>
              </a:rPr>
              <a:t>Past due notice to the Learner and Manager October 2</a:t>
            </a:r>
          </a:p>
          <a:p>
            <a:pPr marL="800100" lvl="1" indent="-342900">
              <a:buSzPts val="1000"/>
              <a:buFont typeface="Symbol" panose="05050102010706020507" pitchFamily="18" charset="2"/>
              <a:buChar char=""/>
              <a:tabLst>
                <a:tab pos="685800" algn="l"/>
              </a:tabLst>
            </a:pPr>
            <a:endParaRPr lang="en-US" dirty="0">
              <a:effectLst/>
              <a:latin typeface="Aptos" panose="020B0004020202020204" pitchFamily="34" charset="0"/>
              <a:ea typeface="Aptos" panose="020B0004020202020204" pitchFamily="34" charset="0"/>
              <a:cs typeface="Aptos" panose="020B0004020202020204" pitchFamily="34" charset="0"/>
            </a:endParaRPr>
          </a:p>
          <a:p>
            <a:endParaRPr lang="en-US" dirty="0"/>
          </a:p>
        </p:txBody>
      </p:sp>
    </p:spTree>
    <p:extLst>
      <p:ext uri="{BB962C8B-B14F-4D97-AF65-F5344CB8AC3E}">
        <p14:creationId xmlns:p14="http://schemas.microsoft.com/office/powerpoint/2010/main" val="2900998968"/>
      </p:ext>
    </p:extLst>
  </p:cSld>
  <p:clrMapOvr>
    <a:masterClrMapping/>
  </p:clrMapOvr>
</p:sld>
</file>

<file path=ppt/theme/theme1.xml><?xml version="1.0" encoding="utf-8"?>
<a:theme xmlns:a="http://schemas.openxmlformats.org/drawingml/2006/main" name="1_Office Theme">
  <a:themeElements>
    <a:clrScheme name="MyURHR">
      <a:dk1>
        <a:srgbClr val="093F6A"/>
      </a:dk1>
      <a:lt1>
        <a:srgbClr val="FFFFFF"/>
      </a:lt1>
      <a:dk2>
        <a:srgbClr val="093F6A"/>
      </a:dk2>
      <a:lt2>
        <a:srgbClr val="FDCC06"/>
      </a:lt2>
      <a:accent1>
        <a:srgbClr val="0971C0"/>
      </a:accent1>
      <a:accent2>
        <a:srgbClr val="BBCF01"/>
      </a:accent2>
      <a:accent3>
        <a:srgbClr val="BA94C7"/>
      </a:accent3>
      <a:accent4>
        <a:srgbClr val="F3914C"/>
      </a:accent4>
      <a:accent5>
        <a:srgbClr val="42B180"/>
      </a:accent5>
      <a:accent6>
        <a:srgbClr val="E01B22"/>
      </a:accent6>
      <a:hlink>
        <a:srgbClr val="259AD8"/>
      </a:hlink>
      <a:folHlink>
        <a:srgbClr val="1C79A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EC0AAA1F7DA114DA868E1ACE6E5C35D" ma:contentTypeVersion="5" ma:contentTypeDescription="Create a new document." ma:contentTypeScope="" ma:versionID="5288722b6463d2d257ae1bd15642fdd8">
  <xsd:schema xmlns:xsd="http://www.w3.org/2001/XMLSchema" xmlns:xs="http://www.w3.org/2001/XMLSchema" xmlns:p="http://schemas.microsoft.com/office/2006/metadata/properties" xmlns:ns2="af335053-5c13-4208-99bf-938eb2315e22" xmlns:ns3="e05afce5-37c3-4abc-bc01-188d39936319" targetNamespace="http://schemas.microsoft.com/office/2006/metadata/properties" ma:root="true" ma:fieldsID="259b94baddd3ab34a856d4ccae7fd964" ns2:_="" ns3:_="">
    <xsd:import namespace="af335053-5c13-4208-99bf-938eb2315e22"/>
    <xsd:import namespace="e05afce5-37c3-4abc-bc01-188d3993631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335053-5c13-4208-99bf-938eb2315e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05afce5-37c3-4abc-bc01-188d3993631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38B81AD-EC38-4B5A-9B29-E807C0F1A3DB}">
  <ds:schemaRefs>
    <ds:schemaRef ds:uri="http://schemas.microsoft.com/sharepoint/v3/contenttype/forms"/>
  </ds:schemaRefs>
</ds:datastoreItem>
</file>

<file path=customXml/itemProps2.xml><?xml version="1.0" encoding="utf-8"?>
<ds:datastoreItem xmlns:ds="http://schemas.openxmlformats.org/officeDocument/2006/customXml" ds:itemID="{1805A8ED-257D-444A-978D-CF385138C58D}">
  <ds:schemaRefs>
    <ds:schemaRef ds:uri="af335053-5c13-4208-99bf-938eb2315e22"/>
    <ds:schemaRef ds:uri="e05afce5-37c3-4abc-bc01-188d3993631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BC14DA0-86EF-4A45-8F6E-7B4CCF2B585E}">
  <ds:schemaRefs>
    <ds:schemaRef ds:uri="http://www.w3.org/XML/1998/namespace"/>
    <ds:schemaRef ds:uri="http://schemas.microsoft.com/office/2006/metadata/properties"/>
    <ds:schemaRef ds:uri="http://purl.org/dc/elements/1.1/"/>
    <ds:schemaRef ds:uri="http://schemas.microsoft.com/office/2006/documentManagement/types"/>
    <ds:schemaRef ds:uri="http://purl.org/dc/dcmitype/"/>
    <ds:schemaRef ds:uri="http://schemas.microsoft.com/office/infopath/2007/PartnerControls"/>
    <ds:schemaRef ds:uri="http://purl.org/dc/terms/"/>
    <ds:schemaRef ds:uri="http://schemas.openxmlformats.org/package/2006/metadata/core-properties"/>
    <ds:schemaRef ds:uri="e05afce5-37c3-4abc-bc01-188d39936319"/>
    <ds:schemaRef ds:uri="af335053-5c13-4208-99bf-938eb2315e22"/>
  </ds:schemaRefs>
</ds:datastoreItem>
</file>

<file path=docProps/app.xml><?xml version="1.0" encoding="utf-8"?>
<Properties xmlns="http://schemas.openxmlformats.org/officeDocument/2006/extended-properties" xmlns:vt="http://schemas.openxmlformats.org/officeDocument/2006/docPropsVTypes">
  <TotalTime>3349</TotalTime>
  <Words>322</Words>
  <Application>Microsoft Office PowerPoint</Application>
  <PresentationFormat>Widescreen</PresentationFormat>
  <Paragraphs>36</Paragraphs>
  <Slides>5</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vt:i4>
      </vt:variant>
    </vt:vector>
  </HeadingPairs>
  <TitlesOfParts>
    <vt:vector size="14" baseType="lpstr">
      <vt:lpstr>Aptos</vt:lpstr>
      <vt:lpstr>Arial</vt:lpstr>
      <vt:lpstr>Calibri</vt:lpstr>
      <vt:lpstr>Courier New</vt:lpstr>
      <vt:lpstr>Open Sans</vt:lpstr>
      <vt:lpstr>Segoe UI</vt:lpstr>
      <vt:lpstr>Symbol</vt:lpstr>
      <vt:lpstr>Wingdings</vt:lpstr>
      <vt:lpstr>1_Office Theme</vt:lpstr>
      <vt:lpstr>PowerPoint Presentation</vt:lpstr>
      <vt:lpstr>Manager Role in Compliance</vt:lpstr>
      <vt:lpstr>Annual Preventing Harassment and Discrimination Training </vt:lpstr>
      <vt:lpstr>Special Considerations </vt:lpstr>
      <vt:lpstr>Communication Plan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Davis, Jayla</dc:creator>
  <cp:lastModifiedBy>Kraynik, Sharon B</cp:lastModifiedBy>
  <cp:revision>102</cp:revision>
  <dcterms:created xsi:type="dcterms:W3CDTF">2022-12-02T14:56:53Z</dcterms:created>
  <dcterms:modified xsi:type="dcterms:W3CDTF">2025-07-09T19:12:39Z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2022-12-02T14:56:53Z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7d66fc7c-f814-47ba-b01d-fd6300587ce3</vt:lpwstr>
  </property>
  <property fmtid="{D5CDD505-2E9C-101B-9397-08002B2CF9AE}" pid="8" name="MSIP_Label_ea60d57e-af5b-4752-ac57-3e4f28ca11dc_ContentBits">
    <vt:lpwstr>0</vt:lpwstr>
  </property>
  <property fmtid="{D5CDD505-2E9C-101B-9397-08002B2CF9AE}" pid="9" name="ContentTypeId">
    <vt:lpwstr>0x010100FEC0AAA1F7DA114DA868E1ACE6E5C35D</vt:lpwstr>
  </property>
</Properties>
</file>