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521" r:id="rId4"/>
    <p:sldId id="266" r:id="rId5"/>
    <p:sldId id="520" r:id="rId6"/>
    <p:sldId id="514" r:id="rId7"/>
    <p:sldId id="519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0453" autoAdjust="0"/>
    <p:restoredTop sz="93792" autoAdjust="0"/>
  </p:normalViewPr>
  <p:slideViewPr>
    <p:cSldViewPr>
      <p:cViewPr varScale="1">
        <p:scale>
          <a:sx n="128" d="100"/>
          <a:sy n="128" d="100"/>
        </p:scale>
        <p:origin x="205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928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7BADF86-0D9A-DB53-0098-9719BDD151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6B430D5-3B56-044E-5F60-10C37E5C3E8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3D4C2D1-8210-33EC-DAFF-86C81712606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0423116-EACD-FFBB-899D-26B340EAAE1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B50C58-1624-45BD-8404-D6A5709CE5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20EDF5A-60E1-4386-61D4-ED24DD6510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27453E8-EE44-133F-E47C-2A8CEEBA08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6F29499C-0303-796F-A204-BBA67A48B14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D89708B3-00D4-3640-9C2C-8BFE6B1C306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3F663364-3BF6-81BF-8BAB-C4F763C2D86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54D8B0E3-41D1-A8B1-45AF-A55B3A4ADB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08F768-8EB9-4E02-BE88-FCF276964B6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ゴシック" pitchFamily="-9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FC0597-DDFF-6743-E003-84AE57230C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0F6327-1E5A-4F16-889C-CD76F39E939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2D40937B-D726-819C-4A5C-DCF2BFB854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BA6781F-21E4-8DF4-9787-6C908F7D1F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Plan is broken down into these sections: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Data Type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Related Tools, Software and/or Code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Standards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Data Preservation, Access, and Associated Timelines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Access, Distribution, or Reuse Considerations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8F768-8EB9-4E02-BE88-FCF276964B60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681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Plan is broken down into these sections: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Data Type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Related Tools, Software and/or Code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Standards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Data Preservation, Access, and Associated Timelines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Access, Distribution, or Reuse Considerations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8F768-8EB9-4E02-BE88-FCF276964B60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777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19EA2E3-18CE-6437-AB49-2A69EEA8D5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9AF49B1-A288-CC86-574C-4B90EB4ECEA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3079" name="Picture 7">
            <a:extLst>
              <a:ext uri="{FF2B5EF4-FFF2-40B4-BE49-F238E27FC236}">
                <a16:creationId xmlns:a16="http://schemas.microsoft.com/office/drawing/2014/main" id="{467DD2A2-E6F0-8005-04C8-FC847C28E1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7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CB2BB-62DD-3244-86EE-6179F9300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967B3F-FF72-746C-61C1-371C2473E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7955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05DF45-58B6-086B-01FA-2D728A4812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BE13F0-869E-0593-BF83-1AA1AA152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990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36078-5D6A-AF9E-C0A6-3AA00A074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1EE2-FDA7-2B6E-EC13-2EF65BB21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1172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B901F-DFA2-7709-2924-FA418F7BB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16000-F16F-15D3-C828-C2A34FDF3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328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AAAD3-D3BE-F2EE-800A-69E1A2BAD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B76C2-6755-3669-2B40-6666CACAC4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D7C9A6-9C72-0EA4-11B2-C2EE1C162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8323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6D29-615D-A227-F086-8F2765D60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4CD165-8F73-1095-CA3E-6FD336EFF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9664CB-CD6A-5519-739B-817B8C4FE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120DF8-A149-E952-4F2C-FD5C869C6A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58CCD7-17A6-0E83-2670-64321F94E7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6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B72B1-ADA5-7888-6A41-8E39981C2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9019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509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E6E4F-E99A-67E8-9350-2ACAB2602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B7472-0655-74F2-5A3D-07D7A714D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E95890-8673-D589-36AA-3BFC2AB5F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320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AA487-D1D3-C59C-95C6-F72C81508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D5AA96-F87B-6299-1F5F-44267C2F84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3CFB40-2C74-D56F-1C96-60297E04F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637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>
            <a:extLst>
              <a:ext uri="{FF2B5EF4-FFF2-40B4-BE49-F238E27FC236}">
                <a16:creationId xmlns:a16="http://schemas.microsoft.com/office/drawing/2014/main" id="{552FF488-8E8B-36ED-3516-9D18C107E7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7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AD9EAFE5-8EC1-C275-5CC1-BAD114673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2F66684-A813-C6C8-8096-7B9847BAFF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MS Pゴシック" pitchFamily="-9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MS Pゴシック" pitchFamily="-9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MS Pゴシック" pitchFamily="-9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MS Pゴシック" pitchFamily="-9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MS Pゴシック" pitchFamily="-9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MS Pゴシック" pitchFamily="-9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MS Pゴシック" pitchFamily="-9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MS Pゴシック" pitchFamily="-9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ibguides.urmc.rochester.edu/datamanagement/document" TargetMode="External"/><Relationship Id="rId2" Type="http://schemas.openxmlformats.org/officeDocument/2006/relationships/hyperlink" Target="https://www.rochester.edu/university-research/resources/data-managemen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ibrary.rochester.edu/services/data-management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rc.rochester.edu/" TargetMode="External"/><Relationship Id="rId2" Type="http://schemas.openxmlformats.org/officeDocument/2006/relationships/hyperlink" Target="https://www.rochester.edu/ohsp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haring.nih.gov/data-management-and-sharing-policy" TargetMode="External"/><Relationship Id="rId5" Type="http://schemas.openxmlformats.org/officeDocument/2006/relationships/hyperlink" Target="https://www.urmc.rochester.edu/smd/it.aspx" TargetMode="External"/><Relationship Id="rId4" Type="http://schemas.openxmlformats.org/officeDocument/2006/relationships/hyperlink" Target="https://gitlab-public.circ.rochester.edu/users/sign_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F59B898-3505-0DA5-21CF-1ACE774D291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362200"/>
            <a:ext cx="7772400" cy="1143000"/>
          </a:xfrm>
        </p:spPr>
        <p:txBody>
          <a:bodyPr/>
          <a:lstStyle/>
          <a:p>
            <a:r>
              <a:rPr lang="en-US" altLang="en-US" dirty="0"/>
              <a:t>NIH Data Management and Sharing (DMS) Policy</a:t>
            </a:r>
            <a:br>
              <a:rPr lang="en-US" altLang="en-US" dirty="0"/>
            </a:br>
            <a:r>
              <a:rPr lang="en-US" altLang="en-US" dirty="0"/>
              <a:t>Update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3F8A0-A028-94DC-F43F-DB0B1431A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DMS Plan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5294E-37E1-930B-DD48-4307E4E12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Two-page or less description of:</a:t>
            </a:r>
          </a:p>
          <a:p>
            <a:r>
              <a:rPr lang="en-US" sz="2800" dirty="0"/>
              <a:t>Which scientific data you will preserve or share</a:t>
            </a:r>
          </a:p>
          <a:p>
            <a:pPr lvl="1"/>
            <a:r>
              <a:rPr lang="en-US" sz="2400" dirty="0"/>
              <a:t>Data type, amount, rationale, metadata</a:t>
            </a:r>
          </a:p>
          <a:p>
            <a:r>
              <a:rPr lang="en-US" sz="2800" dirty="0"/>
              <a:t>How you will accomplish that:</a:t>
            </a:r>
          </a:p>
          <a:p>
            <a:pPr lvl="1"/>
            <a:r>
              <a:rPr lang="en-US" sz="2400" dirty="0"/>
              <a:t>Tools, software, code</a:t>
            </a:r>
          </a:p>
          <a:p>
            <a:pPr lvl="1"/>
            <a:r>
              <a:rPr lang="en-US" sz="2400" dirty="0"/>
              <a:t>Data standards</a:t>
            </a:r>
          </a:p>
          <a:p>
            <a:pPr lvl="1"/>
            <a:r>
              <a:rPr lang="en-US" sz="2400" dirty="0"/>
              <a:t>Repository for scientific data and metadata</a:t>
            </a:r>
          </a:p>
          <a:p>
            <a:pPr lvl="1"/>
            <a:r>
              <a:rPr lang="en-US" sz="2400" dirty="0"/>
              <a:t>Persistent Unique Identifiers </a:t>
            </a:r>
          </a:p>
          <a:p>
            <a:pPr lvl="1"/>
            <a:r>
              <a:rPr lang="en-US" sz="2400" dirty="0"/>
              <a:t>Timelines</a:t>
            </a:r>
          </a:p>
          <a:p>
            <a:r>
              <a:rPr lang="en-US" sz="2800" dirty="0"/>
              <a:t>Who will be responsible for managing compliance with the plan.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9405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3F8A0-A028-94DC-F43F-DB0B1431A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DMS Plan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5294E-37E1-930B-DD48-4307E4E12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990600"/>
            <a:ext cx="87630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Two-page or less description of:</a:t>
            </a:r>
          </a:p>
          <a:p>
            <a:r>
              <a:rPr lang="en-US" sz="2800" dirty="0"/>
              <a:t>Which scientific data you will preserve or share</a:t>
            </a:r>
          </a:p>
          <a:p>
            <a:pPr lvl="1"/>
            <a:r>
              <a:rPr lang="en-US" sz="2400" dirty="0"/>
              <a:t>Data type, amount, rationale, metadata</a:t>
            </a:r>
          </a:p>
          <a:p>
            <a:r>
              <a:rPr lang="en-US" sz="2800" dirty="0"/>
              <a:t>How you will accomplish that:</a:t>
            </a:r>
          </a:p>
          <a:p>
            <a:pPr lvl="1"/>
            <a:r>
              <a:rPr lang="en-US" sz="2400" dirty="0"/>
              <a:t>Tools, software, code</a:t>
            </a:r>
          </a:p>
          <a:p>
            <a:pPr lvl="1"/>
            <a:r>
              <a:rPr lang="en-US" sz="2400" dirty="0"/>
              <a:t>Data standards</a:t>
            </a:r>
          </a:p>
          <a:p>
            <a:pPr lvl="1"/>
            <a:r>
              <a:rPr lang="en-US" sz="2400" b="1" dirty="0">
                <a:highlight>
                  <a:srgbClr val="FFFF00"/>
                </a:highlight>
              </a:rPr>
              <a:t>Repository for scientific data and metadata</a:t>
            </a:r>
          </a:p>
          <a:p>
            <a:pPr lvl="1"/>
            <a:r>
              <a:rPr lang="en-US" sz="2400" dirty="0"/>
              <a:t>Persistent Unique Identifiers </a:t>
            </a:r>
          </a:p>
          <a:p>
            <a:pPr lvl="1"/>
            <a:r>
              <a:rPr lang="en-US" sz="2400" dirty="0"/>
              <a:t>Timelines</a:t>
            </a:r>
          </a:p>
          <a:p>
            <a:r>
              <a:rPr lang="en-US" sz="2800" dirty="0"/>
              <a:t>Who will be responsible for managing compliance with the plan.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74475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DF3FE-08D2-B39A-78F6-9515B8BD4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5400"/>
            <a:ext cx="7772400" cy="812800"/>
          </a:xfrm>
        </p:spPr>
        <p:txBody>
          <a:bodyPr/>
          <a:lstStyle/>
          <a:p>
            <a:r>
              <a:rPr lang="en-US" dirty="0"/>
              <a:t>Data Repositories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AC2F5-D778-E7DF-2EDA-82192C665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00100"/>
            <a:ext cx="9144000" cy="5448300"/>
          </a:xfrm>
        </p:spPr>
        <p:txBody>
          <a:bodyPr/>
          <a:lstStyle/>
          <a:p>
            <a:r>
              <a:rPr lang="en-US" sz="2800" dirty="0"/>
              <a:t>FOA will either indicate repository</a:t>
            </a:r>
          </a:p>
          <a:p>
            <a:pPr marL="0" indent="0" algn="ctr">
              <a:buNone/>
            </a:pPr>
            <a:r>
              <a:rPr lang="en-US" sz="2800" dirty="0"/>
              <a:t>OR</a:t>
            </a:r>
          </a:p>
          <a:p>
            <a:r>
              <a:rPr lang="en-US" sz="2800" dirty="0"/>
              <a:t>If FOA doesn’t specify, use discipline or data-type specific repository</a:t>
            </a:r>
          </a:p>
          <a:p>
            <a:pPr marL="0" indent="0" algn="ctr">
              <a:buNone/>
            </a:pPr>
            <a:r>
              <a:rPr lang="en-US" sz="2800" dirty="0"/>
              <a:t>OR</a:t>
            </a:r>
          </a:p>
          <a:p>
            <a:r>
              <a:rPr lang="en-US" sz="2800" dirty="0"/>
              <a:t>If FOA doesn’t specify and there is no domain or data-type specific repository:</a:t>
            </a:r>
          </a:p>
          <a:p>
            <a:pPr lvl="1"/>
            <a:r>
              <a:rPr lang="en-US" sz="2400" dirty="0"/>
              <a:t>Small datasets (up to 2GB) may be included as supplementary material for articles submitted to PubMed Central</a:t>
            </a:r>
          </a:p>
          <a:p>
            <a:pPr marL="457200" lvl="1" indent="0" algn="ctr">
              <a:buNone/>
            </a:pPr>
            <a:r>
              <a:rPr lang="en-US" sz="2400" dirty="0"/>
              <a:t>OR</a:t>
            </a:r>
          </a:p>
          <a:p>
            <a:pPr lvl="1"/>
            <a:r>
              <a:rPr lang="en-US" sz="2400" dirty="0"/>
              <a:t>Use a </a:t>
            </a:r>
            <a:r>
              <a:rPr lang="en-US" sz="2400" b="1" dirty="0"/>
              <a:t>generalist / institutional repository</a:t>
            </a:r>
            <a:r>
              <a:rPr lang="en-US" sz="2400" dirty="0"/>
              <a:t> that makes data available to larger research community / broader public</a:t>
            </a:r>
          </a:p>
        </p:txBody>
      </p:sp>
    </p:spTree>
    <p:extLst>
      <p:ext uri="{BB962C8B-B14F-4D97-AF65-F5344CB8AC3E}">
        <p14:creationId xmlns:p14="http://schemas.microsoft.com/office/powerpoint/2010/main" val="1425577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2CD45-0D2C-A9E0-6C30-4E014B7D6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Institutional Data Repository: </a:t>
            </a:r>
            <a:r>
              <a:rPr lang="en-US" dirty="0" err="1"/>
              <a:t>Figshare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E5DC2-6D59-0923-E3CB-DD9F2104C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Available to all researchers</a:t>
            </a:r>
          </a:p>
          <a:p>
            <a:r>
              <a:rPr lang="en-US" dirty="0"/>
              <a:t>Approximately 10GB free </a:t>
            </a:r>
          </a:p>
          <a:p>
            <a:r>
              <a:rPr lang="en-US" dirty="0"/>
              <a:t>&gt;10GB = incremental cost</a:t>
            </a:r>
          </a:p>
          <a:p>
            <a:r>
              <a:rPr lang="en-US" dirty="0"/>
              <a:t>Administered by libraries </a:t>
            </a:r>
          </a:p>
          <a:p>
            <a:r>
              <a:rPr lang="en-US" dirty="0"/>
              <a:t>Libraries can help:</a:t>
            </a:r>
          </a:p>
          <a:p>
            <a:pPr lvl="1"/>
            <a:r>
              <a:rPr lang="en-US" dirty="0"/>
              <a:t>Grant access</a:t>
            </a:r>
          </a:p>
          <a:p>
            <a:pPr lvl="1"/>
            <a:r>
              <a:rPr lang="en-US" dirty="0"/>
              <a:t>Estimate storage costs</a:t>
            </a:r>
          </a:p>
          <a:p>
            <a:pPr lvl="1"/>
            <a:r>
              <a:rPr lang="en-US" dirty="0"/>
              <a:t>Organize data</a:t>
            </a:r>
          </a:p>
        </p:txBody>
      </p:sp>
    </p:spTree>
    <p:extLst>
      <p:ext uri="{BB962C8B-B14F-4D97-AF65-F5344CB8AC3E}">
        <p14:creationId xmlns:p14="http://schemas.microsoft.com/office/powerpoint/2010/main" val="1866927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C4844-A4C2-BFF5-4273-54A0346AD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876300"/>
          </a:xfrm>
        </p:spPr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CF987-118E-39B1-B0D1-0628D6AFC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95350"/>
            <a:ext cx="8686800" cy="5067300"/>
          </a:xfrm>
        </p:spPr>
        <p:txBody>
          <a:bodyPr/>
          <a:lstStyle/>
          <a:p>
            <a:r>
              <a:rPr lang="en-US" dirty="0">
                <a:hlinkClick r:id="rId2"/>
              </a:rPr>
              <a:t>Office of the VP for Research website</a:t>
            </a:r>
            <a:endParaRPr lang="en-US" dirty="0"/>
          </a:p>
          <a:p>
            <a:pPr lvl="1"/>
            <a:r>
              <a:rPr lang="en-US" dirty="0"/>
              <a:t>Policy overview</a:t>
            </a:r>
          </a:p>
          <a:p>
            <a:pPr lvl="1"/>
            <a:r>
              <a:rPr lang="en-US" dirty="0"/>
              <a:t>How do I… / FAQs</a:t>
            </a:r>
          </a:p>
          <a:p>
            <a:pPr lvl="1"/>
            <a:r>
              <a:rPr lang="en-US" dirty="0"/>
              <a:t>Examples of DMS plans </a:t>
            </a:r>
          </a:p>
          <a:p>
            <a:pPr lvl="1"/>
            <a:r>
              <a:rPr lang="en-US" dirty="0"/>
              <a:t>DMS budget calculator </a:t>
            </a:r>
          </a:p>
          <a:p>
            <a:pPr lvl="1"/>
            <a:r>
              <a:rPr lang="en-US" dirty="0"/>
              <a:t>Central link to other resources</a:t>
            </a:r>
          </a:p>
          <a:p>
            <a:pPr lvl="1"/>
            <a:r>
              <a:rPr lang="en-US" dirty="0"/>
              <a:t>Webinar recordings</a:t>
            </a:r>
          </a:p>
          <a:p>
            <a:r>
              <a:rPr lang="en-US" dirty="0">
                <a:hlinkClick r:id="rId3"/>
              </a:rPr>
              <a:t>Miner Library</a:t>
            </a:r>
            <a:r>
              <a:rPr lang="en-US" dirty="0"/>
              <a:t> and </a:t>
            </a:r>
            <a:r>
              <a:rPr lang="en-US" dirty="0">
                <a:hlinkClick r:id="rId4"/>
              </a:rPr>
              <a:t>River Campus Libraries</a:t>
            </a:r>
            <a:endParaRPr lang="en-US" dirty="0"/>
          </a:p>
          <a:p>
            <a:pPr lvl="1"/>
            <a:r>
              <a:rPr lang="en-US" dirty="0"/>
              <a:t>Writing a DMS plan</a:t>
            </a:r>
          </a:p>
          <a:p>
            <a:pPr lvl="1"/>
            <a:r>
              <a:rPr lang="en-US" dirty="0"/>
              <a:t>Budgeting for data storage in </a:t>
            </a:r>
            <a:r>
              <a:rPr lang="en-US" dirty="0" err="1"/>
              <a:t>Figshare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698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FD266-BD84-CB7E-F58F-2A39EF086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080"/>
            <a:ext cx="7772400" cy="1143000"/>
          </a:xfrm>
        </p:spPr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6A6CA-426A-CDBE-BCDD-3047B3528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148080"/>
            <a:ext cx="8153400" cy="4648200"/>
          </a:xfrm>
        </p:spPr>
        <p:txBody>
          <a:bodyPr/>
          <a:lstStyle/>
          <a:p>
            <a:r>
              <a:rPr lang="en-US" dirty="0">
                <a:hlinkClick r:id="rId2"/>
              </a:rPr>
              <a:t>Office for Human Subject Protection</a:t>
            </a:r>
            <a:endParaRPr lang="en-US" dirty="0"/>
          </a:p>
          <a:p>
            <a:pPr lvl="1"/>
            <a:r>
              <a:rPr lang="en-US" dirty="0"/>
              <a:t>Considerations for human subjects</a:t>
            </a:r>
          </a:p>
          <a:p>
            <a:r>
              <a:rPr lang="en-US" dirty="0">
                <a:hlinkClick r:id="rId3"/>
              </a:rPr>
              <a:t>CIRC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Code storage (Gitlab)</a:t>
            </a:r>
            <a:endParaRPr lang="en-US" dirty="0"/>
          </a:p>
          <a:p>
            <a:pPr lvl="1"/>
            <a:r>
              <a:rPr lang="en-US" dirty="0"/>
              <a:t>Planning and storing large (&gt;1TB) datasets </a:t>
            </a:r>
          </a:p>
          <a:p>
            <a:r>
              <a:rPr lang="en-US" dirty="0">
                <a:hlinkClick r:id="rId5"/>
              </a:rPr>
              <a:t>Research &amp; Academic IT</a:t>
            </a:r>
            <a:endParaRPr lang="en-US" dirty="0"/>
          </a:p>
          <a:p>
            <a:pPr lvl="1"/>
            <a:r>
              <a:rPr lang="en-US" dirty="0"/>
              <a:t>Planning and storage large (&gt;1TB) datasets</a:t>
            </a:r>
          </a:p>
          <a:p>
            <a:r>
              <a:rPr lang="en-US" dirty="0">
                <a:hlinkClick r:id="rId6"/>
              </a:rPr>
              <a:t>NIH website</a:t>
            </a:r>
            <a:endParaRPr lang="en-US" dirty="0"/>
          </a:p>
          <a:p>
            <a:pPr lvl="1"/>
            <a:r>
              <a:rPr lang="en-US" dirty="0"/>
              <a:t>Policy details, other resources, etc.</a:t>
            </a:r>
          </a:p>
        </p:txBody>
      </p:sp>
    </p:spTree>
    <p:extLst>
      <p:ext uri="{BB962C8B-B14F-4D97-AF65-F5344CB8AC3E}">
        <p14:creationId xmlns:p14="http://schemas.microsoft.com/office/powerpoint/2010/main" val="2025235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E8EAE9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2F3F2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5918</TotalTime>
  <Words>394</Words>
  <Application>Microsoft Office PowerPoint</Application>
  <PresentationFormat>On-screen Show (4:3)</PresentationFormat>
  <Paragraphs>77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Office Theme</vt:lpstr>
      <vt:lpstr>NIH Data Management and Sharing (DMS) Policy Update</vt:lpstr>
      <vt:lpstr>DMS Plan Components</vt:lpstr>
      <vt:lpstr>DMS Plan Components</vt:lpstr>
      <vt:lpstr>Data Repositories</vt:lpstr>
      <vt:lpstr>Institutional Data Repository: Figshare</vt:lpstr>
      <vt:lpstr>Resources</vt:lpstr>
      <vt:lpstr>Resources</vt:lpstr>
    </vt:vector>
  </TitlesOfParts>
  <Manager/>
  <Company>University of Rochester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Reitz, Libby</dc:creator>
  <cp:keywords/>
  <dc:description/>
  <cp:lastModifiedBy>Ritz, Michael</cp:lastModifiedBy>
  <cp:revision>9</cp:revision>
  <cp:lastPrinted>1904-01-01T00:00:00Z</cp:lastPrinted>
  <dcterms:created xsi:type="dcterms:W3CDTF">2022-10-07T13:25:14Z</dcterms:created>
  <dcterms:modified xsi:type="dcterms:W3CDTF">2023-01-31T17:22:13Z</dcterms:modified>
  <cp:category/>
</cp:coreProperties>
</file>