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1"/>
  </p:sldMasterIdLst>
  <p:notesMasterIdLst>
    <p:notesMasterId r:id="rId16"/>
  </p:notesMasterIdLst>
  <p:handoutMasterIdLst>
    <p:handoutMasterId r:id="rId17"/>
  </p:handoutMasterIdLst>
  <p:sldIdLst>
    <p:sldId id="586" r:id="rId2"/>
    <p:sldId id="587" r:id="rId3"/>
    <p:sldId id="627" r:id="rId4"/>
    <p:sldId id="614" r:id="rId5"/>
    <p:sldId id="615" r:id="rId6"/>
    <p:sldId id="616" r:id="rId7"/>
    <p:sldId id="622" r:id="rId8"/>
    <p:sldId id="626" r:id="rId9"/>
    <p:sldId id="593" r:id="rId10"/>
    <p:sldId id="623" r:id="rId11"/>
    <p:sldId id="621" r:id="rId12"/>
    <p:sldId id="625" r:id="rId13"/>
    <p:sldId id="624" r:id="rId14"/>
    <p:sldId id="597" r:id="rId15"/>
  </p:sldIdLst>
  <p:sldSz cx="9144000" cy="6858000" type="screen4x3"/>
  <p:notesSz cx="6973888" cy="9236075"/>
  <p:defaultTextStyle>
    <a:defPPr>
      <a:defRPr lang="en-US"/>
    </a:defPPr>
    <a:lvl1pPr algn="l" rtl="0" eaLnBrk="0" fontAlgn="base" hangingPunct="0">
      <a:spcBef>
        <a:spcPct val="0"/>
      </a:spcBef>
      <a:spcAft>
        <a:spcPct val="0"/>
      </a:spcAft>
      <a:defRPr sz="2000" i="1"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sz="2000" i="1"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sz="2000" i="1"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sz="2000" i="1"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sz="2000" i="1" kern="1200">
        <a:solidFill>
          <a:schemeClr val="tx1"/>
        </a:solidFill>
        <a:latin typeface="Century Gothic" pitchFamily="34" charset="0"/>
        <a:ea typeface="+mn-ea"/>
        <a:cs typeface="+mn-cs"/>
      </a:defRPr>
    </a:lvl5pPr>
    <a:lvl6pPr marL="2286000" algn="l" defTabSz="914400" rtl="0" eaLnBrk="1" latinLnBrk="0" hangingPunct="1">
      <a:defRPr sz="2000" i="1" kern="1200">
        <a:solidFill>
          <a:schemeClr val="tx1"/>
        </a:solidFill>
        <a:latin typeface="Century Gothic" pitchFamily="34" charset="0"/>
        <a:ea typeface="+mn-ea"/>
        <a:cs typeface="+mn-cs"/>
      </a:defRPr>
    </a:lvl6pPr>
    <a:lvl7pPr marL="2743200" algn="l" defTabSz="914400" rtl="0" eaLnBrk="1" latinLnBrk="0" hangingPunct="1">
      <a:defRPr sz="2000" i="1" kern="1200">
        <a:solidFill>
          <a:schemeClr val="tx1"/>
        </a:solidFill>
        <a:latin typeface="Century Gothic" pitchFamily="34" charset="0"/>
        <a:ea typeface="+mn-ea"/>
        <a:cs typeface="+mn-cs"/>
      </a:defRPr>
    </a:lvl7pPr>
    <a:lvl8pPr marL="3200400" algn="l" defTabSz="914400" rtl="0" eaLnBrk="1" latinLnBrk="0" hangingPunct="1">
      <a:defRPr sz="2000" i="1" kern="1200">
        <a:solidFill>
          <a:schemeClr val="tx1"/>
        </a:solidFill>
        <a:latin typeface="Century Gothic" pitchFamily="34" charset="0"/>
        <a:ea typeface="+mn-ea"/>
        <a:cs typeface="+mn-cs"/>
      </a:defRPr>
    </a:lvl8pPr>
    <a:lvl9pPr marL="3657600" algn="l" defTabSz="914400" rtl="0" eaLnBrk="1" latinLnBrk="0" hangingPunct="1">
      <a:defRPr sz="2000" i="1"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1390">
          <p15:clr>
            <a:srgbClr val="A4A3A4"/>
          </p15:clr>
        </p15:guide>
        <p15:guide id="2" pos="916">
          <p15:clr>
            <a:srgbClr val="A4A3A4"/>
          </p15:clr>
        </p15:guide>
      </p15:sldGuideLst>
    </p:ext>
    <p:ext uri="{2D200454-40CA-4A62-9FC3-DE9A4176ACB9}">
      <p15:notesGuideLst xmlns:p15="http://schemas.microsoft.com/office/powerpoint/2012/main">
        <p15:guide id="1" orient="horz" pos="2908" userDrawn="1">
          <p15:clr>
            <a:srgbClr val="A4A3A4"/>
          </p15:clr>
        </p15:guide>
        <p15:guide id="2" pos="2200" userDrawn="1">
          <p15:clr>
            <a:srgbClr val="A4A3A4"/>
          </p15:clr>
        </p15:guide>
        <p15:guide id="3" orient="horz" pos="2926" userDrawn="1">
          <p15:clr>
            <a:srgbClr val="A4A3A4"/>
          </p15:clr>
        </p15:guide>
        <p15:guide id="4" pos="2211" userDrawn="1">
          <p15:clr>
            <a:srgbClr val="A4A3A4"/>
          </p15:clr>
        </p15:guide>
        <p15:guide id="5" orient="horz" pos="2890" userDrawn="1">
          <p15:clr>
            <a:srgbClr val="A4A3A4"/>
          </p15:clr>
        </p15:guide>
        <p15:guide id="6"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loway, Donna (Medicine)" initials="GD(" lastIdx="0" clrIdx="0">
    <p:extLst>
      <p:ext uri="{19B8F6BF-5375-455C-9EA6-DF929625EA0E}">
        <p15:presenceInfo xmlns:p15="http://schemas.microsoft.com/office/powerpoint/2012/main" userId="S-1-5-21-329068152-583907252-725345543-95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7A"/>
    <a:srgbClr val="003366"/>
    <a:srgbClr val="000000"/>
    <a:srgbClr val="50A891"/>
    <a:srgbClr val="65937F"/>
    <a:srgbClr val="FF66CC"/>
    <a:srgbClr val="0099FF"/>
    <a:srgbClr val="080808"/>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0" autoAdjust="0"/>
    <p:restoredTop sz="87893" autoAdjust="0"/>
  </p:normalViewPr>
  <p:slideViewPr>
    <p:cSldViewPr snapToGrid="0">
      <p:cViewPr varScale="1">
        <p:scale>
          <a:sx n="111" d="100"/>
          <a:sy n="111" d="100"/>
        </p:scale>
        <p:origin x="1584" y="114"/>
      </p:cViewPr>
      <p:guideLst>
        <p:guide orient="horz" pos="1390"/>
        <p:guide pos="9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0" d="100"/>
          <a:sy n="40" d="100"/>
        </p:scale>
        <p:origin x="-1500" y="-102"/>
      </p:cViewPr>
      <p:guideLst>
        <p:guide orient="horz" pos="2908"/>
        <p:guide pos="2200"/>
        <p:guide orient="horz" pos="2926"/>
        <p:guide pos="2211"/>
        <p:guide orient="horz" pos="2890"/>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29" y="29"/>
            <a:ext cx="3021810" cy="459249"/>
          </a:xfrm>
          <a:prstGeom prst="rect">
            <a:avLst/>
          </a:prstGeom>
          <a:noFill/>
          <a:ln w="9525">
            <a:noFill/>
            <a:miter lim="800000"/>
            <a:headEnd/>
            <a:tailEnd/>
          </a:ln>
        </p:spPr>
        <p:txBody>
          <a:bodyPr vert="horz" wrap="square" lIns="91662" tIns="45832" rIns="91662" bIns="45832" numCol="1" anchor="t" anchorCtr="0" compatLnSpc="1">
            <a:prstTxWarp prst="textNoShape">
              <a:avLst/>
            </a:prstTxWarp>
          </a:bodyPr>
          <a:lstStyle>
            <a:lvl1pPr defTabSz="917595">
              <a:defRPr sz="1200" i="0">
                <a:latin typeface="Times New Roman" pitchFamily="18" charset="0"/>
              </a:defRPr>
            </a:lvl1pPr>
          </a:lstStyle>
          <a:p>
            <a:endParaRPr lang="en-US"/>
          </a:p>
        </p:txBody>
      </p:sp>
      <p:sp>
        <p:nvSpPr>
          <p:cNvPr id="23555" name="Rectangle 3"/>
          <p:cNvSpPr>
            <a:spLocks noGrp="1" noChangeArrowheads="1"/>
          </p:cNvSpPr>
          <p:nvPr>
            <p:ph type="dt" sz="quarter" idx="1"/>
          </p:nvPr>
        </p:nvSpPr>
        <p:spPr bwMode="auto">
          <a:xfrm>
            <a:off x="3952099" y="29"/>
            <a:ext cx="3021810" cy="459249"/>
          </a:xfrm>
          <a:prstGeom prst="rect">
            <a:avLst/>
          </a:prstGeom>
          <a:noFill/>
          <a:ln w="9525">
            <a:noFill/>
            <a:miter lim="800000"/>
            <a:headEnd/>
            <a:tailEnd/>
          </a:ln>
        </p:spPr>
        <p:txBody>
          <a:bodyPr vert="horz" wrap="square" lIns="91662" tIns="45832" rIns="91662" bIns="45832" numCol="1" anchor="t" anchorCtr="0" compatLnSpc="1">
            <a:prstTxWarp prst="textNoShape">
              <a:avLst/>
            </a:prstTxWarp>
          </a:bodyPr>
          <a:lstStyle>
            <a:lvl1pPr algn="r" defTabSz="917595">
              <a:defRPr sz="1200" i="0">
                <a:latin typeface="Times New Roman" pitchFamily="18" charset="0"/>
              </a:defRPr>
            </a:lvl1pPr>
          </a:lstStyle>
          <a:p>
            <a:endParaRPr lang="en-US"/>
          </a:p>
        </p:txBody>
      </p:sp>
      <p:sp>
        <p:nvSpPr>
          <p:cNvPr id="23556" name="Rectangle 4"/>
          <p:cNvSpPr>
            <a:spLocks noGrp="1" noChangeArrowheads="1"/>
          </p:cNvSpPr>
          <p:nvPr>
            <p:ph type="ftr" sz="quarter" idx="2"/>
          </p:nvPr>
        </p:nvSpPr>
        <p:spPr bwMode="auto">
          <a:xfrm>
            <a:off x="29" y="8797584"/>
            <a:ext cx="3021810" cy="459249"/>
          </a:xfrm>
          <a:prstGeom prst="rect">
            <a:avLst/>
          </a:prstGeom>
          <a:noFill/>
          <a:ln w="9525">
            <a:noFill/>
            <a:miter lim="800000"/>
            <a:headEnd/>
            <a:tailEnd/>
          </a:ln>
        </p:spPr>
        <p:txBody>
          <a:bodyPr vert="horz" wrap="square" lIns="91662" tIns="45832" rIns="91662" bIns="45832" numCol="1" anchor="b" anchorCtr="0" compatLnSpc="1">
            <a:prstTxWarp prst="textNoShape">
              <a:avLst/>
            </a:prstTxWarp>
          </a:bodyPr>
          <a:lstStyle>
            <a:lvl1pPr defTabSz="917595">
              <a:defRPr sz="1200" i="0">
                <a:latin typeface="Times New Roman" pitchFamily="18" charset="0"/>
              </a:defRPr>
            </a:lvl1pPr>
          </a:lstStyle>
          <a:p>
            <a:endParaRPr lang="en-US"/>
          </a:p>
        </p:txBody>
      </p:sp>
      <p:sp>
        <p:nvSpPr>
          <p:cNvPr id="23557" name="Rectangle 5"/>
          <p:cNvSpPr>
            <a:spLocks noGrp="1" noChangeArrowheads="1"/>
          </p:cNvSpPr>
          <p:nvPr>
            <p:ph type="sldNum" sz="quarter" idx="3"/>
          </p:nvPr>
        </p:nvSpPr>
        <p:spPr bwMode="auto">
          <a:xfrm>
            <a:off x="3952099" y="8797584"/>
            <a:ext cx="3021810" cy="459249"/>
          </a:xfrm>
          <a:prstGeom prst="rect">
            <a:avLst/>
          </a:prstGeom>
          <a:noFill/>
          <a:ln w="9525">
            <a:noFill/>
            <a:miter lim="800000"/>
            <a:headEnd/>
            <a:tailEnd/>
          </a:ln>
        </p:spPr>
        <p:txBody>
          <a:bodyPr vert="horz" wrap="square" lIns="91662" tIns="45832" rIns="91662" bIns="45832" numCol="1" anchor="b" anchorCtr="0" compatLnSpc="1">
            <a:prstTxWarp prst="textNoShape">
              <a:avLst/>
            </a:prstTxWarp>
          </a:bodyPr>
          <a:lstStyle>
            <a:lvl1pPr algn="r" defTabSz="917595">
              <a:defRPr sz="1200" i="0">
                <a:latin typeface="Times New Roman" pitchFamily="18" charset="0"/>
              </a:defRPr>
            </a:lvl1pPr>
          </a:lstStyle>
          <a:p>
            <a:fld id="{5DFCC89A-7F13-4E90-A5FB-9D1F41DE8668}" type="slidenum">
              <a:rPr lang="en-US"/>
              <a:pPr/>
              <a:t>‹#›</a:t>
            </a:fld>
            <a:endParaRPr lang="en-US"/>
          </a:p>
        </p:txBody>
      </p:sp>
    </p:spTree>
    <p:extLst>
      <p:ext uri="{BB962C8B-B14F-4D97-AF65-F5344CB8AC3E}">
        <p14:creationId xmlns:p14="http://schemas.microsoft.com/office/powerpoint/2010/main" val="21459691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29" y="29"/>
            <a:ext cx="3021810" cy="459249"/>
          </a:xfrm>
          <a:prstGeom prst="rect">
            <a:avLst/>
          </a:prstGeom>
          <a:noFill/>
          <a:ln w="9525">
            <a:noFill/>
            <a:miter lim="800000"/>
            <a:headEnd/>
            <a:tailEnd/>
          </a:ln>
        </p:spPr>
        <p:txBody>
          <a:bodyPr vert="horz" wrap="square" lIns="91662" tIns="45832" rIns="91662" bIns="45832" numCol="1" anchor="t" anchorCtr="0" compatLnSpc="1">
            <a:prstTxWarp prst="textNoShape">
              <a:avLst/>
            </a:prstTxWarp>
          </a:bodyPr>
          <a:lstStyle>
            <a:lvl1pPr defTabSz="917595">
              <a:defRPr sz="1200" i="0">
                <a:latin typeface="Times" pitchFamily="18" charset="0"/>
              </a:defRPr>
            </a:lvl1pPr>
          </a:lstStyle>
          <a:p>
            <a:endParaRPr lang="en-US"/>
          </a:p>
        </p:txBody>
      </p:sp>
      <p:sp>
        <p:nvSpPr>
          <p:cNvPr id="41987" name="Rectangle 3"/>
          <p:cNvSpPr>
            <a:spLocks noGrp="1" noChangeArrowheads="1"/>
          </p:cNvSpPr>
          <p:nvPr>
            <p:ph type="dt" idx="1"/>
          </p:nvPr>
        </p:nvSpPr>
        <p:spPr bwMode="auto">
          <a:xfrm>
            <a:off x="3952099" y="29"/>
            <a:ext cx="3021810" cy="459249"/>
          </a:xfrm>
          <a:prstGeom prst="rect">
            <a:avLst/>
          </a:prstGeom>
          <a:noFill/>
          <a:ln w="9525">
            <a:noFill/>
            <a:miter lim="800000"/>
            <a:headEnd/>
            <a:tailEnd/>
          </a:ln>
        </p:spPr>
        <p:txBody>
          <a:bodyPr vert="horz" wrap="square" lIns="91662" tIns="45832" rIns="91662" bIns="45832" numCol="1" anchor="t" anchorCtr="0" compatLnSpc="1">
            <a:prstTxWarp prst="textNoShape">
              <a:avLst/>
            </a:prstTxWarp>
          </a:bodyPr>
          <a:lstStyle>
            <a:lvl1pPr algn="r" defTabSz="917595">
              <a:defRPr sz="1200" i="0">
                <a:latin typeface="Times" pitchFamily="18" charset="0"/>
              </a:defRPr>
            </a:lvl1pPr>
          </a:lstStyle>
          <a:p>
            <a:endParaRPr lang="en-US"/>
          </a:p>
        </p:txBody>
      </p:sp>
      <p:sp>
        <p:nvSpPr>
          <p:cNvPr id="27652" name="Rectangle 4"/>
          <p:cNvSpPr>
            <a:spLocks noGrp="1" noRot="1" noChangeAspect="1" noChangeArrowheads="1" noTextEdit="1"/>
          </p:cNvSpPr>
          <p:nvPr>
            <p:ph type="sldImg" idx="2"/>
          </p:nvPr>
        </p:nvSpPr>
        <p:spPr bwMode="auto">
          <a:xfrm>
            <a:off x="1192213" y="688975"/>
            <a:ext cx="4591050" cy="3443288"/>
          </a:xfrm>
          <a:prstGeom prst="rect">
            <a:avLst/>
          </a:prstGeom>
          <a:noFill/>
          <a:ln w="9525">
            <a:solidFill>
              <a:srgbClr val="000000"/>
            </a:solidFill>
            <a:miter lim="800000"/>
            <a:headEnd/>
            <a:tailEnd/>
          </a:ln>
        </p:spPr>
      </p:sp>
      <p:sp>
        <p:nvSpPr>
          <p:cNvPr id="41989" name="Rectangle 5"/>
          <p:cNvSpPr>
            <a:spLocks noGrp="1" noChangeArrowheads="1"/>
          </p:cNvSpPr>
          <p:nvPr>
            <p:ph type="body" sz="quarter" idx="3"/>
          </p:nvPr>
        </p:nvSpPr>
        <p:spPr bwMode="auto">
          <a:xfrm>
            <a:off x="930304" y="4362937"/>
            <a:ext cx="5113341" cy="4206623"/>
          </a:xfrm>
          <a:prstGeom prst="rect">
            <a:avLst/>
          </a:prstGeom>
          <a:noFill/>
          <a:ln w="9525">
            <a:noFill/>
            <a:miter lim="800000"/>
            <a:headEnd/>
            <a:tailEnd/>
          </a:ln>
        </p:spPr>
        <p:txBody>
          <a:bodyPr vert="horz" wrap="square" lIns="91662" tIns="45832" rIns="91662" bIns="4583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990" name="Rectangle 6"/>
          <p:cNvSpPr>
            <a:spLocks noGrp="1" noChangeArrowheads="1"/>
          </p:cNvSpPr>
          <p:nvPr>
            <p:ph type="ftr" sz="quarter" idx="4"/>
          </p:nvPr>
        </p:nvSpPr>
        <p:spPr bwMode="auto">
          <a:xfrm>
            <a:off x="29" y="8797584"/>
            <a:ext cx="3021810" cy="459249"/>
          </a:xfrm>
          <a:prstGeom prst="rect">
            <a:avLst/>
          </a:prstGeom>
          <a:noFill/>
          <a:ln w="9525">
            <a:noFill/>
            <a:miter lim="800000"/>
            <a:headEnd/>
            <a:tailEnd/>
          </a:ln>
        </p:spPr>
        <p:txBody>
          <a:bodyPr vert="horz" wrap="square" lIns="91662" tIns="45832" rIns="91662" bIns="45832" numCol="1" anchor="b" anchorCtr="0" compatLnSpc="1">
            <a:prstTxWarp prst="textNoShape">
              <a:avLst/>
            </a:prstTxWarp>
          </a:bodyPr>
          <a:lstStyle>
            <a:lvl1pPr defTabSz="917595">
              <a:defRPr sz="1200" i="0">
                <a:latin typeface="Times" pitchFamily="18" charset="0"/>
              </a:defRPr>
            </a:lvl1pPr>
          </a:lstStyle>
          <a:p>
            <a:endParaRPr lang="en-US"/>
          </a:p>
        </p:txBody>
      </p:sp>
      <p:sp>
        <p:nvSpPr>
          <p:cNvPr id="41991" name="Rectangle 7"/>
          <p:cNvSpPr>
            <a:spLocks noGrp="1" noChangeArrowheads="1"/>
          </p:cNvSpPr>
          <p:nvPr>
            <p:ph type="sldNum" sz="quarter" idx="5"/>
          </p:nvPr>
        </p:nvSpPr>
        <p:spPr bwMode="auto">
          <a:xfrm>
            <a:off x="3952099" y="8797584"/>
            <a:ext cx="3021810" cy="459249"/>
          </a:xfrm>
          <a:prstGeom prst="rect">
            <a:avLst/>
          </a:prstGeom>
          <a:noFill/>
          <a:ln w="9525">
            <a:noFill/>
            <a:miter lim="800000"/>
            <a:headEnd/>
            <a:tailEnd/>
          </a:ln>
        </p:spPr>
        <p:txBody>
          <a:bodyPr vert="horz" wrap="square" lIns="91662" tIns="45832" rIns="91662" bIns="45832" numCol="1" anchor="b" anchorCtr="0" compatLnSpc="1">
            <a:prstTxWarp prst="textNoShape">
              <a:avLst/>
            </a:prstTxWarp>
          </a:bodyPr>
          <a:lstStyle>
            <a:lvl1pPr algn="r" defTabSz="917595">
              <a:defRPr sz="1200" i="0">
                <a:latin typeface="Times" pitchFamily="18" charset="0"/>
              </a:defRPr>
            </a:lvl1pPr>
          </a:lstStyle>
          <a:p>
            <a:fld id="{7CF7F61C-2FD5-4288-91AE-4E72EDF7F4A0}" type="slidenum">
              <a:rPr lang="en-US"/>
              <a:pPr/>
              <a:t>‹#›</a:t>
            </a:fld>
            <a:endParaRPr lang="en-US"/>
          </a:p>
        </p:txBody>
      </p:sp>
    </p:spTree>
    <p:extLst>
      <p:ext uri="{BB962C8B-B14F-4D97-AF65-F5344CB8AC3E}">
        <p14:creationId xmlns:p14="http://schemas.microsoft.com/office/powerpoint/2010/main" val="390825732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7CF7F61C-2FD5-4288-91AE-4E72EDF7F4A0}" type="slidenum">
              <a:rPr lang="en-US" smtClean="0"/>
              <a:pPr/>
              <a:t>1</a:t>
            </a:fld>
            <a:endParaRPr lang="en-US"/>
          </a:p>
        </p:txBody>
      </p:sp>
    </p:spTree>
    <p:extLst>
      <p:ext uri="{BB962C8B-B14F-4D97-AF65-F5344CB8AC3E}">
        <p14:creationId xmlns:p14="http://schemas.microsoft.com/office/powerpoint/2010/main" val="2246685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Times" pitchFamily="18" charset="0"/>
              <a:ea typeface="+mn-ea"/>
              <a:cs typeface="+mn-cs"/>
            </a:endParaRPr>
          </a:p>
          <a:p>
            <a:r>
              <a:rPr lang="en-US" sz="1200" b="0" i="0" u="none" strike="noStrike" kern="1200" baseline="0" dirty="0">
                <a:solidFill>
                  <a:schemeClr val="tx1"/>
                </a:solidFill>
                <a:latin typeface="Times" pitchFamily="18" charset="0"/>
                <a:ea typeface="+mn-ea"/>
                <a:cs typeface="+mn-cs"/>
              </a:rPr>
              <a:t> </a:t>
            </a:r>
            <a:endParaRPr lang="en-US" dirty="0"/>
          </a:p>
        </p:txBody>
      </p:sp>
      <p:sp>
        <p:nvSpPr>
          <p:cNvPr id="4" name="Slide Number Placeholder 3"/>
          <p:cNvSpPr>
            <a:spLocks noGrp="1"/>
          </p:cNvSpPr>
          <p:nvPr>
            <p:ph type="sldNum" sz="quarter" idx="10"/>
          </p:nvPr>
        </p:nvSpPr>
        <p:spPr/>
        <p:txBody>
          <a:bodyPr/>
          <a:lstStyle/>
          <a:p>
            <a:fld id="{7CF7F61C-2FD5-4288-91AE-4E72EDF7F4A0}" type="slidenum">
              <a:rPr lang="en-US" smtClean="0"/>
              <a:pPr/>
              <a:t>2</a:t>
            </a:fld>
            <a:endParaRPr lang="en-US"/>
          </a:p>
        </p:txBody>
      </p:sp>
    </p:spTree>
    <p:extLst>
      <p:ext uri="{BB962C8B-B14F-4D97-AF65-F5344CB8AC3E}">
        <p14:creationId xmlns:p14="http://schemas.microsoft.com/office/powerpoint/2010/main" val="282867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Reference FY24 budget template</a:t>
            </a:r>
          </a:p>
        </p:txBody>
      </p:sp>
      <p:sp>
        <p:nvSpPr>
          <p:cNvPr id="4" name="Slide Number Placeholder 3"/>
          <p:cNvSpPr>
            <a:spLocks noGrp="1"/>
          </p:cNvSpPr>
          <p:nvPr>
            <p:ph type="sldNum" sz="quarter" idx="10"/>
          </p:nvPr>
        </p:nvSpPr>
        <p:spPr/>
        <p:txBody>
          <a:bodyPr/>
          <a:lstStyle/>
          <a:p>
            <a:fld id="{7CF7F61C-2FD5-4288-91AE-4E72EDF7F4A0}" type="slidenum">
              <a:rPr lang="en-US" smtClean="0"/>
              <a:pPr/>
              <a:t>4</a:t>
            </a:fld>
            <a:endParaRPr lang="en-US"/>
          </a:p>
        </p:txBody>
      </p:sp>
    </p:spTree>
    <p:extLst>
      <p:ext uri="{BB962C8B-B14F-4D97-AF65-F5344CB8AC3E}">
        <p14:creationId xmlns:p14="http://schemas.microsoft.com/office/powerpoint/2010/main" val="2316612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this is</a:t>
            </a:r>
            <a:r>
              <a:rPr lang="en-US" baseline="0" dirty="0"/>
              <a:t> included on the Service Center Guidelines on the Finance Website under ORACS Policies, Procedures &amp; Forms – reference website</a:t>
            </a:r>
            <a:endParaRPr lang="en-US" dirty="0"/>
          </a:p>
        </p:txBody>
      </p:sp>
      <p:sp>
        <p:nvSpPr>
          <p:cNvPr id="4" name="Slide Number Placeholder 3"/>
          <p:cNvSpPr>
            <a:spLocks noGrp="1"/>
          </p:cNvSpPr>
          <p:nvPr>
            <p:ph type="sldNum" sz="quarter" idx="10"/>
          </p:nvPr>
        </p:nvSpPr>
        <p:spPr/>
        <p:txBody>
          <a:bodyPr/>
          <a:lstStyle/>
          <a:p>
            <a:fld id="{7CF7F61C-2FD5-4288-91AE-4E72EDF7F4A0}" type="slidenum">
              <a:rPr lang="en-US" smtClean="0"/>
              <a:pPr/>
              <a:t>5</a:t>
            </a:fld>
            <a:endParaRPr lang="en-US"/>
          </a:p>
        </p:txBody>
      </p:sp>
    </p:spTree>
    <p:extLst>
      <p:ext uri="{BB962C8B-B14F-4D97-AF65-F5344CB8AC3E}">
        <p14:creationId xmlns:p14="http://schemas.microsoft.com/office/powerpoint/2010/main" val="656216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All of this is</a:t>
            </a:r>
            <a:r>
              <a:rPr lang="en-US" baseline="0" dirty="0"/>
              <a:t> included on the Service Center Guidelines on the Finance Website under ORACS Policies, Procedures &amp; Forms – reference website</a:t>
            </a:r>
            <a:endParaRPr lang="en-US" dirty="0"/>
          </a:p>
          <a:p>
            <a:endParaRPr lang="en-US" dirty="0"/>
          </a:p>
        </p:txBody>
      </p:sp>
      <p:sp>
        <p:nvSpPr>
          <p:cNvPr id="4" name="Slide Number Placeholder 3"/>
          <p:cNvSpPr>
            <a:spLocks noGrp="1"/>
          </p:cNvSpPr>
          <p:nvPr>
            <p:ph type="sldNum" sz="quarter" idx="10"/>
          </p:nvPr>
        </p:nvSpPr>
        <p:spPr/>
        <p:txBody>
          <a:bodyPr/>
          <a:lstStyle/>
          <a:p>
            <a:fld id="{7CF7F61C-2FD5-4288-91AE-4E72EDF7F4A0}" type="slidenum">
              <a:rPr lang="en-US" smtClean="0"/>
              <a:pPr/>
              <a:t>6</a:t>
            </a:fld>
            <a:endParaRPr lang="en-US"/>
          </a:p>
        </p:txBody>
      </p:sp>
    </p:spTree>
    <p:extLst>
      <p:ext uri="{BB962C8B-B14F-4D97-AF65-F5344CB8AC3E}">
        <p14:creationId xmlns:p14="http://schemas.microsoft.com/office/powerpoint/2010/main" val="3633805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Reference FY24 budget template</a:t>
            </a:r>
          </a:p>
        </p:txBody>
      </p:sp>
      <p:sp>
        <p:nvSpPr>
          <p:cNvPr id="4" name="Slide Number Placeholder 3"/>
          <p:cNvSpPr>
            <a:spLocks noGrp="1"/>
          </p:cNvSpPr>
          <p:nvPr>
            <p:ph type="sldNum" sz="quarter" idx="5"/>
          </p:nvPr>
        </p:nvSpPr>
        <p:spPr/>
        <p:txBody>
          <a:bodyPr/>
          <a:lstStyle/>
          <a:p>
            <a:fld id="{7CF7F61C-2FD5-4288-91AE-4E72EDF7F4A0}" type="slidenum">
              <a:rPr lang="en-US" smtClean="0"/>
              <a:pPr/>
              <a:t>7</a:t>
            </a:fld>
            <a:endParaRPr lang="en-US"/>
          </a:p>
        </p:txBody>
      </p:sp>
    </p:spTree>
    <p:extLst>
      <p:ext uri="{BB962C8B-B14F-4D97-AF65-F5344CB8AC3E}">
        <p14:creationId xmlns:p14="http://schemas.microsoft.com/office/powerpoint/2010/main" val="1357893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F7F61C-2FD5-4288-91AE-4E72EDF7F4A0}" type="slidenum">
              <a:rPr lang="en-US" smtClean="0"/>
              <a:pPr/>
              <a:t>9</a:t>
            </a:fld>
            <a:endParaRPr lang="en-US"/>
          </a:p>
        </p:txBody>
      </p:sp>
    </p:spTree>
    <p:extLst>
      <p:ext uri="{BB962C8B-B14F-4D97-AF65-F5344CB8AC3E}">
        <p14:creationId xmlns:p14="http://schemas.microsoft.com/office/powerpoint/2010/main" val="2067108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F7F61C-2FD5-4288-91AE-4E72EDF7F4A0}" type="slidenum">
              <a:rPr lang="en-US" smtClean="0"/>
              <a:pPr/>
              <a:t>11</a:t>
            </a:fld>
            <a:endParaRPr lang="en-US"/>
          </a:p>
        </p:txBody>
      </p:sp>
    </p:spTree>
    <p:extLst>
      <p:ext uri="{BB962C8B-B14F-4D97-AF65-F5344CB8AC3E}">
        <p14:creationId xmlns:p14="http://schemas.microsoft.com/office/powerpoint/2010/main" val="3647739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p:cNvSpPr>
            <a:spLocks noGrp="1" noChangeArrowheads="1"/>
          </p:cNvSpPr>
          <p:nvPr>
            <p:ph type="ftr" sz="quarter" idx="10"/>
          </p:nvPr>
        </p:nvSpPr>
        <p:spPr>
          <a:ln/>
        </p:spPr>
        <p:txBody>
          <a:bodyPr/>
          <a:lstStyle>
            <a:lvl1pPr>
              <a:defRPr/>
            </a:lvl1pPr>
          </a:lstStyle>
          <a:p>
            <a:endParaRPr lang="en-US"/>
          </a:p>
        </p:txBody>
      </p:sp>
      <p:sp>
        <p:nvSpPr>
          <p:cNvPr id="5" name="Rectangle 9"/>
          <p:cNvSpPr>
            <a:spLocks noGrp="1" noChangeArrowheads="1"/>
          </p:cNvSpPr>
          <p:nvPr>
            <p:ph type="sldNum" sz="quarter" idx="11"/>
          </p:nvPr>
        </p:nvSpPr>
        <p:spPr>
          <a:ln/>
        </p:spPr>
        <p:txBody>
          <a:bodyPr/>
          <a:lstStyle>
            <a:lvl1pPr>
              <a:defRPr/>
            </a:lvl1pPr>
          </a:lstStyle>
          <a:p>
            <a:fld id="{A8FA1AE8-F91D-4857-BEF7-8E2B9EC2F70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endParaRPr lang="en-US"/>
          </a:p>
        </p:txBody>
      </p:sp>
      <p:sp>
        <p:nvSpPr>
          <p:cNvPr id="5" name="Rectangle 9"/>
          <p:cNvSpPr>
            <a:spLocks noGrp="1" noChangeArrowheads="1"/>
          </p:cNvSpPr>
          <p:nvPr>
            <p:ph type="sldNum" sz="quarter" idx="11"/>
          </p:nvPr>
        </p:nvSpPr>
        <p:spPr>
          <a:ln/>
        </p:spPr>
        <p:txBody>
          <a:bodyPr/>
          <a:lstStyle>
            <a:lvl1pPr>
              <a:defRPr/>
            </a:lvl1pPr>
          </a:lstStyle>
          <a:p>
            <a:fld id="{97C66FB4-62D5-4371-ACD6-BAE9A414EEF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3525" y="1836738"/>
            <a:ext cx="1954213" cy="1916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0888" y="1836738"/>
            <a:ext cx="5710237" cy="1916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endParaRPr lang="en-US"/>
          </a:p>
        </p:txBody>
      </p:sp>
      <p:sp>
        <p:nvSpPr>
          <p:cNvPr id="5" name="Rectangle 9"/>
          <p:cNvSpPr>
            <a:spLocks noGrp="1" noChangeArrowheads="1"/>
          </p:cNvSpPr>
          <p:nvPr>
            <p:ph type="sldNum" sz="quarter" idx="11"/>
          </p:nvPr>
        </p:nvSpPr>
        <p:spPr>
          <a:ln/>
        </p:spPr>
        <p:txBody>
          <a:bodyPr/>
          <a:lstStyle>
            <a:lvl1pPr>
              <a:defRPr/>
            </a:lvl1pPr>
          </a:lstStyle>
          <a:p>
            <a:fld id="{14F1D15E-6D46-4AF5-855B-E8A510BCB1A9}"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54075" y="1836738"/>
            <a:ext cx="7697788" cy="1365250"/>
          </a:xfrm>
        </p:spPr>
        <p:txBody>
          <a:bodyPr/>
          <a:lstStyle/>
          <a:p>
            <a:r>
              <a:rPr lang="en-US"/>
              <a:t>Click to edit Master title style</a:t>
            </a:r>
          </a:p>
        </p:txBody>
      </p:sp>
      <p:sp>
        <p:nvSpPr>
          <p:cNvPr id="3" name="Text Placeholder 2"/>
          <p:cNvSpPr>
            <a:spLocks noGrp="1"/>
          </p:cNvSpPr>
          <p:nvPr>
            <p:ph type="body" sz="half" idx="1"/>
          </p:nvPr>
        </p:nvSpPr>
        <p:spPr>
          <a:xfrm>
            <a:off x="750888" y="3421063"/>
            <a:ext cx="3832225" cy="331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35513" y="3421063"/>
            <a:ext cx="3832225" cy="331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ftr" sz="quarter" idx="10"/>
          </p:nvPr>
        </p:nvSpPr>
        <p:spPr>
          <a:ln/>
        </p:spPr>
        <p:txBody>
          <a:bodyPr/>
          <a:lstStyle>
            <a:lvl1pPr>
              <a:defRPr/>
            </a:lvl1pPr>
          </a:lstStyle>
          <a:p>
            <a:endParaRPr lang="en-US"/>
          </a:p>
        </p:txBody>
      </p:sp>
      <p:sp>
        <p:nvSpPr>
          <p:cNvPr id="6" name="Rectangle 9"/>
          <p:cNvSpPr>
            <a:spLocks noGrp="1" noChangeArrowheads="1"/>
          </p:cNvSpPr>
          <p:nvPr>
            <p:ph type="sldNum" sz="quarter" idx="11"/>
          </p:nvPr>
        </p:nvSpPr>
        <p:spPr>
          <a:ln/>
        </p:spPr>
        <p:txBody>
          <a:bodyPr/>
          <a:lstStyle>
            <a:lvl1pPr>
              <a:defRPr/>
            </a:lvl1pPr>
          </a:lstStyle>
          <a:p>
            <a:fld id="{B4820A92-9CA8-4ADE-A45B-E09D0F9FE17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endParaRPr lang="en-US"/>
          </a:p>
        </p:txBody>
      </p:sp>
      <p:sp>
        <p:nvSpPr>
          <p:cNvPr id="5" name="Rectangle 9"/>
          <p:cNvSpPr>
            <a:spLocks noGrp="1" noChangeArrowheads="1"/>
          </p:cNvSpPr>
          <p:nvPr>
            <p:ph type="sldNum" sz="quarter" idx="11"/>
          </p:nvPr>
        </p:nvSpPr>
        <p:spPr>
          <a:ln/>
        </p:spPr>
        <p:txBody>
          <a:bodyPr/>
          <a:lstStyle>
            <a:lvl1pPr>
              <a:defRPr/>
            </a:lvl1pPr>
          </a:lstStyle>
          <a:p>
            <a:fld id="{2C7BA4AB-57E5-4F0A-BD7A-D9F6FDDED65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ftr" sz="quarter" idx="10"/>
          </p:nvPr>
        </p:nvSpPr>
        <p:spPr>
          <a:ln/>
        </p:spPr>
        <p:txBody>
          <a:bodyPr/>
          <a:lstStyle>
            <a:lvl1pPr>
              <a:defRPr/>
            </a:lvl1pPr>
          </a:lstStyle>
          <a:p>
            <a:endParaRPr lang="en-US"/>
          </a:p>
        </p:txBody>
      </p:sp>
      <p:sp>
        <p:nvSpPr>
          <p:cNvPr id="5" name="Rectangle 9"/>
          <p:cNvSpPr>
            <a:spLocks noGrp="1" noChangeArrowheads="1"/>
          </p:cNvSpPr>
          <p:nvPr>
            <p:ph type="sldNum" sz="quarter" idx="11"/>
          </p:nvPr>
        </p:nvSpPr>
        <p:spPr>
          <a:ln/>
        </p:spPr>
        <p:txBody>
          <a:bodyPr/>
          <a:lstStyle>
            <a:lvl1pPr>
              <a:defRPr/>
            </a:lvl1pPr>
          </a:lstStyle>
          <a:p>
            <a:fld id="{3A8C8ED6-93C5-4909-94AD-EC3D95CDCE3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50888" y="3421063"/>
            <a:ext cx="3832225"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35513" y="3421063"/>
            <a:ext cx="3832225"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ftr" sz="quarter" idx="10"/>
          </p:nvPr>
        </p:nvSpPr>
        <p:spPr>
          <a:ln/>
        </p:spPr>
        <p:txBody>
          <a:bodyPr/>
          <a:lstStyle>
            <a:lvl1pPr>
              <a:defRPr/>
            </a:lvl1pPr>
          </a:lstStyle>
          <a:p>
            <a:endParaRPr lang="en-US"/>
          </a:p>
        </p:txBody>
      </p:sp>
      <p:sp>
        <p:nvSpPr>
          <p:cNvPr id="6" name="Rectangle 9"/>
          <p:cNvSpPr>
            <a:spLocks noGrp="1" noChangeArrowheads="1"/>
          </p:cNvSpPr>
          <p:nvPr>
            <p:ph type="sldNum" sz="quarter" idx="11"/>
          </p:nvPr>
        </p:nvSpPr>
        <p:spPr>
          <a:ln/>
        </p:spPr>
        <p:txBody>
          <a:bodyPr/>
          <a:lstStyle>
            <a:lvl1pPr>
              <a:defRPr/>
            </a:lvl1pPr>
          </a:lstStyle>
          <a:p>
            <a:fld id="{AB7F8DD6-042D-43C7-A140-24A658FD773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ftr" sz="quarter" idx="10"/>
          </p:nvPr>
        </p:nvSpPr>
        <p:spPr>
          <a:ln/>
        </p:spPr>
        <p:txBody>
          <a:bodyPr/>
          <a:lstStyle>
            <a:lvl1pPr>
              <a:defRPr/>
            </a:lvl1pPr>
          </a:lstStyle>
          <a:p>
            <a:endParaRPr lang="en-US"/>
          </a:p>
        </p:txBody>
      </p:sp>
      <p:sp>
        <p:nvSpPr>
          <p:cNvPr id="8" name="Rectangle 9"/>
          <p:cNvSpPr>
            <a:spLocks noGrp="1" noChangeArrowheads="1"/>
          </p:cNvSpPr>
          <p:nvPr>
            <p:ph type="sldNum" sz="quarter" idx="11"/>
          </p:nvPr>
        </p:nvSpPr>
        <p:spPr>
          <a:ln/>
        </p:spPr>
        <p:txBody>
          <a:bodyPr/>
          <a:lstStyle>
            <a:lvl1pPr>
              <a:defRPr/>
            </a:lvl1pPr>
          </a:lstStyle>
          <a:p>
            <a:fld id="{BA4A5B2E-E471-4A60-AF1A-384A49D8319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p:cNvSpPr>
            <a:spLocks noGrp="1" noChangeArrowheads="1"/>
          </p:cNvSpPr>
          <p:nvPr>
            <p:ph type="ftr" sz="quarter" idx="10"/>
          </p:nvPr>
        </p:nvSpPr>
        <p:spPr>
          <a:ln/>
        </p:spPr>
        <p:txBody>
          <a:bodyPr/>
          <a:lstStyle>
            <a:lvl1pPr>
              <a:defRPr/>
            </a:lvl1pPr>
          </a:lstStyle>
          <a:p>
            <a:endParaRPr lang="en-US"/>
          </a:p>
        </p:txBody>
      </p:sp>
      <p:sp>
        <p:nvSpPr>
          <p:cNvPr id="4" name="Rectangle 9"/>
          <p:cNvSpPr>
            <a:spLocks noGrp="1" noChangeArrowheads="1"/>
          </p:cNvSpPr>
          <p:nvPr>
            <p:ph type="sldNum" sz="quarter" idx="11"/>
          </p:nvPr>
        </p:nvSpPr>
        <p:spPr>
          <a:ln/>
        </p:spPr>
        <p:txBody>
          <a:bodyPr/>
          <a:lstStyle>
            <a:lvl1pPr>
              <a:defRPr/>
            </a:lvl1pPr>
          </a:lstStyle>
          <a:p>
            <a:fld id="{39235E26-7F2E-4C1D-B758-0ACBC159B1E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endParaRPr lang="en-US"/>
          </a:p>
        </p:txBody>
      </p:sp>
      <p:sp>
        <p:nvSpPr>
          <p:cNvPr id="3" name="Rectangle 9"/>
          <p:cNvSpPr>
            <a:spLocks noGrp="1" noChangeArrowheads="1"/>
          </p:cNvSpPr>
          <p:nvPr>
            <p:ph type="sldNum" sz="quarter" idx="11"/>
          </p:nvPr>
        </p:nvSpPr>
        <p:spPr>
          <a:ln/>
        </p:spPr>
        <p:txBody>
          <a:bodyPr/>
          <a:lstStyle>
            <a:lvl1pPr>
              <a:defRPr/>
            </a:lvl1pPr>
          </a:lstStyle>
          <a:p>
            <a:fld id="{82218266-D290-41B1-9836-9488DD4A9E1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ftr" sz="quarter" idx="10"/>
          </p:nvPr>
        </p:nvSpPr>
        <p:spPr>
          <a:ln/>
        </p:spPr>
        <p:txBody>
          <a:bodyPr/>
          <a:lstStyle>
            <a:lvl1pPr>
              <a:defRPr/>
            </a:lvl1pPr>
          </a:lstStyle>
          <a:p>
            <a:endParaRPr lang="en-US"/>
          </a:p>
        </p:txBody>
      </p:sp>
      <p:sp>
        <p:nvSpPr>
          <p:cNvPr id="6" name="Rectangle 9"/>
          <p:cNvSpPr>
            <a:spLocks noGrp="1" noChangeArrowheads="1"/>
          </p:cNvSpPr>
          <p:nvPr>
            <p:ph type="sldNum" sz="quarter" idx="11"/>
          </p:nvPr>
        </p:nvSpPr>
        <p:spPr>
          <a:ln/>
        </p:spPr>
        <p:txBody>
          <a:bodyPr/>
          <a:lstStyle>
            <a:lvl1pPr>
              <a:defRPr/>
            </a:lvl1pPr>
          </a:lstStyle>
          <a:p>
            <a:fld id="{89044F1C-9D24-4D76-8B02-BBD34380355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ftr" sz="quarter" idx="10"/>
          </p:nvPr>
        </p:nvSpPr>
        <p:spPr>
          <a:ln/>
        </p:spPr>
        <p:txBody>
          <a:bodyPr/>
          <a:lstStyle>
            <a:lvl1pPr>
              <a:defRPr/>
            </a:lvl1pPr>
          </a:lstStyle>
          <a:p>
            <a:endParaRPr lang="en-US"/>
          </a:p>
        </p:txBody>
      </p:sp>
      <p:sp>
        <p:nvSpPr>
          <p:cNvPr id="6" name="Rectangle 9"/>
          <p:cNvSpPr>
            <a:spLocks noGrp="1" noChangeArrowheads="1"/>
          </p:cNvSpPr>
          <p:nvPr>
            <p:ph type="sldNum" sz="quarter" idx="11"/>
          </p:nvPr>
        </p:nvSpPr>
        <p:spPr>
          <a:ln/>
        </p:spPr>
        <p:txBody>
          <a:bodyPr/>
          <a:lstStyle>
            <a:lvl1pPr>
              <a:defRPr/>
            </a:lvl1pPr>
          </a:lstStyle>
          <a:p>
            <a:fld id="{4DD4256F-3660-47FD-ABFC-14A76DACD5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28034" name="Rectangle 2"/>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428035" name="Rectangle 3"/>
          <p:cNvSpPr>
            <a:spLocks noGrp="1" noChangeArrowheads="1"/>
          </p:cNvSpPr>
          <p:nvPr>
            <p:ph type="ftr" sz="quarter" idx="3"/>
          </p:nvPr>
        </p:nvSpPr>
        <p:spPr bwMode="auto">
          <a:xfrm>
            <a:off x="866775" y="5992813"/>
            <a:ext cx="3757613" cy="455612"/>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bodyPr>
          <a:lstStyle>
            <a:lvl1pPr eaLnBrk="1" hangingPunct="1">
              <a:lnSpc>
                <a:spcPct val="110000"/>
              </a:lnSpc>
              <a:spcBef>
                <a:spcPct val="20000"/>
              </a:spcBef>
              <a:defRPr sz="900" i="0">
                <a:latin typeface="Verdana" pitchFamily="34" charset="0"/>
              </a:defRPr>
            </a:lvl1pPr>
          </a:lstStyle>
          <a:p>
            <a:endParaRPr lang="en-US"/>
          </a:p>
        </p:txBody>
      </p:sp>
      <p:sp>
        <p:nvSpPr>
          <p:cNvPr id="428036" name="Rectangle 4"/>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2053" name="Rectangle 5"/>
          <p:cNvSpPr>
            <a:spLocks noGrp="1" noChangeArrowheads="1"/>
          </p:cNvSpPr>
          <p:nvPr>
            <p:ph type="title"/>
          </p:nvPr>
        </p:nvSpPr>
        <p:spPr bwMode="auto">
          <a:xfrm>
            <a:off x="854075" y="1836738"/>
            <a:ext cx="7697788" cy="13652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2054" name="Rectangle 6"/>
          <p:cNvSpPr>
            <a:spLocks noGrp="1" noChangeArrowheads="1"/>
          </p:cNvSpPr>
          <p:nvPr>
            <p:ph type="body" idx="1"/>
          </p:nvPr>
        </p:nvSpPr>
        <p:spPr bwMode="auto">
          <a:xfrm>
            <a:off x="750888" y="3421063"/>
            <a:ext cx="7816850" cy="3317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055" name="Picture 7" descr="logo white on blue"/>
          <p:cNvPicPr>
            <a:picLocks noChangeAspect="1" noChangeArrowheads="1"/>
          </p:cNvPicPr>
          <p:nvPr/>
        </p:nvPicPr>
        <p:blipFill>
          <a:blip r:embed="rId14" cstate="print"/>
          <a:srcRect/>
          <a:stretch>
            <a:fillRect/>
          </a:stretch>
        </p:blipFill>
        <p:spPr bwMode="auto">
          <a:xfrm>
            <a:off x="787400" y="182563"/>
            <a:ext cx="2955925" cy="692150"/>
          </a:xfrm>
          <a:prstGeom prst="rect">
            <a:avLst/>
          </a:prstGeom>
          <a:noFill/>
          <a:ln w="9525">
            <a:noFill/>
            <a:miter lim="800000"/>
            <a:headEnd/>
            <a:tailEnd/>
          </a:ln>
        </p:spPr>
      </p:pic>
      <p:sp>
        <p:nvSpPr>
          <p:cNvPr id="428043" name="Text Box 11"/>
          <p:cNvSpPr txBox="1">
            <a:spLocks noChangeArrowheads="1"/>
          </p:cNvSpPr>
          <p:nvPr userDrawn="1"/>
        </p:nvSpPr>
        <p:spPr bwMode="auto">
          <a:xfrm>
            <a:off x="5232400" y="301625"/>
            <a:ext cx="3622675" cy="396875"/>
          </a:xfrm>
          <a:prstGeom prst="rect">
            <a:avLst/>
          </a:prstGeom>
          <a:noFill/>
          <a:ln w="9525">
            <a:noFill/>
            <a:miter lim="800000"/>
            <a:headEnd/>
            <a:tailEnd/>
          </a:ln>
          <a:effectLst/>
        </p:spPr>
        <p:txBody>
          <a:bodyPr>
            <a:spAutoFit/>
          </a:bodyPr>
          <a:lstStyle/>
          <a:p>
            <a:pPr>
              <a:spcBef>
                <a:spcPct val="50000"/>
              </a:spcBef>
              <a:defRPr/>
            </a:pPr>
            <a:r>
              <a:rPr lang="en-US" i="0">
                <a:solidFill>
                  <a:schemeClr val="bg1"/>
                </a:solidFill>
                <a:latin typeface="Times New Roman" pitchFamily="18" charset="0"/>
              </a:rPr>
              <a:t>School of Medicine &amp; Dentistry</a:t>
            </a:r>
          </a:p>
        </p:txBody>
      </p:sp>
      <p:sp>
        <p:nvSpPr>
          <p:cNvPr id="2057" name="Rectangle 9"/>
          <p:cNvSpPr>
            <a:spLocks noGrp="1" noChangeArrowheads="1"/>
          </p:cNvSpPr>
          <p:nvPr>
            <p:ph type="sldNum" sz="quarter" idx="4"/>
          </p:nvPr>
        </p:nvSpPr>
        <p:spPr bwMode="auto">
          <a:xfrm>
            <a:off x="7931150" y="6434138"/>
            <a:ext cx="755650" cy="2873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5BD1367-F83E-4A5F-BACC-97C9399D13E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3" r:id="rId2"/>
    <p:sldLayoutId id="2147483662" r:id="rId3"/>
    <p:sldLayoutId id="2147483661" r:id="rId4"/>
    <p:sldLayoutId id="2147483660" r:id="rId5"/>
    <p:sldLayoutId id="2147483659" r:id="rId6"/>
    <p:sldLayoutId id="2147483658" r:id="rId7"/>
    <p:sldLayoutId id="2147483657" r:id="rId8"/>
    <p:sldLayoutId id="2147483656" r:id="rId9"/>
    <p:sldLayoutId id="2147483655" r:id="rId10"/>
    <p:sldLayoutId id="2147483654" r:id="rId11"/>
    <p:sldLayoutId id="2147483653" r:id="rId12"/>
  </p:sldLayoutIdLst>
  <p:hf hdr="0" ftr="0" dt="0"/>
  <p:txStyles>
    <p:titleStyle>
      <a:lvl1pPr algn="l" defTabSz="928688" rtl="0" eaLnBrk="0" fontAlgn="base" hangingPunct="0">
        <a:lnSpc>
          <a:spcPct val="110000"/>
        </a:lnSpc>
        <a:spcBef>
          <a:spcPct val="0"/>
        </a:spcBef>
        <a:spcAft>
          <a:spcPct val="0"/>
        </a:spcAft>
        <a:defRPr sz="3300">
          <a:solidFill>
            <a:schemeClr val="tx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tx1"/>
          </a:solidFill>
          <a:latin typeface="Verdana" pitchFamily="34" charset="0"/>
        </a:defRPr>
      </a:lvl2pPr>
      <a:lvl3pPr algn="l" defTabSz="928688" rtl="0" eaLnBrk="0" fontAlgn="base" hangingPunct="0">
        <a:lnSpc>
          <a:spcPct val="110000"/>
        </a:lnSpc>
        <a:spcBef>
          <a:spcPct val="0"/>
        </a:spcBef>
        <a:spcAft>
          <a:spcPct val="0"/>
        </a:spcAft>
        <a:defRPr sz="3300">
          <a:solidFill>
            <a:schemeClr val="tx1"/>
          </a:solidFill>
          <a:latin typeface="Verdana" pitchFamily="34" charset="0"/>
        </a:defRPr>
      </a:lvl3pPr>
      <a:lvl4pPr algn="l" defTabSz="928688" rtl="0" eaLnBrk="0" fontAlgn="base" hangingPunct="0">
        <a:lnSpc>
          <a:spcPct val="110000"/>
        </a:lnSpc>
        <a:spcBef>
          <a:spcPct val="0"/>
        </a:spcBef>
        <a:spcAft>
          <a:spcPct val="0"/>
        </a:spcAft>
        <a:defRPr sz="3300">
          <a:solidFill>
            <a:schemeClr val="tx1"/>
          </a:solidFill>
          <a:latin typeface="Verdana" pitchFamily="34" charset="0"/>
        </a:defRPr>
      </a:lvl4pPr>
      <a:lvl5pPr algn="l" defTabSz="928688" rtl="0" eaLnBrk="0" fontAlgn="base" hangingPunct="0">
        <a:lnSpc>
          <a:spcPct val="110000"/>
        </a:lnSpc>
        <a:spcBef>
          <a:spcPct val="0"/>
        </a:spcBef>
        <a:spcAft>
          <a:spcPct val="0"/>
        </a:spcAft>
        <a:defRPr sz="3300">
          <a:solidFill>
            <a:schemeClr val="tx1"/>
          </a:solidFill>
          <a:latin typeface="Verdana" pitchFamily="34" charset="0"/>
        </a:defRPr>
      </a:lvl5pPr>
      <a:lvl6pPr marL="457200" algn="l" defTabSz="928688" rtl="0" fontAlgn="base">
        <a:lnSpc>
          <a:spcPct val="110000"/>
        </a:lnSpc>
        <a:spcBef>
          <a:spcPct val="0"/>
        </a:spcBef>
        <a:spcAft>
          <a:spcPct val="0"/>
        </a:spcAft>
        <a:defRPr sz="3300">
          <a:solidFill>
            <a:schemeClr val="tx1"/>
          </a:solidFill>
          <a:latin typeface="Verdana" pitchFamily="34" charset="0"/>
        </a:defRPr>
      </a:lvl6pPr>
      <a:lvl7pPr marL="914400" algn="l" defTabSz="928688" rtl="0" fontAlgn="base">
        <a:lnSpc>
          <a:spcPct val="110000"/>
        </a:lnSpc>
        <a:spcBef>
          <a:spcPct val="0"/>
        </a:spcBef>
        <a:spcAft>
          <a:spcPct val="0"/>
        </a:spcAft>
        <a:defRPr sz="3300">
          <a:solidFill>
            <a:schemeClr val="tx1"/>
          </a:solidFill>
          <a:latin typeface="Verdana" pitchFamily="34" charset="0"/>
        </a:defRPr>
      </a:lvl7pPr>
      <a:lvl8pPr marL="1371600" algn="l" defTabSz="928688" rtl="0" fontAlgn="base">
        <a:lnSpc>
          <a:spcPct val="110000"/>
        </a:lnSpc>
        <a:spcBef>
          <a:spcPct val="0"/>
        </a:spcBef>
        <a:spcAft>
          <a:spcPct val="0"/>
        </a:spcAft>
        <a:defRPr sz="3300">
          <a:solidFill>
            <a:schemeClr val="tx1"/>
          </a:solidFill>
          <a:latin typeface="Verdana" pitchFamily="34" charset="0"/>
        </a:defRPr>
      </a:lvl8pPr>
      <a:lvl9pPr marL="1828800" algn="l" defTabSz="928688" rtl="0" fontAlgn="base">
        <a:lnSpc>
          <a:spcPct val="110000"/>
        </a:lnSpc>
        <a:spcBef>
          <a:spcPct val="0"/>
        </a:spcBef>
        <a:spcAft>
          <a:spcPct val="0"/>
        </a:spcAft>
        <a:defRPr sz="3300">
          <a:solidFill>
            <a:schemeClr val="tx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tx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tx1"/>
          </a:solidFill>
          <a:latin typeface="+mn-lt"/>
        </a:defRPr>
      </a:lvl2pPr>
      <a:lvl3pPr marL="842963" indent="-211138" algn="l" defTabSz="928688" rtl="0" eaLnBrk="0" fontAlgn="base" hangingPunct="0">
        <a:spcBef>
          <a:spcPct val="20000"/>
        </a:spcBef>
        <a:spcAft>
          <a:spcPct val="0"/>
        </a:spcAft>
        <a:buChar char="•"/>
        <a:defRPr sz="1600">
          <a:solidFill>
            <a:schemeClr val="tx1"/>
          </a:solidFill>
          <a:latin typeface="+mn-lt"/>
        </a:defRPr>
      </a:lvl3pPr>
      <a:lvl4pPr marL="1265238" indent="-212725" algn="l" defTabSz="928688" rtl="0" eaLnBrk="0" fontAlgn="base" hangingPunct="0">
        <a:spcBef>
          <a:spcPct val="20000"/>
        </a:spcBef>
        <a:spcAft>
          <a:spcPct val="0"/>
        </a:spcAft>
        <a:buChar char="–"/>
        <a:defRPr sz="1600">
          <a:solidFill>
            <a:schemeClr val="tx1"/>
          </a:solidFill>
          <a:latin typeface="+mn-lt"/>
        </a:defRPr>
      </a:lvl4pPr>
      <a:lvl5pPr marL="1685925" indent="-211138" algn="l" defTabSz="928688" rtl="0" eaLnBrk="0" fontAlgn="base" hangingPunct="0">
        <a:spcBef>
          <a:spcPct val="20000"/>
        </a:spcBef>
        <a:spcAft>
          <a:spcPct val="0"/>
        </a:spcAft>
        <a:buChar char="»"/>
        <a:defRPr sz="1600">
          <a:solidFill>
            <a:schemeClr val="tx1"/>
          </a:solidFill>
          <a:latin typeface="+mn-lt"/>
        </a:defRPr>
      </a:lvl5pPr>
      <a:lvl6pPr marL="2143125" indent="-211138" algn="l" defTabSz="928688" rtl="0" fontAlgn="base">
        <a:spcBef>
          <a:spcPct val="20000"/>
        </a:spcBef>
        <a:spcAft>
          <a:spcPct val="0"/>
        </a:spcAft>
        <a:buChar char="»"/>
        <a:defRPr sz="1600">
          <a:solidFill>
            <a:schemeClr val="tx1"/>
          </a:solidFill>
          <a:latin typeface="+mn-lt"/>
        </a:defRPr>
      </a:lvl6pPr>
      <a:lvl7pPr marL="2600325" indent="-211138" algn="l" defTabSz="928688" rtl="0" fontAlgn="base">
        <a:spcBef>
          <a:spcPct val="20000"/>
        </a:spcBef>
        <a:spcAft>
          <a:spcPct val="0"/>
        </a:spcAft>
        <a:buChar char="»"/>
        <a:defRPr sz="1600">
          <a:solidFill>
            <a:schemeClr val="tx1"/>
          </a:solidFill>
          <a:latin typeface="+mn-lt"/>
        </a:defRPr>
      </a:lvl7pPr>
      <a:lvl8pPr marL="3057525" indent="-211138" algn="l" defTabSz="928688" rtl="0" fontAlgn="base">
        <a:spcBef>
          <a:spcPct val="20000"/>
        </a:spcBef>
        <a:spcAft>
          <a:spcPct val="0"/>
        </a:spcAft>
        <a:buChar char="»"/>
        <a:defRPr sz="1600">
          <a:solidFill>
            <a:schemeClr val="tx1"/>
          </a:solidFill>
          <a:latin typeface="+mn-lt"/>
        </a:defRPr>
      </a:lvl8pPr>
      <a:lvl9pPr marL="3514725" indent="-211138" algn="l" defTabSz="928688"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82218266-D290-41B1-9836-9488DD4A9E1C}" type="slidenum">
              <a:rPr lang="en-US" smtClean="0"/>
              <a:pPr/>
              <a:t>1</a:t>
            </a:fld>
            <a:endParaRPr lang="en-US"/>
          </a:p>
        </p:txBody>
      </p:sp>
      <p:sp>
        <p:nvSpPr>
          <p:cNvPr id="3" name="Rectangle 2"/>
          <p:cNvSpPr/>
          <p:nvPr/>
        </p:nvSpPr>
        <p:spPr>
          <a:xfrm>
            <a:off x="2667209" y="1802835"/>
            <a:ext cx="3618299" cy="707886"/>
          </a:xfrm>
          <a:prstGeom prst="rect">
            <a:avLst/>
          </a:prstGeom>
          <a:noFill/>
        </p:spPr>
        <p:txBody>
          <a:bodyPr wrap="none" lIns="91440" tIns="45720" rIns="91440" bIns="45720">
            <a:spAutoFit/>
          </a:bodyPr>
          <a:lstStyle/>
          <a:p>
            <a:pPr algn="ctr"/>
            <a:r>
              <a:rPr lang="en-US" sz="4000" b="1" i="0" dirty="0">
                <a:ln w="0"/>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Service Centers</a:t>
            </a:r>
            <a:endParaRPr lang="en-US" sz="4000" b="1" i="0" cap="none" spc="0" dirty="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endParaRPr>
          </a:p>
        </p:txBody>
      </p:sp>
      <p:pic>
        <p:nvPicPr>
          <p:cNvPr id="1026" name="Picture 2" descr="Image result for medical resear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5609" y="2857700"/>
            <a:ext cx="4381500" cy="2800351"/>
          </a:xfrm>
          <a:prstGeom prst="rect">
            <a:avLst/>
          </a:prstGeom>
          <a:noFill/>
          <a:ln w="4762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9465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8817973-3C4E-4128-9532-293A70BC03B4}"/>
              </a:ext>
            </a:extLst>
          </p:cNvPr>
          <p:cNvSpPr>
            <a:spLocks noGrp="1"/>
          </p:cNvSpPr>
          <p:nvPr>
            <p:ph type="sldNum" sz="quarter" idx="11"/>
          </p:nvPr>
        </p:nvSpPr>
        <p:spPr/>
        <p:txBody>
          <a:bodyPr/>
          <a:lstStyle/>
          <a:p>
            <a:fld id="{82218266-D290-41B1-9836-9488DD4A9E1C}" type="slidenum">
              <a:rPr lang="en-US" smtClean="0"/>
              <a:pPr/>
              <a:t>10</a:t>
            </a:fld>
            <a:endParaRPr lang="en-US"/>
          </a:p>
        </p:txBody>
      </p:sp>
      <p:sp>
        <p:nvSpPr>
          <p:cNvPr id="3" name="Rectangle 2">
            <a:extLst>
              <a:ext uri="{FF2B5EF4-FFF2-40B4-BE49-F238E27FC236}">
                <a16:creationId xmlns:a16="http://schemas.microsoft.com/office/drawing/2014/main" id="{78931307-5503-4E27-ADB2-1018E6CE820F}"/>
              </a:ext>
            </a:extLst>
          </p:cNvPr>
          <p:cNvSpPr/>
          <p:nvPr/>
        </p:nvSpPr>
        <p:spPr>
          <a:xfrm>
            <a:off x="668336" y="2071031"/>
            <a:ext cx="7807325" cy="400110"/>
          </a:xfrm>
          <a:prstGeom prst="rect">
            <a:avLst/>
          </a:prstGeom>
        </p:spPr>
        <p:txBody>
          <a:bodyPr wrap="square">
            <a:spAutoFit/>
          </a:bodyPr>
          <a:lstStyle/>
          <a:p>
            <a:r>
              <a:rPr lang="en-US" b="1" i="0" dirty="0">
                <a:latin typeface="Times New Roman" panose="02020603050405020304" pitchFamily="18" charset="0"/>
                <a:cs typeface="Times New Roman" panose="02020603050405020304" pitchFamily="18" charset="0"/>
              </a:rPr>
              <a:t>What are Service Center Administrators accounting expectations?</a:t>
            </a:r>
          </a:p>
        </p:txBody>
      </p:sp>
      <p:sp>
        <p:nvSpPr>
          <p:cNvPr id="4" name="Rectangle 3">
            <a:extLst>
              <a:ext uri="{FF2B5EF4-FFF2-40B4-BE49-F238E27FC236}">
                <a16:creationId xmlns:a16="http://schemas.microsoft.com/office/drawing/2014/main" id="{D1259DC0-A205-4C1F-BB35-8431277C300F}"/>
              </a:ext>
            </a:extLst>
          </p:cNvPr>
          <p:cNvSpPr/>
          <p:nvPr/>
        </p:nvSpPr>
        <p:spPr>
          <a:xfrm>
            <a:off x="800098" y="2651462"/>
            <a:ext cx="7543800" cy="2554545"/>
          </a:xfrm>
          <a:prstGeom prst="rect">
            <a:avLst/>
          </a:prstGeom>
        </p:spPr>
        <p:txBody>
          <a:bodyPr wrap="square">
            <a:spAutoFit/>
          </a:bodyPr>
          <a:lstStyle/>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Billing should be </a:t>
            </a:r>
            <a:r>
              <a:rPr lang="en-US" b="1" i="0" dirty="0">
                <a:latin typeface="Times New Roman" panose="02020603050405020304" pitchFamily="18" charset="0"/>
                <a:cs typeface="Times New Roman" panose="02020603050405020304" pitchFamily="18" charset="0"/>
              </a:rPr>
              <a:t>completed on an monthly basis</a:t>
            </a:r>
            <a:r>
              <a:rPr lang="en-US" i="0" dirty="0">
                <a:latin typeface="Times New Roman" panose="02020603050405020304" pitchFamily="18" charset="0"/>
                <a:cs typeface="Times New Roman" panose="02020603050405020304" pitchFamily="18" charset="0"/>
              </a:rPr>
              <a:t>, using manual JEs (small scale) or URFinancials integrations (large scale) with a </a:t>
            </a:r>
            <a:r>
              <a:rPr lang="en-US" b="1" i="0" dirty="0">
                <a:latin typeface="Times New Roman" panose="02020603050405020304" pitchFamily="18" charset="0"/>
                <a:cs typeface="Times New Roman" panose="02020603050405020304" pitchFamily="18" charset="0"/>
              </a:rPr>
              <a:t>specific unique memo identifier for the Service Center.</a:t>
            </a:r>
            <a:br>
              <a:rPr lang="en-US" b="1" i="0" dirty="0">
                <a:latin typeface="Times New Roman" panose="02020603050405020304" pitchFamily="18" charset="0"/>
                <a:cs typeface="Times New Roman" panose="02020603050405020304" pitchFamily="18" charset="0"/>
              </a:rPr>
            </a:br>
            <a:endParaRPr lang="en-US" b="1"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Be able to produce backup records in a timely manner that provides account numbers showing both the debit and credit amounts and all backup for the calculations and FAOs charged.</a:t>
            </a:r>
          </a:p>
        </p:txBody>
      </p:sp>
    </p:spTree>
    <p:extLst>
      <p:ext uri="{BB962C8B-B14F-4D97-AF65-F5344CB8AC3E}">
        <p14:creationId xmlns:p14="http://schemas.microsoft.com/office/powerpoint/2010/main" val="3161868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82218266-D290-41B1-9836-9488DD4A9E1C}" type="slidenum">
              <a:rPr lang="en-US" smtClean="0"/>
              <a:pPr/>
              <a:t>11</a:t>
            </a:fld>
            <a:endParaRPr lang="en-US"/>
          </a:p>
        </p:txBody>
      </p:sp>
      <p:sp>
        <p:nvSpPr>
          <p:cNvPr id="4" name="Rectangle 3"/>
          <p:cNvSpPr/>
          <p:nvPr/>
        </p:nvSpPr>
        <p:spPr>
          <a:xfrm>
            <a:off x="150830" y="1159497"/>
            <a:ext cx="8823488" cy="7786747"/>
          </a:xfrm>
          <a:prstGeom prst="rect">
            <a:avLst/>
          </a:prstGeom>
        </p:spPr>
        <p:txBody>
          <a:bodyPr wrap="square">
            <a:spAutoFit/>
          </a:bodyPr>
          <a:lstStyle/>
          <a:p>
            <a:pPr lvl="1"/>
            <a:r>
              <a:rPr lang="en-US" b="1" i="0" dirty="0">
                <a:latin typeface="Times New Roman" panose="02020603050405020304" pitchFamily="18" charset="0"/>
                <a:cs typeface="Times New Roman" panose="02020603050405020304" pitchFamily="18" charset="0"/>
              </a:rPr>
              <a:t>Processing monthly JEs: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Service Center (SC) ledger accounts, spend and revenue categories</a:t>
            </a:r>
          </a:p>
          <a:p>
            <a:pPr marL="1257300" lvl="2" indent="-342900">
              <a:buFont typeface="Wingdings" panose="05000000000000000000" pitchFamily="2" charset="2"/>
              <a:buChar char="Ø"/>
            </a:pPr>
            <a:r>
              <a:rPr lang="en-US" b="1" i="0" dirty="0">
                <a:latin typeface="Times New Roman" panose="02020603050405020304" pitchFamily="18" charset="0"/>
                <a:cs typeface="Times New Roman" panose="02020603050405020304" pitchFamily="18" charset="0"/>
              </a:rPr>
              <a:t>Expense recorded as</a:t>
            </a:r>
            <a:r>
              <a:rPr lang="en-US" i="0" dirty="0">
                <a:latin typeface="Times New Roman" panose="02020603050405020304" pitchFamily="18" charset="0"/>
                <a:cs typeface="Times New Roman" panose="02020603050405020304" pitchFamily="18" charset="0"/>
              </a:rPr>
              <a:t>:	</a:t>
            </a:r>
          </a:p>
          <a:p>
            <a:pPr marL="1714500" lvl="3"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Ledger account:  65610 SC Charges</a:t>
            </a:r>
          </a:p>
          <a:p>
            <a:pPr marL="1714500" lvl="3"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Spend Category:</a:t>
            </a:r>
          </a:p>
          <a:p>
            <a:pPr marL="2171700" lvl="4"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55650 SC Charges</a:t>
            </a:r>
          </a:p>
          <a:p>
            <a:pPr marL="2171700" lvl="4"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55660 SC Fully Costed Charges (exempt from indirects – due to F&amp;A charges included in the rates)</a:t>
            </a:r>
          </a:p>
          <a:p>
            <a:pPr marL="1257300" lvl="2" indent="-342900">
              <a:buFont typeface="Wingdings" panose="05000000000000000000" pitchFamily="2" charset="2"/>
              <a:buChar char="Ø"/>
            </a:pPr>
            <a:r>
              <a:rPr lang="en-US" b="1" i="0" dirty="0">
                <a:latin typeface="Times New Roman" panose="02020603050405020304" pitchFamily="18" charset="0"/>
                <a:cs typeface="Times New Roman" panose="02020603050405020304" pitchFamily="18" charset="0"/>
              </a:rPr>
              <a:t>Revenue recorded as:</a:t>
            </a:r>
          </a:p>
          <a:p>
            <a:pPr marL="1714500" lvl="3"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Ledger account:  </a:t>
            </a:r>
          </a:p>
          <a:p>
            <a:pPr marL="2171700" lvl="4"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65610 SC charges (internal customers)</a:t>
            </a:r>
          </a:p>
          <a:p>
            <a:pPr marL="2171700" lvl="4"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46800 Miscellaneous Revenue (external customer)</a:t>
            </a:r>
          </a:p>
          <a:p>
            <a:pPr marL="1714500" lvl="3"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Revenue category:	</a:t>
            </a:r>
          </a:p>
          <a:p>
            <a:pPr marL="2171700" lvl="4"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55650 SC charges (Spend Category for internal customers)</a:t>
            </a:r>
          </a:p>
          <a:p>
            <a:pPr marL="2171700" lvl="4"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55660 SC Fully costed charges (internal customer and exempt from indirects)</a:t>
            </a:r>
          </a:p>
          <a:p>
            <a:pPr marL="2171700" lvl="4"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13700 Miscellaneous Revenue (Revenue Category for external customers)</a:t>
            </a:r>
          </a:p>
          <a:p>
            <a:pPr lvl="4"/>
            <a:endParaRPr lang="en-US"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SC space should be updated as employees work on SC activities</a:t>
            </a:r>
          </a:p>
        </p:txBody>
      </p:sp>
    </p:spTree>
    <p:extLst>
      <p:ext uri="{BB962C8B-B14F-4D97-AF65-F5344CB8AC3E}">
        <p14:creationId xmlns:p14="http://schemas.microsoft.com/office/powerpoint/2010/main" val="169346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8E5D891-5201-4153-92A0-DE43B18B0019}"/>
              </a:ext>
            </a:extLst>
          </p:cNvPr>
          <p:cNvSpPr>
            <a:spLocks noGrp="1"/>
          </p:cNvSpPr>
          <p:nvPr>
            <p:ph type="sldNum" sz="quarter" idx="11"/>
          </p:nvPr>
        </p:nvSpPr>
        <p:spPr/>
        <p:txBody>
          <a:bodyPr/>
          <a:lstStyle/>
          <a:p>
            <a:fld id="{82218266-D290-41B1-9836-9488DD4A9E1C}" type="slidenum">
              <a:rPr lang="en-US" smtClean="0"/>
              <a:pPr/>
              <a:t>12</a:t>
            </a:fld>
            <a:endParaRPr lang="en-US"/>
          </a:p>
        </p:txBody>
      </p:sp>
      <p:sp>
        <p:nvSpPr>
          <p:cNvPr id="3" name="Rectangle 2">
            <a:extLst>
              <a:ext uri="{FF2B5EF4-FFF2-40B4-BE49-F238E27FC236}">
                <a16:creationId xmlns:a16="http://schemas.microsoft.com/office/drawing/2014/main" id="{357A5209-7CF6-49AD-AB0E-19DF3D5FBF15}"/>
              </a:ext>
            </a:extLst>
          </p:cNvPr>
          <p:cNvSpPr/>
          <p:nvPr/>
        </p:nvSpPr>
        <p:spPr>
          <a:xfrm>
            <a:off x="568325" y="1444794"/>
            <a:ext cx="7807325" cy="400110"/>
          </a:xfrm>
          <a:prstGeom prst="rect">
            <a:avLst/>
          </a:prstGeom>
        </p:spPr>
        <p:txBody>
          <a:bodyPr wrap="square">
            <a:spAutoFit/>
          </a:bodyPr>
          <a:lstStyle/>
          <a:p>
            <a:r>
              <a:rPr lang="en-US" b="1" i="0" dirty="0">
                <a:latin typeface="Times New Roman" panose="02020603050405020304" pitchFamily="18" charset="0"/>
                <a:cs typeface="Times New Roman" panose="02020603050405020304" pitchFamily="18" charset="0"/>
              </a:rPr>
              <a:t>Sample journal entry:</a:t>
            </a:r>
          </a:p>
        </p:txBody>
      </p:sp>
      <p:pic>
        <p:nvPicPr>
          <p:cNvPr id="4" name="Picture 3">
            <a:extLst>
              <a:ext uri="{FF2B5EF4-FFF2-40B4-BE49-F238E27FC236}">
                <a16:creationId xmlns:a16="http://schemas.microsoft.com/office/drawing/2014/main" id="{6688FAC3-7895-49FB-AA9C-E33B9A4679AD}"/>
              </a:ext>
            </a:extLst>
          </p:cNvPr>
          <p:cNvPicPr>
            <a:picLocks noChangeAspect="1"/>
          </p:cNvPicPr>
          <p:nvPr/>
        </p:nvPicPr>
        <p:blipFill>
          <a:blip r:embed="rId2"/>
          <a:stretch>
            <a:fillRect/>
          </a:stretch>
        </p:blipFill>
        <p:spPr>
          <a:xfrm>
            <a:off x="577641" y="1938481"/>
            <a:ext cx="8252034" cy="4792242"/>
          </a:xfrm>
          <a:prstGeom prst="rect">
            <a:avLst/>
          </a:prstGeom>
        </p:spPr>
      </p:pic>
    </p:spTree>
    <p:extLst>
      <p:ext uri="{BB962C8B-B14F-4D97-AF65-F5344CB8AC3E}">
        <p14:creationId xmlns:p14="http://schemas.microsoft.com/office/powerpoint/2010/main" val="293292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8549281-06F0-453A-97F6-C9E1058FD9B2}"/>
              </a:ext>
            </a:extLst>
          </p:cNvPr>
          <p:cNvSpPr>
            <a:spLocks noGrp="1"/>
          </p:cNvSpPr>
          <p:nvPr>
            <p:ph type="sldNum" sz="quarter" idx="11"/>
          </p:nvPr>
        </p:nvSpPr>
        <p:spPr/>
        <p:txBody>
          <a:bodyPr/>
          <a:lstStyle/>
          <a:p>
            <a:fld id="{82218266-D290-41B1-9836-9488DD4A9E1C}" type="slidenum">
              <a:rPr lang="en-US" smtClean="0"/>
              <a:pPr/>
              <a:t>13</a:t>
            </a:fld>
            <a:endParaRPr lang="en-US"/>
          </a:p>
        </p:txBody>
      </p:sp>
      <p:sp>
        <p:nvSpPr>
          <p:cNvPr id="3" name="Rectangle 2">
            <a:extLst>
              <a:ext uri="{FF2B5EF4-FFF2-40B4-BE49-F238E27FC236}">
                <a16:creationId xmlns:a16="http://schemas.microsoft.com/office/drawing/2014/main" id="{4CF752CC-2224-43CC-9900-7F02AFAC92BC}"/>
              </a:ext>
            </a:extLst>
          </p:cNvPr>
          <p:cNvSpPr/>
          <p:nvPr/>
        </p:nvSpPr>
        <p:spPr>
          <a:xfrm>
            <a:off x="668335" y="2082969"/>
            <a:ext cx="7807325" cy="400110"/>
          </a:xfrm>
          <a:prstGeom prst="rect">
            <a:avLst/>
          </a:prstGeom>
        </p:spPr>
        <p:txBody>
          <a:bodyPr wrap="square">
            <a:spAutoFit/>
          </a:bodyPr>
          <a:lstStyle/>
          <a:p>
            <a:r>
              <a:rPr lang="en-US" b="1" i="0" dirty="0">
                <a:latin typeface="Times New Roman" panose="02020603050405020304" pitchFamily="18" charset="0"/>
                <a:cs typeface="Times New Roman" panose="02020603050405020304" pitchFamily="18" charset="0"/>
              </a:rPr>
              <a:t>Service Center Space Considerations</a:t>
            </a:r>
          </a:p>
        </p:txBody>
      </p:sp>
      <p:sp>
        <p:nvSpPr>
          <p:cNvPr id="4" name="Rectangle 3">
            <a:extLst>
              <a:ext uri="{FF2B5EF4-FFF2-40B4-BE49-F238E27FC236}">
                <a16:creationId xmlns:a16="http://schemas.microsoft.com/office/drawing/2014/main" id="{1C9E915F-696B-4D43-928E-6C027532FF0C}"/>
              </a:ext>
            </a:extLst>
          </p:cNvPr>
          <p:cNvSpPr/>
          <p:nvPr/>
        </p:nvSpPr>
        <p:spPr>
          <a:xfrm>
            <a:off x="938211" y="2718137"/>
            <a:ext cx="7267575" cy="1938992"/>
          </a:xfrm>
          <a:prstGeom prst="rect">
            <a:avLst/>
          </a:prstGeom>
        </p:spPr>
        <p:txBody>
          <a:bodyPr wrap="square">
            <a:spAutoFit/>
          </a:bodyPr>
          <a:lstStyle/>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URSpace should be updated annually (at the least) including room and occupant data.</a:t>
            </a:r>
          </a:p>
          <a:p>
            <a:pPr marL="1257300" lvl="2"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This will make the space survey which occurs every 4 years considerably easier.</a:t>
            </a:r>
            <a:br>
              <a:rPr lang="en-US" i="0" dirty="0">
                <a:latin typeface="Times New Roman" panose="02020603050405020304" pitchFamily="18" charset="0"/>
                <a:cs typeface="Times New Roman" panose="02020603050405020304" pitchFamily="18" charset="0"/>
              </a:rPr>
            </a:br>
            <a:endParaRPr lang="en-US"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If possible, separate space from other research activity is best.</a:t>
            </a:r>
          </a:p>
        </p:txBody>
      </p:sp>
    </p:spTree>
    <p:extLst>
      <p:ext uri="{BB962C8B-B14F-4D97-AF65-F5344CB8AC3E}">
        <p14:creationId xmlns:p14="http://schemas.microsoft.com/office/powerpoint/2010/main" val="1985944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82218266-D290-41B1-9836-9488DD4A9E1C}" type="slidenum">
              <a:rPr lang="en-US" smtClean="0"/>
              <a:pPr/>
              <a:t>14</a:t>
            </a:fld>
            <a:endParaRPr lang="en-US"/>
          </a:p>
        </p:txBody>
      </p:sp>
      <p:sp>
        <p:nvSpPr>
          <p:cNvPr id="4" name="TextBox 3"/>
          <p:cNvSpPr txBox="1"/>
          <p:nvPr/>
        </p:nvSpPr>
        <p:spPr>
          <a:xfrm>
            <a:off x="193250" y="1348139"/>
            <a:ext cx="8493550" cy="5632311"/>
          </a:xfrm>
          <a:prstGeom prst="rect">
            <a:avLst/>
          </a:prstGeom>
          <a:noFill/>
        </p:spPr>
        <p:txBody>
          <a:bodyPr wrap="square" rtlCol="0">
            <a:spAutoFit/>
          </a:bodyPr>
          <a:lstStyle/>
          <a:p>
            <a:pPr algn="ctr"/>
            <a:r>
              <a:rPr lang="en-US" i="0" dirty="0">
                <a:latin typeface="Times New Roman" panose="02020603050405020304" pitchFamily="18" charset="0"/>
                <a:cs typeface="Times New Roman" panose="02020603050405020304" pitchFamily="18" charset="0"/>
              </a:rPr>
              <a:t>Appendix</a:t>
            </a:r>
          </a:p>
          <a:p>
            <a:pPr algn="ctr"/>
            <a:endParaRPr lang="en-US" i="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Service Center Policy:	http://www.rochester.edu/adminfinance/finance/Departments/ORACS/as	sets/pdf/service-center-policy-april-2018.pdf </a:t>
            </a:r>
          </a:p>
          <a:p>
            <a:pPr marL="342900"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Service Center Guidelines:</a:t>
            </a:r>
          </a:p>
          <a:p>
            <a:pPr lvl="2"/>
            <a:r>
              <a:rPr lang="en-US" i="0" dirty="0">
                <a:latin typeface="Times New Roman" panose="02020603050405020304" pitchFamily="18" charset="0"/>
                <a:cs typeface="Times New Roman" panose="02020603050405020304" pitchFamily="18" charset="0"/>
              </a:rPr>
              <a:t>http://www.rochester.edu/adminfinance/finance/Departments/ORACS/assets/pdf/service-center-guidelines-april-2018.pdf</a:t>
            </a:r>
          </a:p>
          <a:p>
            <a:endParaRPr lang="en-US" i="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Service Center Additional Information Form:</a:t>
            </a:r>
          </a:p>
          <a:p>
            <a:pPr lvl="1"/>
            <a:r>
              <a:rPr lang="en-US" i="0" dirty="0">
                <a:latin typeface="Times New Roman" panose="02020603050405020304" pitchFamily="18" charset="0"/>
                <a:cs typeface="Times New Roman" panose="02020603050405020304" pitchFamily="18" charset="0"/>
              </a:rPr>
              <a:t>	http://www.rochester.edu/adminfinance/finance/assets/pdf/service-	center-additional-information-form.pdf</a:t>
            </a:r>
          </a:p>
          <a:p>
            <a:endParaRPr lang="en-US" i="0" dirty="0">
              <a:latin typeface="Times New Roman" panose="02020603050405020304" pitchFamily="18" charset="0"/>
              <a:cs typeface="Times New Roman" panose="02020603050405020304" pitchFamily="18" charset="0"/>
            </a:endParaRPr>
          </a:p>
          <a:p>
            <a:pPr lvl="2"/>
            <a:endParaRPr lang="en-US" i="0" dirty="0">
              <a:latin typeface="Times New Roman" panose="02020603050405020304" pitchFamily="18" charset="0"/>
              <a:cs typeface="Times New Roman" panose="02020603050405020304" pitchFamily="18" charset="0"/>
            </a:endParaRPr>
          </a:p>
          <a:p>
            <a:pPr lvl="2"/>
            <a:endParaRPr lang="en-US" i="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39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82218266-D290-41B1-9836-9488DD4A9E1C}" type="slidenum">
              <a:rPr lang="en-US" smtClean="0"/>
              <a:pPr/>
              <a:t>2</a:t>
            </a:fld>
            <a:endParaRPr lang="en-US"/>
          </a:p>
        </p:txBody>
      </p:sp>
      <p:sp>
        <p:nvSpPr>
          <p:cNvPr id="3" name="TextBox 2"/>
          <p:cNvSpPr txBox="1"/>
          <p:nvPr/>
        </p:nvSpPr>
        <p:spPr>
          <a:xfrm>
            <a:off x="838114" y="1225689"/>
            <a:ext cx="7696939" cy="5632311"/>
          </a:xfrm>
          <a:prstGeom prst="rect">
            <a:avLst/>
          </a:prstGeom>
          <a:noFill/>
        </p:spPr>
        <p:txBody>
          <a:bodyPr wrap="square" rtlCol="0">
            <a:spAutoFit/>
          </a:bodyPr>
          <a:lstStyle/>
          <a:p>
            <a:r>
              <a:rPr lang="en-US" b="1" i="0" dirty="0">
                <a:latin typeface="Times New Roman" panose="02020603050405020304" pitchFamily="18" charset="0"/>
                <a:cs typeface="Times New Roman" panose="02020603050405020304" pitchFamily="18" charset="0"/>
              </a:rPr>
              <a:t>What are Service Centers?</a:t>
            </a:r>
          </a:p>
          <a:p>
            <a:endParaRPr lang="en-US" b="1" i="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Service Centers are Units within Cost Centers (departments) that charge for goods or services in direct support of the research or academic missions of the University and recover costs through charges/fees to internal and external users</a:t>
            </a:r>
          </a:p>
          <a:p>
            <a:pPr marL="342900"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To the extent that these fees are charged to federally funded grants and contracts, federal cost principles must be taken into consideration in establishing these rates</a:t>
            </a:r>
          </a:p>
          <a:p>
            <a:pPr marL="1257300" lvl="2"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All Service Centers are expected to recover no more than the aggregate costs of their operations through charges to users (i.e., cannot make a profit). </a:t>
            </a:r>
          </a:p>
          <a:p>
            <a:pPr marL="342900"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All Service Centers must be able to demonstrate compliance with federal requirements, and cannot use fee structures that discriminate against federal funding sources </a:t>
            </a:r>
          </a:p>
        </p:txBody>
      </p:sp>
    </p:spTree>
    <p:extLst>
      <p:ext uri="{BB962C8B-B14F-4D97-AF65-F5344CB8AC3E}">
        <p14:creationId xmlns:p14="http://schemas.microsoft.com/office/powerpoint/2010/main" val="12749493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8BB905D-6739-4FA3-AFA0-3722903B5633}"/>
              </a:ext>
            </a:extLst>
          </p:cNvPr>
          <p:cNvSpPr>
            <a:spLocks noGrp="1"/>
          </p:cNvSpPr>
          <p:nvPr>
            <p:ph type="sldNum" sz="quarter" idx="11"/>
          </p:nvPr>
        </p:nvSpPr>
        <p:spPr/>
        <p:txBody>
          <a:bodyPr/>
          <a:lstStyle/>
          <a:p>
            <a:fld id="{82218266-D290-41B1-9836-9488DD4A9E1C}" type="slidenum">
              <a:rPr lang="en-US" smtClean="0"/>
              <a:pPr/>
              <a:t>3</a:t>
            </a:fld>
            <a:endParaRPr lang="en-US"/>
          </a:p>
        </p:txBody>
      </p:sp>
      <p:sp>
        <p:nvSpPr>
          <p:cNvPr id="3" name="TextBox 2">
            <a:extLst>
              <a:ext uri="{FF2B5EF4-FFF2-40B4-BE49-F238E27FC236}">
                <a16:creationId xmlns:a16="http://schemas.microsoft.com/office/drawing/2014/main" id="{364DF84D-2CD5-4475-AFC6-4A79AC2AEB32}"/>
              </a:ext>
            </a:extLst>
          </p:cNvPr>
          <p:cNvSpPr txBox="1"/>
          <p:nvPr/>
        </p:nvSpPr>
        <p:spPr>
          <a:xfrm>
            <a:off x="847639" y="1435239"/>
            <a:ext cx="7696939" cy="5016758"/>
          </a:xfrm>
          <a:prstGeom prst="rect">
            <a:avLst/>
          </a:prstGeom>
          <a:noFill/>
        </p:spPr>
        <p:txBody>
          <a:bodyPr wrap="square" rtlCol="0">
            <a:spAutoFit/>
          </a:bodyPr>
          <a:lstStyle/>
          <a:p>
            <a:r>
              <a:rPr lang="en-US" b="1" i="0" dirty="0">
                <a:latin typeface="Times New Roman" panose="02020603050405020304" pitchFamily="18" charset="0"/>
                <a:cs typeface="Times New Roman" panose="02020603050405020304" pitchFamily="18" charset="0"/>
              </a:rPr>
              <a:t>Service Center Budgets</a:t>
            </a:r>
          </a:p>
          <a:p>
            <a:endParaRPr lang="en-US" b="1" i="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Updated annually</a:t>
            </a:r>
          </a:p>
          <a:p>
            <a:pPr marL="342900"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Timing is similar to other operating budgets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January – mid-February</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Service center budgets due to Dean’s Office/in Axiom a couple weeks early of budget system close to allow for Dean’s Office review</a:t>
            </a:r>
          </a:p>
          <a:p>
            <a:pPr marL="342900"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Budget should be based on</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Historical data</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Current FY projections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Known changes necessary for next FY</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Considerations:</a:t>
            </a:r>
          </a:p>
          <a:p>
            <a:pPr marL="1257300" lvl="2"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Inflation</a:t>
            </a:r>
          </a:p>
          <a:p>
            <a:pPr marL="1257300" lvl="2"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Personnel</a:t>
            </a:r>
          </a:p>
          <a:p>
            <a:pPr marL="1257300" lvl="2"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User base and its volume</a:t>
            </a:r>
          </a:p>
        </p:txBody>
      </p:sp>
    </p:spTree>
    <p:extLst>
      <p:ext uri="{BB962C8B-B14F-4D97-AF65-F5344CB8AC3E}">
        <p14:creationId xmlns:p14="http://schemas.microsoft.com/office/powerpoint/2010/main" val="2325590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82218266-D290-41B1-9836-9488DD4A9E1C}" type="slidenum">
              <a:rPr lang="en-US" smtClean="0"/>
              <a:pPr/>
              <a:t>4</a:t>
            </a:fld>
            <a:endParaRPr lang="en-US"/>
          </a:p>
        </p:txBody>
      </p:sp>
      <p:sp>
        <p:nvSpPr>
          <p:cNvPr id="3" name="TextBox 2"/>
          <p:cNvSpPr txBox="1"/>
          <p:nvPr/>
        </p:nvSpPr>
        <p:spPr>
          <a:xfrm>
            <a:off x="755904" y="1187895"/>
            <a:ext cx="7632192" cy="1015663"/>
          </a:xfrm>
          <a:prstGeom prst="rect">
            <a:avLst/>
          </a:prstGeom>
          <a:noFill/>
        </p:spPr>
        <p:txBody>
          <a:bodyPr wrap="square" rtlCol="0">
            <a:spAutoFit/>
          </a:bodyPr>
          <a:lstStyle/>
          <a:p>
            <a:r>
              <a:rPr lang="en-US" b="1" i="0" dirty="0">
                <a:latin typeface="Times New Roman" panose="02020603050405020304" pitchFamily="18" charset="0"/>
                <a:cs typeface="Times New Roman" panose="02020603050405020304" pitchFamily="18" charset="0"/>
              </a:rPr>
              <a:t>How do I put together a budget and rate structure together for a service center?</a:t>
            </a:r>
          </a:p>
          <a:p>
            <a:endParaRPr lang="en-US" b="1" i="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3411ECC1-33F4-4F75-A77C-4412BC840471}"/>
              </a:ext>
            </a:extLst>
          </p:cNvPr>
          <p:cNvPicPr>
            <a:picLocks noChangeAspect="1"/>
          </p:cNvPicPr>
          <p:nvPr/>
        </p:nvPicPr>
        <p:blipFill rotWithShape="1">
          <a:blip r:embed="rId3"/>
          <a:srcRect l="5054" b="1991"/>
          <a:stretch/>
        </p:blipFill>
        <p:spPr>
          <a:xfrm>
            <a:off x="2322369" y="1809750"/>
            <a:ext cx="4499262" cy="4911725"/>
          </a:xfrm>
          <a:prstGeom prst="rect">
            <a:avLst/>
          </a:prstGeom>
        </p:spPr>
      </p:pic>
    </p:spTree>
    <p:extLst>
      <p:ext uri="{BB962C8B-B14F-4D97-AF65-F5344CB8AC3E}">
        <p14:creationId xmlns:p14="http://schemas.microsoft.com/office/powerpoint/2010/main" val="1138106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82218266-D290-41B1-9836-9488DD4A9E1C}" type="slidenum">
              <a:rPr lang="en-US" smtClean="0"/>
              <a:pPr/>
              <a:t>5</a:t>
            </a:fld>
            <a:endParaRPr lang="en-US"/>
          </a:p>
        </p:txBody>
      </p:sp>
      <p:sp>
        <p:nvSpPr>
          <p:cNvPr id="3" name="TextBox 2"/>
          <p:cNvSpPr txBox="1"/>
          <p:nvPr/>
        </p:nvSpPr>
        <p:spPr>
          <a:xfrm>
            <a:off x="804672" y="1475232"/>
            <a:ext cx="7632192" cy="3477875"/>
          </a:xfrm>
          <a:prstGeom prst="rect">
            <a:avLst/>
          </a:prstGeom>
          <a:noFill/>
        </p:spPr>
        <p:txBody>
          <a:bodyPr wrap="square" rtlCol="0">
            <a:spAutoFit/>
          </a:bodyPr>
          <a:lstStyle/>
          <a:p>
            <a:r>
              <a:rPr lang="en-US" b="1" i="0" dirty="0">
                <a:latin typeface="Times New Roman" panose="02020603050405020304" pitchFamily="18" charset="0"/>
                <a:cs typeface="Times New Roman" panose="02020603050405020304" pitchFamily="18" charset="0"/>
              </a:rPr>
              <a:t>What are </a:t>
            </a:r>
            <a:r>
              <a:rPr lang="en-US" b="1" i="0" u="sng" dirty="0">
                <a:latin typeface="Times New Roman" panose="02020603050405020304" pitchFamily="18" charset="0"/>
                <a:cs typeface="Times New Roman" panose="02020603050405020304" pitchFamily="18" charset="0"/>
              </a:rPr>
              <a:t>Allowable</a:t>
            </a:r>
            <a:r>
              <a:rPr lang="en-US" b="1" i="0" dirty="0">
                <a:latin typeface="Times New Roman" panose="02020603050405020304" pitchFamily="18" charset="0"/>
                <a:cs typeface="Times New Roman" panose="02020603050405020304" pitchFamily="18" charset="0"/>
              </a:rPr>
              <a:t> Direct Costs that can be included in a budget for a Service Center?</a:t>
            </a:r>
          </a:p>
          <a:p>
            <a:endParaRPr lang="en-US" b="1"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Salaries and fringe benefits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Materials and supplies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Maintenance and repair, including equipment maintenance agreements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Equipment depreciation (service center R&amp;R)</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Rentals and leases, including equipment leases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Training specific to the Service Center</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Purchased services/professional fees (e.g. consultants)</a:t>
            </a:r>
            <a:endParaRPr lang="en-US" b="1" i="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994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82218266-D290-41B1-9836-9488DD4A9E1C}" type="slidenum">
              <a:rPr lang="en-US" smtClean="0"/>
              <a:pPr/>
              <a:t>6</a:t>
            </a:fld>
            <a:endParaRPr lang="en-US"/>
          </a:p>
        </p:txBody>
      </p:sp>
      <p:sp>
        <p:nvSpPr>
          <p:cNvPr id="3" name="TextBox 2"/>
          <p:cNvSpPr txBox="1"/>
          <p:nvPr/>
        </p:nvSpPr>
        <p:spPr>
          <a:xfrm>
            <a:off x="804672" y="1475232"/>
            <a:ext cx="7632192" cy="5016758"/>
          </a:xfrm>
          <a:prstGeom prst="rect">
            <a:avLst/>
          </a:prstGeom>
          <a:noFill/>
        </p:spPr>
        <p:txBody>
          <a:bodyPr wrap="square" rtlCol="0">
            <a:spAutoFit/>
          </a:bodyPr>
          <a:lstStyle/>
          <a:p>
            <a:r>
              <a:rPr lang="en-US" b="1" i="0" dirty="0">
                <a:latin typeface="Times New Roman" panose="02020603050405020304" pitchFamily="18" charset="0"/>
                <a:cs typeface="Times New Roman" panose="02020603050405020304" pitchFamily="18" charset="0"/>
              </a:rPr>
              <a:t>What are </a:t>
            </a:r>
            <a:r>
              <a:rPr lang="en-US" b="1" i="0" u="sng" dirty="0">
                <a:latin typeface="Times New Roman" panose="02020603050405020304" pitchFamily="18" charset="0"/>
                <a:cs typeface="Times New Roman" panose="02020603050405020304" pitchFamily="18" charset="0"/>
              </a:rPr>
              <a:t>Unallowable</a:t>
            </a:r>
            <a:r>
              <a:rPr lang="en-US" b="1" i="0" dirty="0">
                <a:latin typeface="Times New Roman" panose="02020603050405020304" pitchFamily="18" charset="0"/>
                <a:cs typeface="Times New Roman" panose="02020603050405020304" pitchFamily="18" charset="0"/>
              </a:rPr>
              <a:t> Direct Costs that should not be included in a budget for a Service Center?</a:t>
            </a:r>
          </a:p>
          <a:p>
            <a:endParaRPr lang="en-US" b="1"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Alcoholic beverages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Airfare in excess of coach</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Bad debt or uncollectible billings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Capital equipment purchases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Entertainment (including meals/beverages for employees)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Donations or contributions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Gifts (includes employee recognition)</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Memberships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Salaries over the NIH Cap</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Grant deficit write-offs</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Subsidies</a:t>
            </a:r>
          </a:p>
          <a:p>
            <a:pPr marL="342900" indent="-342900">
              <a:buFont typeface="Wingdings" panose="05000000000000000000" pitchFamily="2" charset="2"/>
              <a:buChar char="Ø"/>
            </a:pPr>
            <a:endParaRPr lang="en-US" b="1" i="0" dirty="0">
              <a:latin typeface="Times New Roman" panose="02020603050405020304" pitchFamily="18" charset="0"/>
              <a:cs typeface="Times New Roman" panose="02020603050405020304" pitchFamily="18" charset="0"/>
            </a:endParaRPr>
          </a:p>
          <a:p>
            <a:r>
              <a:rPr lang="en-US" b="1" i="0" dirty="0">
                <a:latin typeface="Times New Roman" panose="02020603050405020304" pitchFamily="18" charset="0"/>
                <a:cs typeface="Times New Roman" panose="02020603050405020304" pitchFamily="18" charset="0"/>
              </a:rPr>
              <a:t>**For a complete list of unallowable costs please refer to 2 CFR 200</a:t>
            </a:r>
          </a:p>
        </p:txBody>
      </p:sp>
    </p:spTree>
    <p:extLst>
      <p:ext uri="{BB962C8B-B14F-4D97-AF65-F5344CB8AC3E}">
        <p14:creationId xmlns:p14="http://schemas.microsoft.com/office/powerpoint/2010/main" val="4064227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C786EA7-7C9B-4F66-938F-DE08F6615CE0}"/>
              </a:ext>
            </a:extLst>
          </p:cNvPr>
          <p:cNvSpPr>
            <a:spLocks noGrp="1"/>
          </p:cNvSpPr>
          <p:nvPr>
            <p:ph type="sldNum" sz="quarter" idx="11"/>
          </p:nvPr>
        </p:nvSpPr>
        <p:spPr/>
        <p:txBody>
          <a:bodyPr/>
          <a:lstStyle/>
          <a:p>
            <a:fld id="{82218266-D290-41B1-9836-9488DD4A9E1C}" type="slidenum">
              <a:rPr lang="en-US" smtClean="0"/>
              <a:pPr/>
              <a:t>7</a:t>
            </a:fld>
            <a:endParaRPr lang="en-US"/>
          </a:p>
        </p:txBody>
      </p:sp>
      <p:sp>
        <p:nvSpPr>
          <p:cNvPr id="3" name="Rectangle 2">
            <a:extLst>
              <a:ext uri="{FF2B5EF4-FFF2-40B4-BE49-F238E27FC236}">
                <a16:creationId xmlns:a16="http://schemas.microsoft.com/office/drawing/2014/main" id="{D36DB873-483F-4E44-A7B2-ADDA0D4F4933}"/>
              </a:ext>
            </a:extLst>
          </p:cNvPr>
          <p:cNvSpPr/>
          <p:nvPr/>
        </p:nvSpPr>
        <p:spPr>
          <a:xfrm>
            <a:off x="476250" y="1997839"/>
            <a:ext cx="8191500" cy="2862322"/>
          </a:xfrm>
          <a:prstGeom prst="rect">
            <a:avLst/>
          </a:prstGeom>
        </p:spPr>
        <p:txBody>
          <a:bodyPr wrap="square">
            <a:spAutoFit/>
          </a:bodyPr>
          <a:lstStyle/>
          <a:p>
            <a:pPr lvl="0"/>
            <a:r>
              <a:rPr lang="en-US" b="1" i="0" dirty="0">
                <a:solidFill>
                  <a:srgbClr val="000000"/>
                </a:solidFill>
                <a:latin typeface="Times New Roman" panose="02020603050405020304" pitchFamily="18" charset="0"/>
                <a:cs typeface="Times New Roman" panose="02020603050405020304" pitchFamily="18" charset="0"/>
              </a:rPr>
              <a:t>Potential rate structure(s):</a:t>
            </a:r>
          </a:p>
          <a:p>
            <a:pPr lvl="0"/>
            <a:endParaRPr lang="en-US" b="1" i="0" dirty="0">
              <a:solidFill>
                <a:srgbClr val="000000"/>
              </a:solidFill>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i="0" dirty="0">
                <a:solidFill>
                  <a:srgbClr val="000000"/>
                </a:solidFill>
                <a:latin typeface="Times New Roman" panose="02020603050405020304" pitchFamily="18" charset="0"/>
                <a:cs typeface="Times New Roman" panose="02020603050405020304" pitchFamily="18" charset="0"/>
              </a:rPr>
              <a:t>Consumption and Output Usage Bases – costs are distributed on the basis of a unit of measurement, such as hours, pounds, or gallons. When measures of consumption are unavailable or impractical, the basis of allocation may be to measure the output of the Service Center on a per unit cost.</a:t>
            </a:r>
          </a:p>
          <a:p>
            <a:pPr marL="1257300" lvl="2" indent="-342900">
              <a:buFont typeface="Wingdings" panose="05000000000000000000" pitchFamily="2" charset="2"/>
              <a:buChar char="Ø"/>
            </a:pPr>
            <a:r>
              <a:rPr lang="en-US" i="0" dirty="0">
                <a:solidFill>
                  <a:srgbClr val="000000"/>
                </a:solidFill>
                <a:latin typeface="Times New Roman" panose="02020603050405020304" pitchFamily="18" charset="0"/>
                <a:cs typeface="Times New Roman" panose="02020603050405020304" pitchFamily="18" charset="0"/>
              </a:rPr>
              <a:t>Consumption (e.g. billable hours)</a:t>
            </a:r>
          </a:p>
          <a:p>
            <a:pPr marL="1257300" lvl="2" indent="-342900">
              <a:buFont typeface="Wingdings" panose="05000000000000000000" pitchFamily="2" charset="2"/>
              <a:buChar char="Ø"/>
            </a:pPr>
            <a:r>
              <a:rPr lang="en-US" i="0" dirty="0">
                <a:solidFill>
                  <a:srgbClr val="000000"/>
                </a:solidFill>
                <a:latin typeface="Times New Roman" panose="02020603050405020304" pitchFamily="18" charset="0"/>
                <a:cs typeface="Times New Roman" panose="02020603050405020304" pitchFamily="18" charset="0"/>
              </a:rPr>
              <a:t>Output (e.g. number of black boxes) </a:t>
            </a:r>
            <a:r>
              <a:rPr lang="en-US" b="1" i="0" dirty="0">
                <a:solidFill>
                  <a:srgbClr val="000000"/>
                </a:solidFill>
                <a:latin typeface="Times New Roman" panose="02020603050405020304" pitchFamily="18" charset="0"/>
                <a:cs typeface="Times New Roman" panose="02020603050405020304" pitchFamily="18" charset="0"/>
              </a:rPr>
              <a:t>**most common**</a:t>
            </a:r>
          </a:p>
        </p:txBody>
      </p:sp>
    </p:spTree>
    <p:extLst>
      <p:ext uri="{BB962C8B-B14F-4D97-AF65-F5344CB8AC3E}">
        <p14:creationId xmlns:p14="http://schemas.microsoft.com/office/powerpoint/2010/main" val="4106346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A595F42-40FB-42E8-88E3-7602900DB2E4}"/>
              </a:ext>
            </a:extLst>
          </p:cNvPr>
          <p:cNvSpPr>
            <a:spLocks noGrp="1"/>
          </p:cNvSpPr>
          <p:nvPr>
            <p:ph type="sldNum" sz="quarter" idx="11"/>
          </p:nvPr>
        </p:nvSpPr>
        <p:spPr/>
        <p:txBody>
          <a:bodyPr/>
          <a:lstStyle/>
          <a:p>
            <a:fld id="{82218266-D290-41B1-9836-9488DD4A9E1C}" type="slidenum">
              <a:rPr lang="en-US" smtClean="0"/>
              <a:pPr/>
              <a:t>8</a:t>
            </a:fld>
            <a:endParaRPr lang="en-US"/>
          </a:p>
        </p:txBody>
      </p:sp>
      <p:sp>
        <p:nvSpPr>
          <p:cNvPr id="3" name="Rectangle 2">
            <a:extLst>
              <a:ext uri="{FF2B5EF4-FFF2-40B4-BE49-F238E27FC236}">
                <a16:creationId xmlns:a16="http://schemas.microsoft.com/office/drawing/2014/main" id="{184C2304-E5F7-48DC-9FD2-79C391695F69}"/>
              </a:ext>
            </a:extLst>
          </p:cNvPr>
          <p:cNvSpPr/>
          <p:nvPr/>
        </p:nvSpPr>
        <p:spPr>
          <a:xfrm>
            <a:off x="495300" y="1417380"/>
            <a:ext cx="8191500" cy="5016758"/>
          </a:xfrm>
          <a:prstGeom prst="rect">
            <a:avLst/>
          </a:prstGeom>
        </p:spPr>
        <p:txBody>
          <a:bodyPr wrap="square">
            <a:spAutoFit/>
          </a:bodyPr>
          <a:lstStyle/>
          <a:p>
            <a:pPr lvl="0"/>
            <a:r>
              <a:rPr lang="en-US" b="1" i="0" dirty="0">
                <a:solidFill>
                  <a:srgbClr val="000000"/>
                </a:solidFill>
                <a:latin typeface="Times New Roman" panose="02020603050405020304" pitchFamily="18" charset="0"/>
                <a:cs typeface="Times New Roman" panose="02020603050405020304" pitchFamily="18" charset="0"/>
              </a:rPr>
              <a:t>Potential rate structure(s):</a:t>
            </a:r>
          </a:p>
          <a:p>
            <a:pPr lvl="0"/>
            <a:endParaRPr lang="en-US" b="1" i="0" dirty="0">
              <a:solidFill>
                <a:srgbClr val="000000"/>
              </a:solidFill>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i="0" dirty="0">
                <a:solidFill>
                  <a:srgbClr val="000000"/>
                </a:solidFill>
                <a:latin typeface="Times New Roman" panose="02020603050405020304" pitchFamily="18" charset="0"/>
                <a:cs typeface="Times New Roman" panose="02020603050405020304" pitchFamily="18" charset="0"/>
              </a:rPr>
              <a:t>Cost of Sale Usage Base – applicable for those centers which are product rather than service oriented. Since the cost is known for each product for sale, an appropriate markup should be established to recoup the operating costs associated with the disbursement of the products. The markup is added to the cost of the product and the resulting price is what the Service Center should charge.</a:t>
            </a:r>
            <a:br>
              <a:rPr lang="en-US" i="0" dirty="0">
                <a:solidFill>
                  <a:srgbClr val="000000"/>
                </a:solidFill>
                <a:latin typeface="Times New Roman" panose="02020603050405020304" pitchFamily="18" charset="0"/>
                <a:cs typeface="Times New Roman" panose="02020603050405020304" pitchFamily="18" charset="0"/>
              </a:rPr>
            </a:br>
            <a:endParaRPr lang="en-US" i="0" dirty="0">
              <a:solidFill>
                <a:srgbClr val="000000"/>
              </a:solidFill>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i="0" dirty="0">
                <a:solidFill>
                  <a:srgbClr val="000000"/>
                </a:solidFill>
                <a:latin typeface="Times New Roman" panose="02020603050405020304" pitchFamily="18" charset="0"/>
                <a:cs typeface="Times New Roman" panose="02020603050405020304" pitchFamily="18" charset="0"/>
              </a:rPr>
              <a:t>Detailed instructions for calculating each of these rates are included on the Service Center budgeting template.</a:t>
            </a:r>
            <a:br>
              <a:rPr lang="en-US" i="0" dirty="0">
                <a:solidFill>
                  <a:srgbClr val="000000"/>
                </a:solidFill>
                <a:latin typeface="Times New Roman" panose="02020603050405020304" pitchFamily="18" charset="0"/>
                <a:cs typeface="Times New Roman" panose="02020603050405020304" pitchFamily="18" charset="0"/>
              </a:rPr>
            </a:br>
            <a:endParaRPr lang="en-US" i="0" dirty="0">
              <a:solidFill>
                <a:srgbClr val="000000"/>
              </a:solidFill>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b="1" i="0" dirty="0">
                <a:solidFill>
                  <a:srgbClr val="000000"/>
                </a:solidFill>
                <a:latin typeface="Times New Roman" panose="02020603050405020304" pitchFamily="18" charset="0"/>
                <a:cs typeface="Times New Roman" panose="02020603050405020304" pitchFamily="18" charset="0"/>
              </a:rPr>
              <a:t>If there is more than one service line, one service cannot subsidize another.</a:t>
            </a:r>
          </a:p>
          <a:p>
            <a:pPr marL="1257300" lvl="2" indent="-342900">
              <a:buFont typeface="Wingdings" panose="05000000000000000000" pitchFamily="2" charset="2"/>
              <a:buChar char="Ø"/>
            </a:pPr>
            <a:r>
              <a:rPr lang="en-US" b="1" i="0" dirty="0">
                <a:solidFill>
                  <a:srgbClr val="000000"/>
                </a:solidFill>
                <a:latin typeface="Times New Roman" panose="02020603050405020304" pitchFamily="18" charset="0"/>
                <a:cs typeface="Times New Roman" panose="02020603050405020304" pitchFamily="18" charset="0"/>
              </a:rPr>
              <a:t>Service lines and the associated rate must be based on actual costs associated with that service line.</a:t>
            </a:r>
          </a:p>
        </p:txBody>
      </p:sp>
    </p:spTree>
    <p:extLst>
      <p:ext uri="{BB962C8B-B14F-4D97-AF65-F5344CB8AC3E}">
        <p14:creationId xmlns:p14="http://schemas.microsoft.com/office/powerpoint/2010/main" val="3058894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82218266-D290-41B1-9836-9488DD4A9E1C}" type="slidenum">
              <a:rPr lang="en-US" smtClean="0"/>
              <a:pPr/>
              <a:t>9</a:t>
            </a:fld>
            <a:endParaRPr lang="en-US"/>
          </a:p>
        </p:txBody>
      </p:sp>
      <p:sp>
        <p:nvSpPr>
          <p:cNvPr id="3" name="TextBox 2"/>
          <p:cNvSpPr txBox="1"/>
          <p:nvPr/>
        </p:nvSpPr>
        <p:spPr>
          <a:xfrm>
            <a:off x="755904" y="1946830"/>
            <a:ext cx="7632192" cy="5016758"/>
          </a:xfrm>
          <a:prstGeom prst="rect">
            <a:avLst/>
          </a:prstGeom>
          <a:noFill/>
        </p:spPr>
        <p:txBody>
          <a:bodyPr wrap="square" rtlCol="0">
            <a:spAutoFit/>
          </a:bodyPr>
          <a:lstStyle/>
          <a:p>
            <a:r>
              <a:rPr lang="en-US" b="1" i="0" dirty="0">
                <a:latin typeface="Times New Roman" panose="02020603050405020304" pitchFamily="18" charset="0"/>
                <a:cs typeface="Times New Roman" panose="02020603050405020304" pitchFamily="18" charset="0"/>
              </a:rPr>
              <a:t>What are Service Center Administrators’ accounting expectations?</a:t>
            </a:r>
          </a:p>
          <a:p>
            <a:endParaRPr lang="en-US" b="1"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Budget development – includes Excel template and Axiom (these two must match)</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Monthly review of the FAO ledgers</a:t>
            </a:r>
          </a:p>
          <a:p>
            <a:pPr marL="1257300" lvl="2"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monitoring for projected deficit or surplus</a:t>
            </a:r>
          </a:p>
          <a:p>
            <a:pPr marL="1257300" lvl="2"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monitoring for unallowable charges and making corrections</a:t>
            </a:r>
          </a:p>
          <a:p>
            <a:pPr marL="1257300" lvl="2"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prepare mid-year adjustments if necessary</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Service center balances need to be within +/- 15% of total budget at all times with goal of breakeven.</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Add all employees’ budgeted effort to the Service Center FAO</a:t>
            </a:r>
          </a:p>
          <a:p>
            <a:pPr marL="800100" lvl="1" indent="-342900">
              <a:buFont typeface="Wingdings" panose="05000000000000000000" pitchFamily="2" charset="2"/>
              <a:buChar char="Ø"/>
            </a:pPr>
            <a:r>
              <a:rPr lang="en-US" i="0" dirty="0">
                <a:latin typeface="Times New Roman" panose="02020603050405020304" pitchFamily="18" charset="0"/>
                <a:cs typeface="Times New Roman" panose="02020603050405020304" pitchFamily="18" charset="0"/>
              </a:rPr>
              <a:t>Record retention: 7 years</a:t>
            </a:r>
          </a:p>
          <a:p>
            <a:pPr lvl="1"/>
            <a:endParaRPr lang="en-US" i="0" dirty="0">
              <a:solidFill>
                <a:srgbClr val="FF0000"/>
              </a:solidFill>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en-US" i="0" dirty="0">
              <a:latin typeface="Times New Roman" panose="02020603050405020304" pitchFamily="18" charset="0"/>
              <a:cs typeface="Times New Roman" panose="02020603050405020304" pitchFamily="18" charset="0"/>
            </a:endParaRPr>
          </a:p>
          <a:p>
            <a:pPr lvl="1"/>
            <a:endParaRPr lang="en-US" i="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en-US" b="1" i="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271698"/>
      </p:ext>
    </p:extLst>
  </p:cSld>
  <p:clrMapOvr>
    <a:masterClrMapping/>
  </p:clrMapOvr>
</p:sld>
</file>

<file path=ppt/theme/theme1.xml><?xml version="1.0" encoding="utf-8"?>
<a:theme xmlns:a="http://schemas.openxmlformats.org/drawingml/2006/main" name="URMC_PPT_template">
  <a:themeElements>
    <a:clrScheme name="URMC_PPT_template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URMC_PPT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000" b="0" i="1" u="none" strike="noStrike" cap="none" normalizeH="0" baseline="0" smtClean="0">
            <a:ln>
              <a:noFill/>
            </a:ln>
            <a:solidFill>
              <a:schemeClr val="tx1"/>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000" b="0" i="1" u="none" strike="noStrike" cap="none" normalizeH="0" baseline="0" smtClean="0">
            <a:ln>
              <a:noFill/>
            </a:ln>
            <a:solidFill>
              <a:schemeClr val="tx1"/>
            </a:solidFill>
            <a:effectLst/>
            <a:latin typeface="Century Gothic" pitchFamily="34" charset="0"/>
          </a:defRPr>
        </a:defPPr>
      </a:lstStyle>
    </a:lnDef>
  </a:objectDefaults>
  <a:extraClrSchemeLst>
    <a:extraClrScheme>
      <a:clrScheme name="URMC_PPT_template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48827</TotalTime>
  <Words>1060</Words>
  <Application>Microsoft Office PowerPoint</Application>
  <PresentationFormat>On-screen Show (4:3)</PresentationFormat>
  <Paragraphs>142</Paragraphs>
  <Slides>14</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Century Gothic</vt:lpstr>
      <vt:lpstr>Times</vt:lpstr>
      <vt:lpstr>Times New Roman</vt:lpstr>
      <vt:lpstr>Verdana</vt:lpstr>
      <vt:lpstr>Wingdings</vt:lpstr>
      <vt:lpstr>URMC_PPT_template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URMC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Mitch</dc:creator>
  <cp:lastModifiedBy>Ritz, Michael</cp:lastModifiedBy>
  <cp:revision>1472</cp:revision>
  <cp:lastPrinted>2018-10-10T13:36:48Z</cp:lastPrinted>
  <dcterms:created xsi:type="dcterms:W3CDTF">2001-01-15T14:49:19Z</dcterms:created>
  <dcterms:modified xsi:type="dcterms:W3CDTF">2023-01-31T20:50:03Z</dcterms:modified>
</cp:coreProperties>
</file>