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7" r:id="rId5"/>
    <p:sldMasterId id="2147484376" r:id="rId6"/>
    <p:sldMasterId id="2147484378" r:id="rId7"/>
    <p:sldMasterId id="2147484380" r:id="rId8"/>
    <p:sldMasterId id="2147484382" r:id="rId9"/>
    <p:sldMasterId id="2147484384" r:id="rId10"/>
    <p:sldMasterId id="2147484386" r:id="rId11"/>
    <p:sldMasterId id="2147484388" r:id="rId12"/>
    <p:sldMasterId id="2147484390" r:id="rId13"/>
    <p:sldMasterId id="2147484392" r:id="rId14"/>
  </p:sldMasterIdLst>
  <p:notesMasterIdLst>
    <p:notesMasterId r:id="rId25"/>
  </p:notesMasterIdLst>
  <p:handoutMasterIdLst>
    <p:handoutMasterId r:id="rId26"/>
  </p:handoutMasterIdLst>
  <p:sldIdLst>
    <p:sldId id="509" r:id="rId15"/>
    <p:sldId id="1210" r:id="rId16"/>
    <p:sldId id="1234" r:id="rId17"/>
    <p:sldId id="1235" r:id="rId18"/>
    <p:sldId id="1238" r:id="rId19"/>
    <p:sldId id="1237" r:id="rId20"/>
    <p:sldId id="1240" r:id="rId21"/>
    <p:sldId id="1236" r:id="rId22"/>
    <p:sldId id="1239" r:id="rId23"/>
    <p:sldId id="1093" r:id="rId2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bert, Richard Douglas" initials="RH" lastIdx="5" clrIdx="0"/>
  <p:cmAuthor id="1" name="Taylor, Ryan" initials="TR" lastIdx="1" clrIdx="3">
    <p:extLst>
      <p:ext uri="{19B8F6BF-5375-455C-9EA6-DF929625EA0E}">
        <p15:presenceInfo xmlns:p15="http://schemas.microsoft.com/office/powerpoint/2012/main" userId="S-1-5-21-1409082233-776561741-725345543-165722" providerId="AD"/>
      </p:ext>
    </p:extLst>
  </p:cmAuthor>
  <p:cmAuthor id="2" name="Dobbertin, James" initials="DJ" lastIdx="1" clrIdx="2">
    <p:extLst>
      <p:ext uri="{19B8F6BF-5375-455C-9EA6-DF929625EA0E}">
        <p15:presenceInfo xmlns:p15="http://schemas.microsoft.com/office/powerpoint/2012/main" userId="S-1-5-21-1409082233-776561741-725345543-143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3B"/>
    <a:srgbClr val="FFD700"/>
    <a:srgbClr val="FFFF99"/>
    <a:srgbClr val="FFFFCC"/>
    <a:srgbClr val="ECF1F8"/>
    <a:srgbClr val="D3D3D3"/>
    <a:srgbClr val="D6F616"/>
    <a:srgbClr val="2C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86" autoAdjust="0"/>
    <p:restoredTop sz="95666" autoAdjust="0"/>
  </p:normalViewPr>
  <p:slideViewPr>
    <p:cSldViewPr>
      <p:cViewPr varScale="1">
        <p:scale>
          <a:sx n="109" d="100"/>
          <a:sy n="109" d="100"/>
        </p:scale>
        <p:origin x="22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8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116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5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slide" Target="slides/slide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1942" tIns="45969" rIns="91942" bIns="45969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3" y="0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1/28/2024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7" tIns="46735" rIns="93467" bIns="4673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2" y="4421829"/>
            <a:ext cx="5617842" cy="4189095"/>
          </a:xfrm>
          <a:prstGeom prst="rect">
            <a:avLst/>
          </a:prstGeom>
        </p:spPr>
        <p:txBody>
          <a:bodyPr vert="horz" lIns="93467" tIns="46735" rIns="93467" bIns="4673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3" y="8842058"/>
            <a:ext cx="3043131" cy="465455"/>
          </a:xfrm>
          <a:prstGeom prst="rect">
            <a:avLst/>
          </a:prstGeom>
        </p:spPr>
        <p:txBody>
          <a:bodyPr vert="horz" lIns="93467" tIns="46735" rIns="93467" bIns="46735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0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92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75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0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55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59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45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16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1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676400"/>
            <a:ext cx="77724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514600"/>
            <a:ext cx="7772400" cy="584775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581400"/>
            <a:ext cx="1828800" cy="381000"/>
          </a:xfrm>
        </p:spPr>
        <p:txBody>
          <a:bodyPr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 bwMode="auto">
          <a:xfrm>
            <a:off x="228600" y="6446966"/>
            <a:ext cx="455688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rtlCol="0" anchor="ctr">
            <a:spAutoFit/>
          </a:bodyPr>
          <a:lstStyle/>
          <a:p>
            <a:r>
              <a: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CLASP Monthly Research Administrators’ meeting  </a:t>
            </a:r>
            <a:r>
              <a:rPr lang="en-US" sz="1200" baseline="0" dirty="0">
                <a:solidFill>
                  <a:schemeClr val="bg1"/>
                </a:solidFill>
                <a:latin typeface="+mn-lt"/>
              </a:rPr>
              <a:t>–  January 30, 2024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344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457200" y="955344"/>
            <a:ext cx="8229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5" r:id="rId3"/>
    <p:sldLayoutId id="2147484370" r:id="rId4"/>
    <p:sldLayoutId id="2147484371" r:id="rId5"/>
    <p:sldLayoutId id="2147484372" r:id="rId6"/>
    <p:sldLayoutId id="2147484374" r:id="rId7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 dirty="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8052635" y="175933"/>
            <a:ext cx="670222" cy="335203"/>
            <a:chOff x="7615366" y="216274"/>
            <a:chExt cx="865443" cy="335203"/>
          </a:xfrm>
        </p:grpSpPr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7747770" y="243700"/>
              <a:ext cx="7330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CC3300"/>
                  </a:solidFill>
                  <a:cs typeface="Arial" charset="0"/>
                </a:rPr>
                <a:t>WIP</a:t>
              </a:r>
            </a:p>
          </p:txBody>
        </p: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7615366" y="216274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Line 207"/>
            <p:cNvSpPr>
              <a:spLocks noChangeShapeType="1"/>
            </p:cNvSpPr>
            <p:nvPr/>
          </p:nvSpPr>
          <p:spPr bwMode="auto">
            <a:xfrm>
              <a:off x="7615366" y="525075"/>
              <a:ext cx="865442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1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Fixed Asset Policy Updates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5800" y="3581400"/>
            <a:ext cx="7086600" cy="914400"/>
          </a:xfrm>
        </p:spPr>
        <p:txBody>
          <a:bodyPr/>
          <a:lstStyle/>
          <a:p>
            <a:r>
              <a:rPr lang="en-US" sz="2400" dirty="0"/>
              <a:t>January 30, 2024</a:t>
            </a:r>
          </a:p>
          <a:p>
            <a:r>
              <a:rPr lang="en-US" sz="2400" dirty="0"/>
              <a:t>Carrie Ballou – Assistant Controller, Financial Reporting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42407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146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477000"/>
            <a:ext cx="1828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z="1050" smtClean="0"/>
              <a:pPr>
                <a:defRPr/>
              </a:pPr>
              <a:t>10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92591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Fixed Asset Policy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1763"/>
          </a:xfrm>
        </p:spPr>
        <p:txBody>
          <a:bodyPr>
            <a:normAutofit/>
          </a:bodyPr>
          <a:lstStyle/>
          <a:p>
            <a:r>
              <a:rPr lang="en-US" sz="4000" dirty="0"/>
              <a:t>Capitalization threshold policy</a:t>
            </a:r>
          </a:p>
          <a:p>
            <a:r>
              <a:rPr lang="en-US" sz="4000" dirty="0"/>
              <a:t>Depreciation methodology change</a:t>
            </a:r>
          </a:p>
          <a:p>
            <a:pPr lvl="3"/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0263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Capitalization threshold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/>
              <a:t>Effective 07/01/2024, the capitalization threshold for purchases for the UR will increase</a:t>
            </a:r>
          </a:p>
          <a:p>
            <a:pPr lvl="1"/>
            <a:r>
              <a:rPr lang="en-US" sz="2400" dirty="0"/>
              <a:t>Current threshold is $1,000 per unit cost</a:t>
            </a:r>
          </a:p>
          <a:p>
            <a:pPr lvl="1"/>
            <a:r>
              <a:rPr lang="en-US" sz="2400" dirty="0"/>
              <a:t>Revised threshold will be $5,000 per unit cost</a:t>
            </a:r>
          </a:p>
          <a:p>
            <a:pPr marL="342900" lvl="4" indent="-342900">
              <a:buFont typeface="Arial" charset="0"/>
              <a:buChar char="•"/>
            </a:pPr>
            <a:r>
              <a:rPr lang="en-US" sz="2800" dirty="0"/>
              <a:t>Acquisition cost includes the following:</a:t>
            </a:r>
          </a:p>
          <a:p>
            <a:pPr lvl="1"/>
            <a:r>
              <a:rPr lang="en-US" sz="2400" dirty="0"/>
              <a:t>Modifications, attachments, and accessories necessary for the asset’s intended purpose</a:t>
            </a:r>
          </a:p>
          <a:p>
            <a:pPr lvl="1"/>
            <a:r>
              <a:rPr lang="en-US" sz="2400" dirty="0"/>
              <a:t>Delivery, installation, and initial calibration of equipment included in capitalization cost</a:t>
            </a:r>
          </a:p>
          <a:p>
            <a:pPr marL="342900" lvl="4" indent="-342900">
              <a:buFont typeface="Arial" charset="0"/>
              <a:buChar char="•"/>
            </a:pPr>
            <a:r>
              <a:rPr lang="en-US" sz="2800" dirty="0"/>
              <a:t>SMH’s (CM050) capitalization threshold increased 07/01/2022 to $5,000 per unit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02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Capitalization threshold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/>
              <a:t>Active fabrications approved under the current threshold will be grandfathered at the current $1,000 aggregate cost</a:t>
            </a:r>
          </a:p>
          <a:p>
            <a:pPr lvl="1"/>
            <a:r>
              <a:rPr lang="en-US" sz="2400" dirty="0"/>
              <a:t>Active fabrications approved under the current threshold will be grandfathered at the current $1,000 aggregate cost</a:t>
            </a:r>
          </a:p>
          <a:p>
            <a:pPr lvl="1"/>
            <a:r>
              <a:rPr lang="en-US" sz="2400" dirty="0"/>
              <a:t>Fabrications requested after 07/01/2024 will be at the $5,000 aggregate cost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1342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Capitalization threshold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1763"/>
          </a:xfrm>
        </p:spPr>
        <p:txBody>
          <a:bodyPr>
            <a:normAutofit/>
          </a:bodyPr>
          <a:lstStyle/>
          <a:p>
            <a:pPr marL="342900" lvl="3" indent="-342900">
              <a:buFont typeface="Arial" charset="0"/>
              <a:buChar char="•"/>
            </a:pPr>
            <a:r>
              <a:rPr lang="en-US" sz="3300" dirty="0"/>
              <a:t>Discussions around active purchase orders are pending </a:t>
            </a:r>
          </a:p>
          <a:p>
            <a:pPr lvl="3"/>
            <a:r>
              <a:rPr lang="en-US" sz="2800" dirty="0"/>
              <a:t>Financial Reporting capitalizes fixed assets based on the accounting date of the invoice </a:t>
            </a:r>
          </a:p>
          <a:p>
            <a:pPr lvl="3"/>
            <a:r>
              <a:rPr lang="en-US" sz="2800" dirty="0"/>
              <a:t>Purchase orders initiated on or after 07/01/2024 must take into account revised capitalization threshold for fixed asset purchases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12521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Capitalization threshold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1763"/>
          </a:xfrm>
        </p:spPr>
        <p:txBody>
          <a:bodyPr>
            <a:normAutofit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en-US" dirty="0"/>
              <a:t>Effective 07/01/2024, all fixed asset purchases will use the new $5,000 threshold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/>
              <a:t>Indirect costs will be applied to expenditures for items with a purchase price of less than $5,000 billed on or after 07/01/2024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/>
              <a:t>Fixed asset policy in process of being revised by Controller’s office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/>
              <a:t>Majority of the UR’s peer institutions are already at $5,000 capitalization threshold</a:t>
            </a:r>
          </a:p>
          <a:p>
            <a:pPr marL="742950" lvl="2" indent="-342900"/>
            <a:r>
              <a:rPr lang="en-US" dirty="0"/>
              <a:t>Lowers administrative cost of recording and tracking fixed assets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6610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Capitalization threshold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1763"/>
          </a:xfrm>
        </p:spPr>
        <p:txBody>
          <a:bodyPr>
            <a:normAutofit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en-US" dirty="0"/>
              <a:t>Sponsored award project budgets</a:t>
            </a:r>
          </a:p>
          <a:p>
            <a:pPr marL="742950" lvl="2" indent="-342900"/>
            <a:r>
              <a:rPr lang="en-US" dirty="0"/>
              <a:t>Research administrators must follow up with sponsors to account for the capitalization threshold change to revise the budget for active awards and contracts</a:t>
            </a:r>
          </a:p>
          <a:p>
            <a:pPr marL="1200150" lvl="3" indent="-342900"/>
            <a:r>
              <a:rPr lang="en-US" dirty="0"/>
              <a:t>Equipment purchases that were between $1,000 and $4,999 will be subject to indirect overhead costs effective 07/01/2024.</a:t>
            </a:r>
          </a:p>
          <a:p>
            <a:pPr marL="1200150" lvl="3" indent="-342900"/>
            <a:r>
              <a:rPr lang="en-US" dirty="0"/>
              <a:t>UR will not provide additional funding to offset the capitalization increase as this is considered an accounting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6674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Depreciation methodology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11763"/>
          </a:xfrm>
        </p:spPr>
        <p:txBody>
          <a:bodyPr>
            <a:normAutofit/>
          </a:bodyPr>
          <a:lstStyle/>
          <a:p>
            <a:pPr marL="342900" lvl="3" indent="-342900">
              <a:buFont typeface="Arial" charset="0"/>
              <a:buChar char="•"/>
            </a:pPr>
            <a:r>
              <a:rPr lang="en-US" sz="3300" dirty="0"/>
              <a:t>Effective 07/01/2024, all newly acquired fixed assets will be depreciated using a half year convention</a:t>
            </a:r>
          </a:p>
          <a:p>
            <a:pPr marL="342900" lvl="3" indent="-342900">
              <a:buFont typeface="Arial" charset="0"/>
              <a:buChar char="•"/>
            </a:pPr>
            <a:r>
              <a:rPr lang="en-US" sz="3300" dirty="0"/>
              <a:t>This change is being made to be consistent with SMH’s methodology of depreciating assets on a half year convention in the first year the asset is placed into service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8630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algn="ctr"/>
            <a:r>
              <a:rPr lang="en-US" sz="3600" dirty="0"/>
              <a:t>Fixed Asset Policy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04" y="990600"/>
            <a:ext cx="4197096" cy="2329678"/>
          </a:xfrm>
        </p:spPr>
        <p:txBody>
          <a:bodyPr>
            <a:normAutofit/>
          </a:bodyPr>
          <a:lstStyle/>
          <a:p>
            <a:pPr marL="342900" lvl="3" indent="-342900">
              <a:buFont typeface="Arial" charset="0"/>
              <a:buChar char="•"/>
            </a:pPr>
            <a:r>
              <a:rPr lang="en-US" sz="3300" dirty="0"/>
              <a:t>Questions?</a:t>
            </a:r>
          </a:p>
          <a:p>
            <a:pPr marL="342900" lvl="3" indent="-342900">
              <a:buFont typeface="Arial" charset="0"/>
              <a:buChar char="•"/>
            </a:pPr>
            <a:endParaRPr lang="en-US" sz="3300" dirty="0"/>
          </a:p>
          <a:p>
            <a:pPr marL="0" lvl="3" indent="0">
              <a:buNone/>
            </a:pPr>
            <a:endParaRPr lang="en-US" sz="3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26" name="Picture 2" descr="Question Mark, Microsoft PowerPoint, Presentation, Sentence ...">
            <a:extLst>
              <a:ext uri="{FF2B5EF4-FFF2-40B4-BE49-F238E27FC236}">
                <a16:creationId xmlns:a16="http://schemas.microsoft.com/office/drawing/2014/main" id="{28AB638D-A50A-4A15-9C5A-295ECC6B8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46271"/>
            <a:ext cx="4587269" cy="314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39900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8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d4c1aecc64e715925a727993e80c945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B9D45F-F4FA-4FCA-9147-01DD729F7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3.xml><?xml version="1.0" encoding="utf-8"?>
<ds:datastoreItem xmlns:ds="http://schemas.openxmlformats.org/officeDocument/2006/customXml" ds:itemID="{57650506-E0D1-4842-AE4E-075A8982DE02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81591</TotalTime>
  <Words>406</Words>
  <Application>Microsoft Office PowerPoint</Application>
  <PresentationFormat>On-screen Show (4:3)</PresentationFormat>
  <Paragraphs>56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</vt:lpstr>
      <vt:lpstr>Calibri</vt:lpstr>
      <vt:lpstr>Wingdings</vt:lpstr>
      <vt:lpstr>Wingdings 2</vt:lpstr>
      <vt:lpstr>Office Theme</vt:lpstr>
      <vt:lpstr>US Consulting Report Template_R1.5V_0411</vt:lpstr>
      <vt:lpstr>1_US Consulting Report Template_R1.5V_0411</vt:lpstr>
      <vt:lpstr>2_US Consulting Report Template_R1.5V_0411</vt:lpstr>
      <vt:lpstr>3_US Consulting Report Template_R1.5V_0411</vt:lpstr>
      <vt:lpstr>4_US Consulting Report Template_R1.5V_0411</vt:lpstr>
      <vt:lpstr>5_US Consulting Report Template_R1.5V_0411</vt:lpstr>
      <vt:lpstr>6_US Consulting Report Template_R1.5V_0411</vt:lpstr>
      <vt:lpstr>7_US Consulting Report Template_R1.5V_0411</vt:lpstr>
      <vt:lpstr>8_US Consulting Report Template_R1.5V_0411</vt:lpstr>
      <vt:lpstr>PowerPoint Presentation</vt:lpstr>
      <vt:lpstr>Fixed Asset Policy Updates</vt:lpstr>
      <vt:lpstr>Capitalization threshold policy</vt:lpstr>
      <vt:lpstr>Capitalization threshold policy</vt:lpstr>
      <vt:lpstr>Capitalization threshold policy</vt:lpstr>
      <vt:lpstr>Capitalization threshold policy</vt:lpstr>
      <vt:lpstr>Capitalization threshold policy</vt:lpstr>
      <vt:lpstr>Depreciation methodology change</vt:lpstr>
      <vt:lpstr>Fixed Asset Policy Updates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Days</dc:title>
  <dc:subject>EDUCAUSE 2007</dc:subject>
  <dc:creator>Jim Dobbertin</dc:creator>
  <cp:lastModifiedBy>Ballou, Caroline</cp:lastModifiedBy>
  <cp:revision>2745</cp:revision>
  <cp:lastPrinted>2020-02-19T20:17:45Z</cp:lastPrinted>
  <dcterms:created xsi:type="dcterms:W3CDTF">2007-09-21T12:15:26Z</dcterms:created>
  <dcterms:modified xsi:type="dcterms:W3CDTF">2024-01-28T16:01:30Z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  <property fmtid="{D5CDD505-2E9C-101B-9397-08002B2CF9AE}" pid="4" name="Status">
    <vt:lpwstr>In Build</vt:lpwstr>
  </property>
</Properties>
</file>