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79" r:id="rId5"/>
  </p:sldMasterIdLst>
  <p:notesMasterIdLst>
    <p:notesMasterId r:id="rId14"/>
  </p:notesMasterIdLst>
  <p:handoutMasterIdLst>
    <p:handoutMasterId r:id="rId15"/>
  </p:handoutMasterIdLst>
  <p:sldIdLst>
    <p:sldId id="942" r:id="rId6"/>
    <p:sldId id="941" r:id="rId7"/>
    <p:sldId id="344" r:id="rId8"/>
    <p:sldId id="372" r:id="rId9"/>
    <p:sldId id="383" r:id="rId10"/>
    <p:sldId id="347" r:id="rId11"/>
    <p:sldId id="341" r:id="rId12"/>
    <p:sldId id="1162" r:id="rId1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46DB659-C2AE-48CF-A5A7-486866EF6773}">
          <p14:sldIdLst>
            <p14:sldId id="942"/>
            <p14:sldId id="941"/>
            <p14:sldId id="344"/>
            <p14:sldId id="372"/>
            <p14:sldId id="383"/>
            <p14:sldId id="347"/>
            <p14:sldId id="341"/>
            <p14:sldId id="11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 userDrawn="1">
          <p15:clr>
            <a:srgbClr val="A4A3A4"/>
          </p15:clr>
        </p15:guide>
        <p15:guide id="2" pos="2217" userDrawn="1">
          <p15:clr>
            <a:srgbClr val="A4A3A4"/>
          </p15:clr>
        </p15:guide>
        <p15:guide id="3" orient="horz" pos="2951" userDrawn="1">
          <p15:clr>
            <a:srgbClr val="A4A3A4"/>
          </p15:clr>
        </p15:guide>
        <p15:guide id="4" pos="2213" userDrawn="1">
          <p15:clr>
            <a:srgbClr val="A4A3A4"/>
          </p15:clr>
        </p15:guide>
        <p15:guide id="5" orient="horz" pos="2936" userDrawn="1">
          <p15:clr>
            <a:srgbClr val="A4A3A4"/>
          </p15:clr>
        </p15:guide>
        <p15:guide id="6" orient="horz" pos="293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  <p:cmAuthor id="1" name="Sophill Butler" initials="SB" lastIdx="18" clrIdx="1">
    <p:extLst>
      <p:ext uri="{19B8F6BF-5375-455C-9EA6-DF929625EA0E}">
        <p15:presenceInfo xmlns:p15="http://schemas.microsoft.com/office/powerpoint/2012/main" userId="S::sbutler@huronconsultinggroup.com::9e89bf94-b0cf-4d8a-b954-aa40e8f08202" providerId="AD"/>
      </p:ext>
    </p:extLst>
  </p:cmAuthor>
  <p:cmAuthor id="2" name="Flotteron, Debbie" initials="FD" lastIdx="1" clrIdx="2">
    <p:extLst>
      <p:ext uri="{19B8F6BF-5375-455C-9EA6-DF929625EA0E}">
        <p15:presenceInfo xmlns:p15="http://schemas.microsoft.com/office/powerpoint/2012/main" userId="S-1-5-21-329068152-583907252-725345543-364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7E68F"/>
    <a:srgbClr val="B9B9B9"/>
    <a:srgbClr val="5C95E8"/>
    <a:srgbClr val="FFEB89"/>
    <a:srgbClr val="2C5D98"/>
    <a:srgbClr val="003E74"/>
    <a:srgbClr val="FFFFCC"/>
    <a:srgbClr val="E26A5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12" autoAdjust="0"/>
    <p:restoredTop sz="84029" autoAdjust="0"/>
  </p:normalViewPr>
  <p:slideViewPr>
    <p:cSldViewPr>
      <p:cViewPr varScale="1">
        <p:scale>
          <a:sx n="92" d="100"/>
          <a:sy n="92" d="100"/>
        </p:scale>
        <p:origin x="23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>
        <p:guide orient="horz" pos="2955"/>
        <p:guide pos="2217"/>
        <p:guide orient="horz" pos="2951"/>
        <p:guide pos="2213"/>
        <p:guide orient="horz" pos="2936"/>
        <p:guide orient="horz"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zientinc.com/My-Dashboard/My-Tools" TargetMode="External"/><Relationship Id="rId2" Type="http://schemas.openxmlformats.org/officeDocument/2006/relationships/hyperlink" Target="https://www.rochester.edu/adminfinance/urprocurement/wp-content/uploads/2023/03/Master-Listing-MC-MWBE-3-27-2023.pdf" TargetMode="External"/><Relationship Id="rId1" Type="http://schemas.openxmlformats.org/officeDocument/2006/relationships/hyperlink" Target="https://ny.newnycontracts.com/FrontEnd/searchcertifieddirectory.asp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zientinc.com/My-Dashboard/My-Tools" TargetMode="External"/><Relationship Id="rId2" Type="http://schemas.openxmlformats.org/officeDocument/2006/relationships/hyperlink" Target="https://www.rochester.edu/adminfinance/urprocurement/wp-content/uploads/2023/03/Master-Listing-MC-MWBE-3-27-2023.pdf" TargetMode="External"/><Relationship Id="rId1" Type="http://schemas.openxmlformats.org/officeDocument/2006/relationships/hyperlink" Target="https://ny.newnycontracts.com/FrontEnd/searchcertifieddirectory.asp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22C24A-D466-4D4F-81D3-7B18656044F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AE3EA9-AC4E-429B-A718-9DB7F13F9865}" type="pres">
      <dgm:prSet presAssocID="{AD22C24A-D466-4D4F-81D3-7B18656044F6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A4400450-6B53-44AE-9757-6C900FF07DA7}" type="pres">
      <dgm:prSet presAssocID="{AD22C24A-D466-4D4F-81D3-7B18656044F6}" presName="cycle" presStyleCnt="0"/>
      <dgm:spPr/>
    </dgm:pt>
  </dgm:ptLst>
  <dgm:cxnLst>
    <dgm:cxn modelId="{4B5F28CB-40D5-4E7D-B58D-C962EC4B9294}" type="presOf" srcId="{AD22C24A-D466-4D4F-81D3-7B18656044F6}" destId="{6CAE3EA9-AC4E-429B-A718-9DB7F13F9865}" srcOrd="0" destOrd="0" presId="urn:microsoft.com/office/officeart/2005/8/layout/radial2"/>
    <dgm:cxn modelId="{4B7C9FDC-8196-4B9D-ABF7-6611C4CF26A2}" type="presParOf" srcId="{6CAE3EA9-AC4E-429B-A718-9DB7F13F9865}" destId="{A4400450-6B53-44AE-9757-6C900FF07DA7}" srcOrd="0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60077-8181-4549-9B0D-E27D9B5DE373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A750FA-A456-4B12-B84D-E20751D4E38B}" type="pres">
      <dgm:prSet presAssocID="{E4060077-8181-4549-9B0D-E27D9B5DE373}" presName="Name0" presStyleCnt="0">
        <dgm:presLayoutVars>
          <dgm:chMax val="1"/>
          <dgm:chPref val="1"/>
          <dgm:dir/>
          <dgm:resizeHandles/>
        </dgm:presLayoutVars>
      </dgm:prSet>
      <dgm:spPr/>
    </dgm:pt>
  </dgm:ptLst>
  <dgm:cxnLst>
    <dgm:cxn modelId="{443187CA-F04D-4EEE-8381-39479A31951E}" type="presOf" srcId="{E4060077-8181-4549-9B0D-E27D9B5DE373}" destId="{F6A750FA-A456-4B12-B84D-E20751D4E38B}" srcOrd="0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972FD9-6FA4-42CB-AB20-972DC015084E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B7DC23-42A3-47A9-9D1E-3FA07A13379B}" type="pres">
      <dgm:prSet presAssocID="{5D972FD9-6FA4-42CB-AB20-972DC015084E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F563C032-A711-41A7-A620-B6C8BC93CD94}" type="pres">
      <dgm:prSet presAssocID="{5D972FD9-6FA4-42CB-AB20-972DC015084E}" presName="cycle" presStyleCnt="0"/>
      <dgm:spPr/>
    </dgm:pt>
  </dgm:ptLst>
  <dgm:cxnLst>
    <dgm:cxn modelId="{BDD2F6D6-DAB2-4847-BCD8-F34F05AAFC1D}" type="presOf" srcId="{5D972FD9-6FA4-42CB-AB20-972DC015084E}" destId="{34B7DC23-42A3-47A9-9D1E-3FA07A13379B}" srcOrd="0" destOrd="0" presId="urn:microsoft.com/office/officeart/2005/8/layout/radial2"/>
    <dgm:cxn modelId="{FB6526B9-1BE2-43DB-B46D-FB100EAFC498}" type="presParOf" srcId="{34B7DC23-42A3-47A9-9D1E-3FA07A13379B}" destId="{F563C032-A711-41A7-A620-B6C8BC93CD94}" srcOrd="0" destOrd="0" presId="urn:microsoft.com/office/officeart/2005/8/layout/radial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23A674-9D6D-4E5F-8C90-DED5A934145F}" type="doc">
      <dgm:prSet loTypeId="urn:microsoft.com/office/officeart/2011/layout/Tab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57D31B0-7CB9-43F8-80EC-D4DC826A0612}">
      <dgm:prSet phldrT="[Text]"/>
      <dgm:spPr/>
      <dgm:t>
        <a:bodyPr/>
        <a:lstStyle/>
        <a:p>
          <a:r>
            <a:rPr lang="en-US" dirty="0">
              <a:solidFill>
                <a:schemeClr val="accent1">
                  <a:lumMod val="50000"/>
                </a:schemeClr>
              </a:solidFill>
            </a:rPr>
            <a:t>New York State</a:t>
          </a:r>
        </a:p>
      </dgm:t>
    </dgm:pt>
    <dgm:pt modelId="{E2FB5A6C-FD78-45D8-8378-227D8071A527}" type="parTrans" cxnId="{6BBA7767-53EE-4D24-9C14-5E8D8CAD8FED}">
      <dgm:prSet/>
      <dgm:spPr/>
      <dgm:t>
        <a:bodyPr/>
        <a:lstStyle/>
        <a:p>
          <a:endParaRPr lang="en-US"/>
        </a:p>
      </dgm:t>
    </dgm:pt>
    <dgm:pt modelId="{3A110E7F-A260-4006-B329-E499538A0A67}" type="sibTrans" cxnId="{6BBA7767-53EE-4D24-9C14-5E8D8CAD8FED}">
      <dgm:prSet/>
      <dgm:spPr/>
      <dgm:t>
        <a:bodyPr/>
        <a:lstStyle/>
        <a:p>
          <a:endParaRPr lang="en-US"/>
        </a:p>
      </dgm:t>
    </dgm:pt>
    <dgm:pt modelId="{C20B7F40-45CB-4C8C-8053-F741CB3AC72D}">
      <dgm:prSet phldrT="[Text]"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NEW YORK STATE CONTRACT SYSTEM (newnycontracts.com)</a:t>
          </a:r>
          <a:endParaRPr lang="en-US" dirty="0"/>
        </a:p>
      </dgm:t>
    </dgm:pt>
    <dgm:pt modelId="{AB34A96E-79F9-438D-83D0-4D25FE562D18}" type="parTrans" cxnId="{95993524-DEA8-444F-A35A-5421C00B6C04}">
      <dgm:prSet/>
      <dgm:spPr/>
      <dgm:t>
        <a:bodyPr/>
        <a:lstStyle/>
        <a:p>
          <a:endParaRPr lang="en-US"/>
        </a:p>
      </dgm:t>
    </dgm:pt>
    <dgm:pt modelId="{A400DF7E-0E6C-4E8D-B0EB-B26B9A4E3AE5}" type="sibTrans" cxnId="{95993524-DEA8-444F-A35A-5421C00B6C04}">
      <dgm:prSet/>
      <dgm:spPr/>
      <dgm:t>
        <a:bodyPr/>
        <a:lstStyle/>
        <a:p>
          <a:endParaRPr lang="en-US"/>
        </a:p>
      </dgm:t>
    </dgm:pt>
    <dgm:pt modelId="{56D433D0-35F8-4E78-9DA6-90BE8ABAF455}">
      <dgm:prSet phldrT="[Text]" custT="1"/>
      <dgm:spPr/>
      <dgm:t>
        <a:bodyPr/>
        <a:lstStyle/>
        <a:p>
          <a:r>
            <a:rPr lang="en-US" sz="1600" dirty="0">
              <a:solidFill>
                <a:schemeClr val="accent2">
                  <a:lumMod val="75000"/>
                </a:schemeClr>
              </a:solidFill>
            </a:rPr>
            <a:t>It is required by New York State that MWBEs must be New York State certified in order to be part of the State Grant projects</a:t>
          </a:r>
        </a:p>
      </dgm:t>
    </dgm:pt>
    <dgm:pt modelId="{F514F1DF-1044-4CA8-A059-2D12FDB08557}" type="parTrans" cxnId="{73735861-1349-4777-9F89-2496D5566E03}">
      <dgm:prSet/>
      <dgm:spPr/>
      <dgm:t>
        <a:bodyPr/>
        <a:lstStyle/>
        <a:p>
          <a:endParaRPr lang="en-US"/>
        </a:p>
      </dgm:t>
    </dgm:pt>
    <dgm:pt modelId="{A17BB97B-F18E-4A8C-9627-F7211F91DA4F}" type="sibTrans" cxnId="{73735861-1349-4777-9F89-2496D5566E03}">
      <dgm:prSet/>
      <dgm:spPr/>
      <dgm:t>
        <a:bodyPr/>
        <a:lstStyle/>
        <a:p>
          <a:endParaRPr lang="en-US"/>
        </a:p>
      </dgm:t>
    </dgm:pt>
    <dgm:pt modelId="{539ADBCE-709C-4A5E-87D4-AA9F4EA896F9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Monroe County</a:t>
          </a:r>
        </a:p>
      </dgm:t>
    </dgm:pt>
    <dgm:pt modelId="{185B1CC3-603A-42A5-B187-BC2FF8D83CA7}" type="parTrans" cxnId="{9679CBB8-890C-4A09-B648-5DE6FC202F70}">
      <dgm:prSet/>
      <dgm:spPr/>
      <dgm:t>
        <a:bodyPr/>
        <a:lstStyle/>
        <a:p>
          <a:endParaRPr lang="en-US"/>
        </a:p>
      </dgm:t>
    </dgm:pt>
    <dgm:pt modelId="{6B760783-7FAD-431C-A786-94BA5510BCD3}" type="sibTrans" cxnId="{9679CBB8-890C-4A09-B648-5DE6FC202F70}">
      <dgm:prSet/>
      <dgm:spPr/>
      <dgm:t>
        <a:bodyPr/>
        <a:lstStyle/>
        <a:p>
          <a:endParaRPr lang="en-US"/>
        </a:p>
      </dgm:t>
    </dgm:pt>
    <dgm:pt modelId="{70B43917-53B8-486D-9D2B-3DE8BB9348D2}">
      <dgm:prSet phldrT="[Text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>
              <a:hlinkClick xmlns:r="http://schemas.openxmlformats.org/officeDocument/2006/relationships" r:id="rId2"/>
            </a:rPr>
            <a:t>Master Listing MC MWBE 3-27-2023</a:t>
          </a:r>
          <a:endParaRPr lang="en-US" dirty="0"/>
        </a:p>
      </dgm:t>
    </dgm:pt>
    <dgm:pt modelId="{84512267-41EA-4241-85CF-338F358F971B}" type="parTrans" cxnId="{A7123479-4DB6-49F7-ADD8-61D70397CDEA}">
      <dgm:prSet/>
      <dgm:spPr/>
      <dgm:t>
        <a:bodyPr/>
        <a:lstStyle/>
        <a:p>
          <a:endParaRPr lang="en-US"/>
        </a:p>
      </dgm:t>
    </dgm:pt>
    <dgm:pt modelId="{4433F324-0D75-431F-B3D9-A951BF42713E}" type="sibTrans" cxnId="{A7123479-4DB6-49F7-ADD8-61D70397CDEA}">
      <dgm:prSet/>
      <dgm:spPr/>
      <dgm:t>
        <a:bodyPr/>
        <a:lstStyle/>
        <a:p>
          <a:endParaRPr lang="en-US"/>
        </a:p>
      </dgm:t>
    </dgm:pt>
    <dgm:pt modelId="{4F9BB05E-6BF6-4638-A9B2-1EF82EEEDA8B}">
      <dgm:prSet phldrT="[Text]" custT="1"/>
      <dgm:spPr/>
      <dgm:t>
        <a:bodyPr/>
        <a:lstStyle/>
        <a:p>
          <a:r>
            <a:rPr lang="en-US" sz="1600" dirty="0">
              <a:solidFill>
                <a:schemeClr val="bg2">
                  <a:lumMod val="25000"/>
                </a:schemeClr>
              </a:solidFill>
            </a:rPr>
            <a:t>All MWBEs are certified by Monroe County</a:t>
          </a:r>
        </a:p>
      </dgm:t>
    </dgm:pt>
    <dgm:pt modelId="{E93433E6-162D-4BD9-863C-604C86403B0F}" type="parTrans" cxnId="{571AFDD0-78E2-4AAE-B6BB-484255649D48}">
      <dgm:prSet/>
      <dgm:spPr/>
      <dgm:t>
        <a:bodyPr/>
        <a:lstStyle/>
        <a:p>
          <a:endParaRPr lang="en-US"/>
        </a:p>
      </dgm:t>
    </dgm:pt>
    <dgm:pt modelId="{6ECB58A0-44FD-40D1-AC08-37F08913860C}" type="sibTrans" cxnId="{571AFDD0-78E2-4AAE-B6BB-484255649D48}">
      <dgm:prSet/>
      <dgm:spPr/>
      <dgm:t>
        <a:bodyPr/>
        <a:lstStyle/>
        <a:p>
          <a:endParaRPr lang="en-US"/>
        </a:p>
      </dgm:t>
    </dgm:pt>
    <dgm:pt modelId="{95DA4D8A-E14C-47AE-A051-921900240F6A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UR/SupplierGateway</a:t>
          </a:r>
        </a:p>
      </dgm:t>
    </dgm:pt>
    <dgm:pt modelId="{DDA456B4-CDBA-4538-AAA3-F74A81ED9FFF}" type="parTrans" cxnId="{21EF8021-2F13-4D87-908C-B3596EB60CF6}">
      <dgm:prSet/>
      <dgm:spPr/>
      <dgm:t>
        <a:bodyPr/>
        <a:lstStyle/>
        <a:p>
          <a:endParaRPr lang="en-US"/>
        </a:p>
      </dgm:t>
    </dgm:pt>
    <dgm:pt modelId="{BCB9535B-105B-4411-B6D8-BF3BF6378164}" type="sibTrans" cxnId="{21EF8021-2F13-4D87-908C-B3596EB60CF6}">
      <dgm:prSet/>
      <dgm:spPr/>
      <dgm:t>
        <a:bodyPr/>
        <a:lstStyle/>
        <a:p>
          <a:endParaRPr lang="en-US"/>
        </a:p>
      </dgm:t>
    </dgm:pt>
    <dgm:pt modelId="{88F3F2E7-C1FE-441C-AF42-767AB1E00449}">
      <dgm:prSet phldrT="[Text]"/>
      <dgm:spPr/>
      <dgm:t>
        <a:bodyPr/>
        <a:lstStyle/>
        <a:p>
          <a:r>
            <a:rPr lang="en-US" dirty="0">
              <a:hlinkClick xmlns:r="http://schemas.openxmlformats.org/officeDocument/2006/relationships" r:id="rId3"/>
            </a:rPr>
            <a:t>SupplierGateway</a:t>
          </a:r>
          <a:endParaRPr lang="en-US" dirty="0"/>
        </a:p>
      </dgm:t>
    </dgm:pt>
    <dgm:pt modelId="{8D548C81-E444-4933-B2FF-206450A589B7}" type="parTrans" cxnId="{A6C7FF67-B8E9-4A7F-A7CC-B4BBD679FE91}">
      <dgm:prSet/>
      <dgm:spPr/>
      <dgm:t>
        <a:bodyPr/>
        <a:lstStyle/>
        <a:p>
          <a:endParaRPr lang="en-US"/>
        </a:p>
      </dgm:t>
    </dgm:pt>
    <dgm:pt modelId="{F19ED528-7AA5-44B7-B243-F643E89C28BA}" type="sibTrans" cxnId="{A6C7FF67-B8E9-4A7F-A7CC-B4BBD679FE91}">
      <dgm:prSet/>
      <dgm:spPr/>
      <dgm:t>
        <a:bodyPr/>
        <a:lstStyle/>
        <a:p>
          <a:endParaRPr lang="en-US"/>
        </a:p>
      </dgm:t>
    </dgm:pt>
    <dgm:pt modelId="{2C61C385-E65F-4972-A779-06A67C1A4D0C}">
      <dgm:prSet phldrT="[Text]" custT="1"/>
      <dgm:spPr/>
      <dgm:t>
        <a:bodyPr/>
        <a:lstStyle/>
        <a:p>
          <a:r>
            <a:rPr lang="en-US" sz="1600" dirty="0">
              <a:solidFill>
                <a:schemeClr val="accent4">
                  <a:lumMod val="50000"/>
                </a:schemeClr>
              </a:solidFill>
            </a:rPr>
            <a:t>SupplierGateway is the preferred supplier to manage the University’s diverse supplier spend and certification validations. All University employees can sign up and access the database </a:t>
          </a:r>
        </a:p>
      </dgm:t>
    </dgm:pt>
    <dgm:pt modelId="{C716EC2E-6DB1-4BFF-AF8C-1EC9831CF157}" type="parTrans" cxnId="{4A1DB504-2B48-4266-9457-D5B9747CD206}">
      <dgm:prSet/>
      <dgm:spPr/>
      <dgm:t>
        <a:bodyPr/>
        <a:lstStyle/>
        <a:p>
          <a:endParaRPr lang="en-US"/>
        </a:p>
      </dgm:t>
    </dgm:pt>
    <dgm:pt modelId="{3D6DCF04-8782-4EEF-A9B3-544696FD7940}" type="sibTrans" cxnId="{4A1DB504-2B48-4266-9457-D5B9747CD206}">
      <dgm:prSet/>
      <dgm:spPr/>
      <dgm:t>
        <a:bodyPr/>
        <a:lstStyle/>
        <a:p>
          <a:endParaRPr lang="en-US"/>
        </a:p>
      </dgm:t>
    </dgm:pt>
    <dgm:pt modelId="{D545270F-1B65-4915-ABA5-2C92C018C170}" type="pres">
      <dgm:prSet presAssocID="{5723A674-9D6D-4E5F-8C90-DED5A934145F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F07A85CC-2C36-4C63-8C33-290D3AA8786D}" type="pres">
      <dgm:prSet presAssocID="{C57D31B0-7CB9-43F8-80EC-D4DC826A0612}" presName="composite" presStyleCnt="0"/>
      <dgm:spPr/>
    </dgm:pt>
    <dgm:pt modelId="{C4BE0801-FC4C-42C7-8154-E5FFAF9257F6}" type="pres">
      <dgm:prSet presAssocID="{C57D31B0-7CB9-43F8-80EC-D4DC826A0612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64A81228-8F12-435A-86FE-0A20EFD455FF}" type="pres">
      <dgm:prSet presAssocID="{C57D31B0-7CB9-43F8-80EC-D4DC826A0612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4AD8996F-44CF-4239-B07C-F9D102FE60C2}" type="pres">
      <dgm:prSet presAssocID="{C57D31B0-7CB9-43F8-80EC-D4DC826A0612}" presName="Accent" presStyleLbl="parChTrans1D1" presStyleIdx="0" presStyleCnt="3"/>
      <dgm:spPr/>
    </dgm:pt>
    <dgm:pt modelId="{501471CE-0E6F-4F60-8538-306F9558385E}" type="pres">
      <dgm:prSet presAssocID="{C57D31B0-7CB9-43F8-80EC-D4DC826A0612}" presName="Child" presStyleLbl="revTx" presStyleIdx="1" presStyleCnt="6" custScaleX="98752" custScaleY="103169">
        <dgm:presLayoutVars>
          <dgm:chMax val="0"/>
          <dgm:chPref val="0"/>
          <dgm:bulletEnabled val="1"/>
        </dgm:presLayoutVars>
      </dgm:prSet>
      <dgm:spPr/>
    </dgm:pt>
    <dgm:pt modelId="{66F17F6C-5E94-4F61-BD97-CC24BC76DAE1}" type="pres">
      <dgm:prSet presAssocID="{3A110E7F-A260-4006-B329-E499538A0A67}" presName="sibTrans" presStyleCnt="0"/>
      <dgm:spPr/>
    </dgm:pt>
    <dgm:pt modelId="{0E601E11-88FF-4D83-BADF-DD21C50DF893}" type="pres">
      <dgm:prSet presAssocID="{539ADBCE-709C-4A5E-87D4-AA9F4EA896F9}" presName="composite" presStyleCnt="0"/>
      <dgm:spPr/>
    </dgm:pt>
    <dgm:pt modelId="{A9F3AA97-0DD1-4227-8400-63EA3F4284F0}" type="pres">
      <dgm:prSet presAssocID="{539ADBCE-709C-4A5E-87D4-AA9F4EA896F9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DEF7F02E-6341-4861-AAF4-D5D7882D8FA1}" type="pres">
      <dgm:prSet presAssocID="{539ADBCE-709C-4A5E-87D4-AA9F4EA896F9}" presName="Parent" presStyleLbl="alignNode1" presStyleIdx="1" presStyleCnt="3" custLinFactNeighborX="-814" custLinFactNeighborY="-10836">
        <dgm:presLayoutVars>
          <dgm:chMax val="3"/>
          <dgm:chPref val="3"/>
          <dgm:bulletEnabled val="1"/>
        </dgm:presLayoutVars>
      </dgm:prSet>
      <dgm:spPr/>
    </dgm:pt>
    <dgm:pt modelId="{58F0CC7D-2F45-4ED5-B555-F3B29CF3DF23}" type="pres">
      <dgm:prSet presAssocID="{539ADBCE-709C-4A5E-87D4-AA9F4EA896F9}" presName="Accent" presStyleLbl="parChTrans1D1" presStyleIdx="1" presStyleCnt="3"/>
      <dgm:spPr/>
    </dgm:pt>
    <dgm:pt modelId="{BB8FB102-61FE-454E-8997-8D40646EEFD1}" type="pres">
      <dgm:prSet presAssocID="{539ADBCE-709C-4A5E-87D4-AA9F4EA896F9}" presName="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6D1B4397-A6A8-4DDD-8C9D-DF1127183333}" type="pres">
      <dgm:prSet presAssocID="{6B760783-7FAD-431C-A786-94BA5510BCD3}" presName="sibTrans" presStyleCnt="0"/>
      <dgm:spPr/>
    </dgm:pt>
    <dgm:pt modelId="{525148D8-3A08-4C39-B352-F8BE820E4C6E}" type="pres">
      <dgm:prSet presAssocID="{95DA4D8A-E14C-47AE-A051-921900240F6A}" presName="composite" presStyleCnt="0"/>
      <dgm:spPr/>
    </dgm:pt>
    <dgm:pt modelId="{42AA849E-CC9F-4C41-8568-AAADA57BFB2F}" type="pres">
      <dgm:prSet presAssocID="{95DA4D8A-E14C-47AE-A051-921900240F6A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85678531-B62E-4E24-B6FA-DF5E093EF6EA}" type="pres">
      <dgm:prSet presAssocID="{95DA4D8A-E14C-47AE-A051-921900240F6A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36B7EAD8-8617-44D3-85A7-95EDE9671CFC}" type="pres">
      <dgm:prSet presAssocID="{95DA4D8A-E14C-47AE-A051-921900240F6A}" presName="Accent" presStyleLbl="parChTrans1D1" presStyleIdx="2" presStyleCnt="3"/>
      <dgm:spPr/>
    </dgm:pt>
    <dgm:pt modelId="{09E4A9A2-7126-47B6-9A66-F0A7B37BD2E5}" type="pres">
      <dgm:prSet presAssocID="{95DA4D8A-E14C-47AE-A051-921900240F6A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A1DB504-2B48-4266-9457-D5B9747CD206}" srcId="{95DA4D8A-E14C-47AE-A051-921900240F6A}" destId="{2C61C385-E65F-4972-A779-06A67C1A4D0C}" srcOrd="1" destOrd="0" parTransId="{C716EC2E-6DB1-4BFF-AF8C-1EC9831CF157}" sibTransId="{3D6DCF04-8782-4EEF-A9B3-544696FD7940}"/>
    <dgm:cxn modelId="{EBD34310-7768-4175-AFF4-7A9706808417}" type="presOf" srcId="{2C61C385-E65F-4972-A779-06A67C1A4D0C}" destId="{09E4A9A2-7126-47B6-9A66-F0A7B37BD2E5}" srcOrd="0" destOrd="0" presId="urn:microsoft.com/office/officeart/2011/layout/TabList"/>
    <dgm:cxn modelId="{FCC13D13-F5C2-487B-BEB0-4A7A2A50988D}" type="presOf" srcId="{C20B7F40-45CB-4C8C-8053-F741CB3AC72D}" destId="{C4BE0801-FC4C-42C7-8154-E5FFAF9257F6}" srcOrd="0" destOrd="0" presId="urn:microsoft.com/office/officeart/2011/layout/TabList"/>
    <dgm:cxn modelId="{799AE414-5174-4032-84EB-11E137ACB189}" type="presOf" srcId="{5723A674-9D6D-4E5F-8C90-DED5A934145F}" destId="{D545270F-1B65-4915-ABA5-2C92C018C170}" srcOrd="0" destOrd="0" presId="urn:microsoft.com/office/officeart/2011/layout/TabList"/>
    <dgm:cxn modelId="{21EF8021-2F13-4D87-908C-B3596EB60CF6}" srcId="{5723A674-9D6D-4E5F-8C90-DED5A934145F}" destId="{95DA4D8A-E14C-47AE-A051-921900240F6A}" srcOrd="2" destOrd="0" parTransId="{DDA456B4-CDBA-4538-AAA3-F74A81ED9FFF}" sibTransId="{BCB9535B-105B-4411-B6D8-BF3BF6378164}"/>
    <dgm:cxn modelId="{95993524-DEA8-444F-A35A-5421C00B6C04}" srcId="{C57D31B0-7CB9-43F8-80EC-D4DC826A0612}" destId="{C20B7F40-45CB-4C8C-8053-F741CB3AC72D}" srcOrd="0" destOrd="0" parTransId="{AB34A96E-79F9-438D-83D0-4D25FE562D18}" sibTransId="{A400DF7E-0E6C-4E8D-B0EB-B26B9A4E3AE5}"/>
    <dgm:cxn modelId="{93057931-A436-4BF3-B292-D7762767FEDE}" type="presOf" srcId="{C57D31B0-7CB9-43F8-80EC-D4DC826A0612}" destId="{64A81228-8F12-435A-86FE-0A20EFD455FF}" srcOrd="0" destOrd="0" presId="urn:microsoft.com/office/officeart/2011/layout/TabList"/>
    <dgm:cxn modelId="{1BB62934-588C-49F3-836D-DF977C24B4E8}" type="presOf" srcId="{95DA4D8A-E14C-47AE-A051-921900240F6A}" destId="{85678531-B62E-4E24-B6FA-DF5E093EF6EA}" srcOrd="0" destOrd="0" presId="urn:microsoft.com/office/officeart/2011/layout/TabList"/>
    <dgm:cxn modelId="{73735861-1349-4777-9F89-2496D5566E03}" srcId="{C57D31B0-7CB9-43F8-80EC-D4DC826A0612}" destId="{56D433D0-35F8-4E78-9DA6-90BE8ABAF455}" srcOrd="1" destOrd="0" parTransId="{F514F1DF-1044-4CA8-A059-2D12FDB08557}" sibTransId="{A17BB97B-F18E-4A8C-9627-F7211F91DA4F}"/>
    <dgm:cxn modelId="{6BBA7767-53EE-4D24-9C14-5E8D8CAD8FED}" srcId="{5723A674-9D6D-4E5F-8C90-DED5A934145F}" destId="{C57D31B0-7CB9-43F8-80EC-D4DC826A0612}" srcOrd="0" destOrd="0" parTransId="{E2FB5A6C-FD78-45D8-8378-227D8071A527}" sibTransId="{3A110E7F-A260-4006-B329-E499538A0A67}"/>
    <dgm:cxn modelId="{A6C7FF67-B8E9-4A7F-A7CC-B4BBD679FE91}" srcId="{95DA4D8A-E14C-47AE-A051-921900240F6A}" destId="{88F3F2E7-C1FE-441C-AF42-767AB1E00449}" srcOrd="0" destOrd="0" parTransId="{8D548C81-E444-4933-B2FF-206450A589B7}" sibTransId="{F19ED528-7AA5-44B7-B243-F643E89C28BA}"/>
    <dgm:cxn modelId="{D34E1F6F-797F-4BF5-A73F-FB27CADCDD7B}" type="presOf" srcId="{539ADBCE-709C-4A5E-87D4-AA9F4EA896F9}" destId="{DEF7F02E-6341-4861-AAF4-D5D7882D8FA1}" srcOrd="0" destOrd="0" presId="urn:microsoft.com/office/officeart/2011/layout/TabList"/>
    <dgm:cxn modelId="{A7123479-4DB6-49F7-ADD8-61D70397CDEA}" srcId="{539ADBCE-709C-4A5E-87D4-AA9F4EA896F9}" destId="{70B43917-53B8-486D-9D2B-3DE8BB9348D2}" srcOrd="0" destOrd="0" parTransId="{84512267-41EA-4241-85CF-338F358F971B}" sibTransId="{4433F324-0D75-431F-B3D9-A951BF42713E}"/>
    <dgm:cxn modelId="{D0DCE785-35D8-45E0-A4E1-C49F1F3B9237}" type="presOf" srcId="{56D433D0-35F8-4E78-9DA6-90BE8ABAF455}" destId="{501471CE-0E6F-4F60-8538-306F9558385E}" srcOrd="0" destOrd="0" presId="urn:microsoft.com/office/officeart/2011/layout/TabList"/>
    <dgm:cxn modelId="{9679CBB8-890C-4A09-B648-5DE6FC202F70}" srcId="{5723A674-9D6D-4E5F-8C90-DED5A934145F}" destId="{539ADBCE-709C-4A5E-87D4-AA9F4EA896F9}" srcOrd="1" destOrd="0" parTransId="{185B1CC3-603A-42A5-B187-BC2FF8D83CA7}" sibTransId="{6B760783-7FAD-431C-A786-94BA5510BCD3}"/>
    <dgm:cxn modelId="{781A63C7-246B-4C04-9B4D-FA0E793A533C}" type="presOf" srcId="{70B43917-53B8-486D-9D2B-3DE8BB9348D2}" destId="{A9F3AA97-0DD1-4227-8400-63EA3F4284F0}" srcOrd="0" destOrd="0" presId="urn:microsoft.com/office/officeart/2011/layout/TabList"/>
    <dgm:cxn modelId="{571AFDD0-78E2-4AAE-B6BB-484255649D48}" srcId="{539ADBCE-709C-4A5E-87D4-AA9F4EA896F9}" destId="{4F9BB05E-6BF6-4638-A9B2-1EF82EEEDA8B}" srcOrd="1" destOrd="0" parTransId="{E93433E6-162D-4BD9-863C-604C86403B0F}" sibTransId="{6ECB58A0-44FD-40D1-AC08-37F08913860C}"/>
    <dgm:cxn modelId="{0A8703E6-2D2C-44A8-85AA-4EACE9A9D736}" type="presOf" srcId="{88F3F2E7-C1FE-441C-AF42-767AB1E00449}" destId="{42AA849E-CC9F-4C41-8568-AAADA57BFB2F}" srcOrd="0" destOrd="0" presId="urn:microsoft.com/office/officeart/2011/layout/TabList"/>
    <dgm:cxn modelId="{05B9A2FC-830A-4ED4-9809-39D9404E2C01}" type="presOf" srcId="{4F9BB05E-6BF6-4638-A9B2-1EF82EEEDA8B}" destId="{BB8FB102-61FE-454E-8997-8D40646EEFD1}" srcOrd="0" destOrd="0" presId="urn:microsoft.com/office/officeart/2011/layout/TabList"/>
    <dgm:cxn modelId="{B7B3AB4F-DCAC-4BFA-B906-A1C842586F0E}" type="presParOf" srcId="{D545270F-1B65-4915-ABA5-2C92C018C170}" destId="{F07A85CC-2C36-4C63-8C33-290D3AA8786D}" srcOrd="0" destOrd="0" presId="urn:microsoft.com/office/officeart/2011/layout/TabList"/>
    <dgm:cxn modelId="{98C6F0D4-6478-4A6A-88E0-2654E8E13032}" type="presParOf" srcId="{F07A85CC-2C36-4C63-8C33-290D3AA8786D}" destId="{C4BE0801-FC4C-42C7-8154-E5FFAF9257F6}" srcOrd="0" destOrd="0" presId="urn:microsoft.com/office/officeart/2011/layout/TabList"/>
    <dgm:cxn modelId="{B62BBAB1-CDBC-465A-A871-61225DF3F960}" type="presParOf" srcId="{F07A85CC-2C36-4C63-8C33-290D3AA8786D}" destId="{64A81228-8F12-435A-86FE-0A20EFD455FF}" srcOrd="1" destOrd="0" presId="urn:microsoft.com/office/officeart/2011/layout/TabList"/>
    <dgm:cxn modelId="{0652FF52-875A-4A71-B088-AD692AF844A7}" type="presParOf" srcId="{F07A85CC-2C36-4C63-8C33-290D3AA8786D}" destId="{4AD8996F-44CF-4239-B07C-F9D102FE60C2}" srcOrd="2" destOrd="0" presId="urn:microsoft.com/office/officeart/2011/layout/TabList"/>
    <dgm:cxn modelId="{C118354E-7404-42F4-8801-95804F711B15}" type="presParOf" srcId="{D545270F-1B65-4915-ABA5-2C92C018C170}" destId="{501471CE-0E6F-4F60-8538-306F9558385E}" srcOrd="1" destOrd="0" presId="urn:microsoft.com/office/officeart/2011/layout/TabList"/>
    <dgm:cxn modelId="{B94110D4-D1DF-4248-8F2C-0ED6D6C83ADA}" type="presParOf" srcId="{D545270F-1B65-4915-ABA5-2C92C018C170}" destId="{66F17F6C-5E94-4F61-BD97-CC24BC76DAE1}" srcOrd="2" destOrd="0" presId="urn:microsoft.com/office/officeart/2011/layout/TabList"/>
    <dgm:cxn modelId="{BB1080E6-F399-4727-AE4C-51ED54CBE15E}" type="presParOf" srcId="{D545270F-1B65-4915-ABA5-2C92C018C170}" destId="{0E601E11-88FF-4D83-BADF-DD21C50DF893}" srcOrd="3" destOrd="0" presId="urn:microsoft.com/office/officeart/2011/layout/TabList"/>
    <dgm:cxn modelId="{002B3D26-1F2A-4B89-967A-A0DF9CC5F473}" type="presParOf" srcId="{0E601E11-88FF-4D83-BADF-DD21C50DF893}" destId="{A9F3AA97-0DD1-4227-8400-63EA3F4284F0}" srcOrd="0" destOrd="0" presId="urn:microsoft.com/office/officeart/2011/layout/TabList"/>
    <dgm:cxn modelId="{1D524AF7-B22D-42D9-959F-5CBA9CA3AAFE}" type="presParOf" srcId="{0E601E11-88FF-4D83-BADF-DD21C50DF893}" destId="{DEF7F02E-6341-4861-AAF4-D5D7882D8FA1}" srcOrd="1" destOrd="0" presId="urn:microsoft.com/office/officeart/2011/layout/TabList"/>
    <dgm:cxn modelId="{F29DF5F9-6BB0-458C-8D1F-B498D34C3406}" type="presParOf" srcId="{0E601E11-88FF-4D83-BADF-DD21C50DF893}" destId="{58F0CC7D-2F45-4ED5-B555-F3B29CF3DF23}" srcOrd="2" destOrd="0" presId="urn:microsoft.com/office/officeart/2011/layout/TabList"/>
    <dgm:cxn modelId="{2F7F3BF9-476A-4C76-9BEE-DF0ACA61707B}" type="presParOf" srcId="{D545270F-1B65-4915-ABA5-2C92C018C170}" destId="{BB8FB102-61FE-454E-8997-8D40646EEFD1}" srcOrd="4" destOrd="0" presId="urn:microsoft.com/office/officeart/2011/layout/TabList"/>
    <dgm:cxn modelId="{A1BB2FCB-797F-48AD-8E12-5EDD0EBA0371}" type="presParOf" srcId="{D545270F-1B65-4915-ABA5-2C92C018C170}" destId="{6D1B4397-A6A8-4DDD-8C9D-DF1127183333}" srcOrd="5" destOrd="0" presId="urn:microsoft.com/office/officeart/2011/layout/TabList"/>
    <dgm:cxn modelId="{B716394A-3FD0-43FA-B8DA-10EB68ABE9E5}" type="presParOf" srcId="{D545270F-1B65-4915-ABA5-2C92C018C170}" destId="{525148D8-3A08-4C39-B352-F8BE820E4C6E}" srcOrd="6" destOrd="0" presId="urn:microsoft.com/office/officeart/2011/layout/TabList"/>
    <dgm:cxn modelId="{4BB3CC31-1182-4AF3-BAC7-BD22AB238065}" type="presParOf" srcId="{525148D8-3A08-4C39-B352-F8BE820E4C6E}" destId="{42AA849E-CC9F-4C41-8568-AAADA57BFB2F}" srcOrd="0" destOrd="0" presId="urn:microsoft.com/office/officeart/2011/layout/TabList"/>
    <dgm:cxn modelId="{F20061A0-B7F7-4B58-8D58-518FD0952C47}" type="presParOf" srcId="{525148D8-3A08-4C39-B352-F8BE820E4C6E}" destId="{85678531-B62E-4E24-B6FA-DF5E093EF6EA}" srcOrd="1" destOrd="0" presId="urn:microsoft.com/office/officeart/2011/layout/TabList"/>
    <dgm:cxn modelId="{2EAD8392-89AB-4C64-A367-F48D21E536FC}" type="presParOf" srcId="{525148D8-3A08-4C39-B352-F8BE820E4C6E}" destId="{36B7EAD8-8617-44D3-85A7-95EDE9671CFC}" srcOrd="2" destOrd="0" presId="urn:microsoft.com/office/officeart/2011/layout/TabList"/>
    <dgm:cxn modelId="{883C70E9-0A8C-48D4-B83A-B125D02AD456}" type="presParOf" srcId="{D545270F-1B65-4915-ABA5-2C92C018C170}" destId="{09E4A9A2-7126-47B6-9A66-F0A7B37BD2E5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7EAD8-8617-44D3-85A7-95EDE9671CFC}">
      <dsp:nvSpPr>
        <dsp:cNvPr id="0" name=""/>
        <dsp:cNvSpPr/>
      </dsp:nvSpPr>
      <dsp:spPr>
        <a:xfrm>
          <a:off x="0" y="2684840"/>
          <a:ext cx="7162800" cy="0"/>
        </a:xfrm>
        <a:prstGeom prst="line">
          <a:avLst/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0CC7D-2F45-4ED5-B555-F3B29CF3DF23}">
      <dsp:nvSpPr>
        <dsp:cNvPr id="0" name=""/>
        <dsp:cNvSpPr/>
      </dsp:nvSpPr>
      <dsp:spPr>
        <a:xfrm>
          <a:off x="0" y="1542223"/>
          <a:ext cx="7162800" cy="0"/>
        </a:xfrm>
        <a:prstGeom prst="line">
          <a:avLst/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8996F-44CF-4239-B07C-F9D102FE60C2}">
      <dsp:nvSpPr>
        <dsp:cNvPr id="0" name=""/>
        <dsp:cNvSpPr/>
      </dsp:nvSpPr>
      <dsp:spPr>
        <a:xfrm>
          <a:off x="0" y="375860"/>
          <a:ext cx="7162800" cy="0"/>
        </a:xfrm>
        <a:prstGeom prst="line">
          <a:avLst/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E0801-FC4C-42C7-8154-E5FFAF9257F6}">
      <dsp:nvSpPr>
        <dsp:cNvPr id="0" name=""/>
        <dsp:cNvSpPr/>
      </dsp:nvSpPr>
      <dsp:spPr>
        <a:xfrm>
          <a:off x="1862327" y="1269"/>
          <a:ext cx="5300472" cy="374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hlinkClick xmlns:r="http://schemas.openxmlformats.org/officeDocument/2006/relationships" r:id="rId1"/>
            </a:rPr>
            <a:t>NEW YORK STATE CONTRACT SYSTEM (newnycontracts.com)</a:t>
          </a:r>
          <a:endParaRPr lang="en-US" sz="1500" kern="1200" dirty="0"/>
        </a:p>
      </dsp:txBody>
      <dsp:txXfrm>
        <a:off x="1862327" y="1269"/>
        <a:ext cx="5300472" cy="374591"/>
      </dsp:txXfrm>
    </dsp:sp>
    <dsp:sp modelId="{64A81228-8F12-435A-86FE-0A20EFD455FF}">
      <dsp:nvSpPr>
        <dsp:cNvPr id="0" name=""/>
        <dsp:cNvSpPr/>
      </dsp:nvSpPr>
      <dsp:spPr>
        <a:xfrm>
          <a:off x="0" y="1269"/>
          <a:ext cx="1862328" cy="374591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accent1">
                  <a:lumMod val="50000"/>
                </a:schemeClr>
              </a:solidFill>
            </a:rPr>
            <a:t>New York State</a:t>
          </a:r>
        </a:p>
      </dsp:txBody>
      <dsp:txXfrm>
        <a:off x="18289" y="19558"/>
        <a:ext cx="1825750" cy="356302"/>
      </dsp:txXfrm>
    </dsp:sp>
    <dsp:sp modelId="{501471CE-0E6F-4F60-8538-306F9558385E}">
      <dsp:nvSpPr>
        <dsp:cNvPr id="0" name=""/>
        <dsp:cNvSpPr/>
      </dsp:nvSpPr>
      <dsp:spPr>
        <a:xfrm>
          <a:off x="44695" y="375860"/>
          <a:ext cx="7073408" cy="77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2">
                  <a:lumMod val="75000"/>
                </a:schemeClr>
              </a:solidFill>
            </a:rPr>
            <a:t>It is required by New York State that MWBEs must be New York State certified in order to be part of the State Grant projects</a:t>
          </a:r>
        </a:p>
      </dsp:txBody>
      <dsp:txXfrm>
        <a:off x="44695" y="375860"/>
        <a:ext cx="7073408" cy="773040"/>
      </dsp:txXfrm>
    </dsp:sp>
    <dsp:sp modelId="{A9F3AA97-0DD1-4227-8400-63EA3F4284F0}">
      <dsp:nvSpPr>
        <dsp:cNvPr id="0" name=""/>
        <dsp:cNvSpPr/>
      </dsp:nvSpPr>
      <dsp:spPr>
        <a:xfrm>
          <a:off x="1862327" y="1167631"/>
          <a:ext cx="5300472" cy="374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500" kern="1200" dirty="0">
              <a:hlinkClick xmlns:r="http://schemas.openxmlformats.org/officeDocument/2006/relationships" r:id="rId2"/>
            </a:rPr>
            <a:t>Master Listing MC MWBE 3-27-2023</a:t>
          </a:r>
          <a:endParaRPr lang="en-US" sz="1500" kern="1200" dirty="0"/>
        </a:p>
      </dsp:txBody>
      <dsp:txXfrm>
        <a:off x="1862327" y="1167631"/>
        <a:ext cx="5300472" cy="374591"/>
      </dsp:txXfrm>
    </dsp:sp>
    <dsp:sp modelId="{DEF7F02E-6341-4861-AAF4-D5D7882D8FA1}">
      <dsp:nvSpPr>
        <dsp:cNvPr id="0" name=""/>
        <dsp:cNvSpPr/>
      </dsp:nvSpPr>
      <dsp:spPr>
        <a:xfrm>
          <a:off x="0" y="1127040"/>
          <a:ext cx="1862328" cy="374591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tx1"/>
              </a:solidFill>
            </a:rPr>
            <a:t>Monroe County</a:t>
          </a:r>
        </a:p>
      </dsp:txBody>
      <dsp:txXfrm>
        <a:off x="18289" y="1145329"/>
        <a:ext cx="1825750" cy="356302"/>
      </dsp:txXfrm>
    </dsp:sp>
    <dsp:sp modelId="{BB8FB102-61FE-454E-8997-8D40646EEFD1}">
      <dsp:nvSpPr>
        <dsp:cNvPr id="0" name=""/>
        <dsp:cNvSpPr/>
      </dsp:nvSpPr>
      <dsp:spPr>
        <a:xfrm>
          <a:off x="0" y="1542223"/>
          <a:ext cx="7162800" cy="74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>
                  <a:lumMod val="25000"/>
                </a:schemeClr>
              </a:solidFill>
            </a:rPr>
            <a:t>All MWBEs are certified by Monroe County</a:t>
          </a:r>
        </a:p>
      </dsp:txBody>
      <dsp:txXfrm>
        <a:off x="0" y="1542223"/>
        <a:ext cx="7162800" cy="749295"/>
      </dsp:txXfrm>
    </dsp:sp>
    <dsp:sp modelId="{42AA849E-CC9F-4C41-8568-AAADA57BFB2F}">
      <dsp:nvSpPr>
        <dsp:cNvPr id="0" name=""/>
        <dsp:cNvSpPr/>
      </dsp:nvSpPr>
      <dsp:spPr>
        <a:xfrm>
          <a:off x="1862327" y="2310248"/>
          <a:ext cx="5300472" cy="374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hlinkClick xmlns:r="http://schemas.openxmlformats.org/officeDocument/2006/relationships" r:id="rId3"/>
            </a:rPr>
            <a:t>SupplierGateway</a:t>
          </a:r>
          <a:endParaRPr lang="en-US" sz="1500" kern="1200" dirty="0"/>
        </a:p>
      </dsp:txBody>
      <dsp:txXfrm>
        <a:off x="1862327" y="2310248"/>
        <a:ext cx="5300472" cy="374591"/>
      </dsp:txXfrm>
    </dsp:sp>
    <dsp:sp modelId="{85678531-B62E-4E24-B6FA-DF5E093EF6EA}">
      <dsp:nvSpPr>
        <dsp:cNvPr id="0" name=""/>
        <dsp:cNvSpPr/>
      </dsp:nvSpPr>
      <dsp:spPr>
        <a:xfrm>
          <a:off x="0" y="2310248"/>
          <a:ext cx="1862328" cy="374591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</a:rPr>
            <a:t>UR/SupplierGateway</a:t>
          </a:r>
        </a:p>
      </dsp:txBody>
      <dsp:txXfrm>
        <a:off x="18289" y="2328537"/>
        <a:ext cx="1825750" cy="356302"/>
      </dsp:txXfrm>
    </dsp:sp>
    <dsp:sp modelId="{09E4A9A2-7126-47B6-9A66-F0A7B37BD2E5}">
      <dsp:nvSpPr>
        <dsp:cNvPr id="0" name=""/>
        <dsp:cNvSpPr/>
      </dsp:nvSpPr>
      <dsp:spPr>
        <a:xfrm>
          <a:off x="0" y="2684840"/>
          <a:ext cx="7162800" cy="74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4">
                  <a:lumMod val="50000"/>
                </a:schemeClr>
              </a:solidFill>
            </a:rPr>
            <a:t>SupplierGateway is the preferred supplier to manage the University’s diverse supplier spend and certification validations. All University employees can sign up and access the database </a:t>
          </a:r>
        </a:p>
      </dsp:txBody>
      <dsp:txXfrm>
        <a:off x="0" y="2684840"/>
        <a:ext cx="7162800" cy="7492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3"/>
            <a:ext cx="3043131" cy="465455"/>
          </a:xfrm>
          <a:prstGeom prst="rect">
            <a:avLst/>
          </a:prstGeom>
        </p:spPr>
        <p:txBody>
          <a:bodyPr vert="horz" lIns="91939" tIns="45970" rIns="91939" bIns="459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5" y="3"/>
            <a:ext cx="3043131" cy="465455"/>
          </a:xfrm>
          <a:prstGeom prst="rect">
            <a:avLst/>
          </a:prstGeom>
        </p:spPr>
        <p:txBody>
          <a:bodyPr vert="horz" lIns="91939" tIns="45970" rIns="91939" bIns="45970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1/30/2024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061"/>
            <a:ext cx="3043131" cy="465455"/>
          </a:xfrm>
          <a:prstGeom prst="rect">
            <a:avLst/>
          </a:prstGeom>
        </p:spPr>
        <p:txBody>
          <a:bodyPr vert="horz" lIns="91939" tIns="45970" rIns="91939" bIns="459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5" y="8842061"/>
            <a:ext cx="3043131" cy="465455"/>
          </a:xfrm>
          <a:prstGeom prst="rect">
            <a:avLst/>
          </a:prstGeom>
        </p:spPr>
        <p:txBody>
          <a:bodyPr vert="horz" lIns="91939" tIns="45970" rIns="91939" bIns="45970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3"/>
            <a:ext cx="3043131" cy="465455"/>
          </a:xfrm>
          <a:prstGeom prst="rect">
            <a:avLst/>
          </a:prstGeom>
        </p:spPr>
        <p:txBody>
          <a:bodyPr vert="horz" lIns="93466" tIns="46732" rIns="93466" bIns="46732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5" y="3"/>
            <a:ext cx="3043131" cy="465455"/>
          </a:xfrm>
          <a:prstGeom prst="rect">
            <a:avLst/>
          </a:prstGeom>
        </p:spPr>
        <p:txBody>
          <a:bodyPr vert="horz" lIns="93466" tIns="46732" rIns="93466" bIns="46732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1/30/2024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56138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6" tIns="46732" rIns="93466" bIns="4673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2" y="4421830"/>
            <a:ext cx="5617843" cy="4189095"/>
          </a:xfrm>
          <a:prstGeom prst="rect">
            <a:avLst/>
          </a:prstGeom>
        </p:spPr>
        <p:txBody>
          <a:bodyPr vert="horz" lIns="93466" tIns="46732" rIns="93466" bIns="4673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2" y="8842061"/>
            <a:ext cx="3043131" cy="465455"/>
          </a:xfrm>
          <a:prstGeom prst="rect">
            <a:avLst/>
          </a:prstGeom>
        </p:spPr>
        <p:txBody>
          <a:bodyPr vert="horz" lIns="93466" tIns="46732" rIns="93466" bIns="4673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5" y="8842061"/>
            <a:ext cx="3043131" cy="465455"/>
          </a:xfrm>
          <a:prstGeom prst="rect">
            <a:avLst/>
          </a:prstGeom>
        </p:spPr>
        <p:txBody>
          <a:bodyPr vert="horz" lIns="93466" tIns="46732" rIns="93466" bIns="46732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69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2940">
              <a:defRPr/>
            </a:pPr>
            <a:fld id="{6DD86180-870F-4C4E-80A9-4C1C75E40D3B}" type="slidenum">
              <a:rPr lang="en-US">
                <a:solidFill>
                  <a:prstClr val="black"/>
                </a:solidFill>
              </a:rPr>
              <a:pPr defTabSz="932940"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828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100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215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614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676400"/>
            <a:ext cx="7772400" cy="731520"/>
          </a:xfrm>
        </p:spPr>
        <p:txBody>
          <a:bodyPr/>
          <a:lstStyle>
            <a:lvl1pPr marL="0" indent="0">
              <a:buNone/>
              <a:defRPr sz="4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514600"/>
            <a:ext cx="7772400" cy="584775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581400"/>
            <a:ext cx="1828800" cy="381000"/>
          </a:xfrm>
        </p:spPr>
        <p:txBody>
          <a:bodyPr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653277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  <p:sldLayoutId id="2147484389" r:id="rId10"/>
    <p:sldLayoutId id="2147484390" r:id="rId11"/>
    <p:sldLayoutId id="214748439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rochester.edu/policies/policy/supplier-diversity-procurement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hyperlink" Target="https://pixabay.com/en/logo-concept-group-team-meeting-1862310/" TargetMode="External"/><Relationship Id="rId26" Type="http://schemas.openxmlformats.org/officeDocument/2006/relationships/image" Target="../media/image14.svg"/><Relationship Id="rId3" Type="http://schemas.openxmlformats.org/officeDocument/2006/relationships/diagramLayout" Target="../diagrams/layout1.xml"/><Relationship Id="rId21" Type="http://schemas.openxmlformats.org/officeDocument/2006/relationships/image" Target="../media/image9.png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6.png"/><Relationship Id="rId25" Type="http://schemas.openxmlformats.org/officeDocument/2006/relationships/image" Target="../media/image13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image" Target="../media/image8.sv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image" Target="../media/image12.svg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image" Target="../media/image11.png"/><Relationship Id="rId28" Type="http://schemas.openxmlformats.org/officeDocument/2006/relationships/image" Target="../media/image16.svg"/><Relationship Id="rId10" Type="http://schemas.openxmlformats.org/officeDocument/2006/relationships/diagramColors" Target="../diagrams/colors2.xml"/><Relationship Id="rId19" Type="http://schemas.openxmlformats.org/officeDocument/2006/relationships/image" Target="../media/image7.pn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10.svg"/><Relationship Id="rId27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hyperlink" Target="https://www.rochester.edu/adminfinance/urprocurement/suppliers/supplier-diversity/supplier-diversity-newsletters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Yanli_Vandenberg@urmc.rochester.edu" TargetMode="External"/><Relationship Id="rId2" Type="http://schemas.openxmlformats.org/officeDocument/2006/relationships/hyperlink" Target="mailto:SupplierDiversity@Rochester.edu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hyperlink" Target="mailto:mroque@facilities.rochester.ed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14400" y="1221601"/>
            <a:ext cx="7772400" cy="731520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Research Administrator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66800" y="2057400"/>
            <a:ext cx="7543800" cy="400110"/>
          </a:xfrm>
        </p:spPr>
        <p:txBody>
          <a:bodyPr/>
          <a:lstStyle/>
          <a:p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January 30, 2024</a:t>
            </a:r>
          </a:p>
        </p:txBody>
      </p:sp>
    </p:spTree>
    <p:extLst>
      <p:ext uri="{BB962C8B-B14F-4D97-AF65-F5344CB8AC3E}">
        <p14:creationId xmlns:p14="http://schemas.microsoft.com/office/powerpoint/2010/main" val="63641141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6572"/>
            <a:ext cx="8229600" cy="609600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atin typeface="Arial Narrow" panose="020B0606020202030204" pitchFamily="34" charset="0"/>
              </a:rPr>
              <a:t>Purchasing Newsletter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11727" y="813418"/>
            <a:ext cx="7898921" cy="2399"/>
          </a:xfrm>
          <a:prstGeom prst="line">
            <a:avLst/>
          </a:prstGeom>
          <a:ln w="34925">
            <a:solidFill>
              <a:srgbClr val="FFDE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719867" y="6395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67000" y="3792404"/>
            <a:ext cx="216726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970A9D-5AA4-47AA-94C8-370F3B9454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46" y="1148866"/>
            <a:ext cx="5350027" cy="493712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F578BD7-245A-4A9E-9A46-9939550F3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27" y="1256891"/>
            <a:ext cx="3041073" cy="5295619"/>
          </a:xfrm>
        </p:spPr>
        <p:txBody>
          <a:bodyPr/>
          <a:lstStyle/>
          <a:p>
            <a:r>
              <a:rPr lang="en-U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Purchasing is consolidating communications into a single newsletter to be published on a quarterly basis</a:t>
            </a:r>
          </a:p>
          <a:p>
            <a:endParaRPr lang="en-US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newsletter (Purchasing Pipeline) will be posted on the </a:t>
            </a:r>
            <a:r>
              <a:rPr lang="en-US" sz="14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 Procurement </a:t>
            </a:r>
            <a:r>
              <a:rPr lang="en-U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with a focus to share the latest information to support your procurement needs.  </a:t>
            </a:r>
          </a:p>
          <a:p>
            <a:endParaRPr lang="en-US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no longer be distributing separate newsletters (i.e. P2P, </a:t>
            </a:r>
            <a:r>
              <a:rPr lang="en-US" sz="14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Pcard</a:t>
            </a:r>
            <a:r>
              <a:rPr lang="en-U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with the exception of Supplier Diversity. </a:t>
            </a:r>
          </a:p>
          <a:p>
            <a:endParaRPr lang="en-US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communication will be sent out this week when the newsletter is available. 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76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43908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3399"/>
                </a:solidFill>
                <a:latin typeface="Arial Narrow" panose="020B0606020202030204" pitchFamily="34" charset="0"/>
              </a:rPr>
              <a:t>Supplier Diversity Policy</a:t>
            </a:r>
          </a:p>
          <a:p>
            <a:endParaRPr lang="en-US" sz="2800" b="1" dirty="0">
              <a:solidFill>
                <a:srgbClr val="00339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57200" y="1050697"/>
            <a:ext cx="8077200" cy="0"/>
          </a:xfrm>
          <a:prstGeom prst="line">
            <a:avLst/>
          </a:prstGeom>
          <a:solidFill>
            <a:schemeClr val="accent1"/>
          </a:solidFill>
          <a:ln w="53975" cap="rnd" cmpd="sng" algn="ctr">
            <a:solidFill>
              <a:srgbClr val="FFCC00">
                <a:alpha val="9098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A78AA28-0103-4503-98C5-0ADD5FB5FDD1}"/>
              </a:ext>
            </a:extLst>
          </p:cNvPr>
          <p:cNvSpPr/>
          <p:nvPr/>
        </p:nvSpPr>
        <p:spPr>
          <a:xfrm>
            <a:off x="3505200" y="1272044"/>
            <a:ext cx="23984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cs typeface="Arial" panose="020B0604020202020204" pitchFamily="34" charset="0"/>
              </a:rPr>
              <a:t>   </a:t>
            </a:r>
            <a:r>
              <a:rPr lang="en-US" sz="3200" b="1" dirty="0">
                <a:solidFill>
                  <a:srgbClr val="FFC000"/>
                </a:solidFill>
                <a:cs typeface="Arial" panose="020B0604020202020204" pitchFamily="34" charset="0"/>
              </a:rPr>
              <a:t>Highlights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850106-827D-49FD-B6C3-A084A496A728}"/>
              </a:ext>
            </a:extLst>
          </p:cNvPr>
          <p:cNvSpPr txBox="1"/>
          <p:nvPr/>
        </p:nvSpPr>
        <p:spPr>
          <a:xfrm>
            <a:off x="449766" y="2214329"/>
            <a:ext cx="806767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  <a:hlinkClick r:id="rId2"/>
              </a:rPr>
              <a:t>Supplier Diversity Policy</a:t>
            </a:r>
            <a:r>
              <a:rPr lang="en-US" sz="1400" dirty="0">
                <a:cs typeface="Arial" panose="020B0604020202020204" pitchFamily="34" charset="0"/>
              </a:rPr>
              <a:t> is located on the University Policy and Purchasing Websites and was effective January 1, 2024.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This policy will ensure the University complies with federal, state, and county legal requirements including contracting requirements under NYS Executive Law 15-A1, with regard to doing business with diverse suppliers.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>
                <a:cs typeface="Arial" panose="020B0604020202020204" pitchFamily="34" charset="0"/>
              </a:rPr>
              <a:t>All University departments and divisions have the following responsibilities </a:t>
            </a:r>
            <a:r>
              <a:rPr lang="en-US" sz="1400" dirty="0">
                <a:cs typeface="Arial" panose="020B0604020202020204" pitchFamily="34" charset="0"/>
              </a:rPr>
              <a:t>and may seek assistance from Purchasing and/or Facilities to comply with them: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To engage diverse suppliers in bidding opportunities</a:t>
            </a:r>
          </a:p>
          <a:p>
            <a:pPr marL="1257300" lvl="2" indent="-342900">
              <a:buAutoNum type="alphaLcPeriod"/>
            </a:pPr>
            <a:endParaRPr lang="en-US" sz="1200" dirty="0"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To pursue opportunities to increase diversity across all business relationships regardless of the nature, length of relationship, or any other factors by engaging diverse suppliers in bidding opportunities.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cs typeface="Arial" panose="020B0604020202020204" pitchFamily="34" charset="0"/>
              </a:rPr>
              <a:t>At least one diverse supplier must be invited to participate in the bid process.</a:t>
            </a:r>
            <a:r>
              <a:rPr lang="en-US" sz="1200" dirty="0">
                <a:cs typeface="Arial" panose="020B0604020202020204" pitchFamily="34" charset="0"/>
              </a:rPr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200" dirty="0"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Departments will maintain a record using the </a:t>
            </a:r>
            <a:r>
              <a:rPr lang="en-US" sz="1200" b="1" dirty="0">
                <a:cs typeface="Arial" panose="020B0604020202020204" pitchFamily="34" charset="0"/>
              </a:rPr>
              <a:t>Supplier Price Justification (SPJ) Questionnaire </a:t>
            </a:r>
            <a:r>
              <a:rPr lang="en-US" sz="1200" dirty="0">
                <a:cs typeface="Arial" panose="020B0604020202020204" pitchFamily="34" charset="0"/>
              </a:rPr>
              <a:t>to document these efforts, including the bid process result summary.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1028" name="Picture 4" descr="New for 2011">
            <a:extLst>
              <a:ext uri="{FF2B5EF4-FFF2-40B4-BE49-F238E27FC236}">
                <a16:creationId xmlns:a16="http://schemas.microsoft.com/office/drawing/2014/main" id="{1F29DE6C-BE3A-4302-A0CC-AE3002251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889" y="1120059"/>
            <a:ext cx="1282836" cy="1027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New for 2011">
            <a:extLst>
              <a:ext uri="{FF2B5EF4-FFF2-40B4-BE49-F238E27FC236}">
                <a16:creationId xmlns:a16="http://schemas.microsoft.com/office/drawing/2014/main" id="{9FB0D2EF-CCEF-434D-8AA9-6CD125519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07" y="1148476"/>
            <a:ext cx="1282837" cy="102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C3C5056-521F-458E-B842-353109A62B28}"/>
              </a:ext>
            </a:extLst>
          </p:cNvPr>
          <p:cNvSpPr txBox="1"/>
          <p:nvPr/>
        </p:nvSpPr>
        <p:spPr>
          <a:xfrm>
            <a:off x="8719867" y="6395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8030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4A9C578-DA07-4E1E-A779-CC6E8FD236BC}"/>
              </a:ext>
            </a:extLst>
          </p:cNvPr>
          <p:cNvGraphicFramePr/>
          <p:nvPr>
            <p:extLst/>
          </p:nvPr>
        </p:nvGraphicFramePr>
        <p:xfrm>
          <a:off x="1771454" y="228076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4BF84D9-539F-44DE-89CC-54226FB2A15E}"/>
              </a:ext>
            </a:extLst>
          </p:cNvPr>
          <p:cNvGraphicFramePr/>
          <p:nvPr>
            <p:extLst/>
          </p:nvPr>
        </p:nvGraphicFramePr>
        <p:xfrm>
          <a:off x="1524000" y="1792307"/>
          <a:ext cx="6096000" cy="3985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1E40006E-7BFC-4884-9E35-5130030C39FE}"/>
              </a:ext>
            </a:extLst>
          </p:cNvPr>
          <p:cNvGraphicFramePr/>
          <p:nvPr>
            <p:extLst/>
          </p:nvPr>
        </p:nvGraphicFramePr>
        <p:xfrm>
          <a:off x="4479089" y="4138085"/>
          <a:ext cx="804160" cy="475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58E39685-7E20-4B4B-85C0-E0960667E36E}"/>
              </a:ext>
            </a:extLst>
          </p:cNvPr>
          <p:cNvSpPr/>
          <p:nvPr/>
        </p:nvSpPr>
        <p:spPr>
          <a:xfrm>
            <a:off x="3886010" y="3045441"/>
            <a:ext cx="933445" cy="943865"/>
          </a:xfrm>
          <a:prstGeom prst="ellipse">
            <a:avLst/>
          </a:prstGeom>
          <a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18"/>
                </a:ext>
              </a:extLst>
            </a:blip>
            <a:srcRect/>
            <a:stretch>
              <a:fillRect l="-62000" r="-6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32864F2-05E5-4114-B6E2-2B0239341FE0}"/>
              </a:ext>
            </a:extLst>
          </p:cNvPr>
          <p:cNvCxnSpPr>
            <a:cxnSpLocks/>
          </p:cNvCxnSpPr>
          <p:nvPr/>
        </p:nvCxnSpPr>
        <p:spPr>
          <a:xfrm flipV="1">
            <a:off x="2614579" y="3787683"/>
            <a:ext cx="1378874" cy="966302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9C73A48-A5AE-417B-8976-739422FB18D1}"/>
              </a:ext>
            </a:extLst>
          </p:cNvPr>
          <p:cNvCxnSpPr>
            <a:cxnSpLocks/>
            <a:endCxn id="44" idx="3"/>
          </p:cNvCxnSpPr>
          <p:nvPr/>
        </p:nvCxnSpPr>
        <p:spPr>
          <a:xfrm flipV="1">
            <a:off x="4794432" y="2642780"/>
            <a:ext cx="900987" cy="730627"/>
          </a:xfrm>
          <a:prstGeom prst="line">
            <a:avLst/>
          </a:prstGeom>
          <a:ln w="254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2C3AB8B-EFF0-40B7-90B6-B4EE82108DB5}"/>
              </a:ext>
            </a:extLst>
          </p:cNvPr>
          <p:cNvCxnSpPr>
            <a:cxnSpLocks/>
          </p:cNvCxnSpPr>
          <p:nvPr/>
        </p:nvCxnSpPr>
        <p:spPr>
          <a:xfrm>
            <a:off x="4757099" y="3787683"/>
            <a:ext cx="1410504" cy="78374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6D893C3-0337-4A80-84EB-78C7BBDCEF69}"/>
              </a:ext>
            </a:extLst>
          </p:cNvPr>
          <p:cNvCxnSpPr>
            <a:cxnSpLocks/>
          </p:cNvCxnSpPr>
          <p:nvPr/>
        </p:nvCxnSpPr>
        <p:spPr>
          <a:xfrm flipV="1">
            <a:off x="4352732" y="2280762"/>
            <a:ext cx="0" cy="764679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EE0A66E-0C03-4460-835C-AA934BD3E936}"/>
              </a:ext>
            </a:extLst>
          </p:cNvPr>
          <p:cNvCxnSpPr>
            <a:cxnSpLocks/>
          </p:cNvCxnSpPr>
          <p:nvPr/>
        </p:nvCxnSpPr>
        <p:spPr>
          <a:xfrm flipH="1" flipV="1">
            <a:off x="2663470" y="2747226"/>
            <a:ext cx="1238768" cy="738407"/>
          </a:xfrm>
          <a:prstGeom prst="line">
            <a:avLst/>
          </a:prstGeom>
          <a:ln w="254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3A28D44-4739-4938-A995-0D577211EF57}"/>
              </a:ext>
            </a:extLst>
          </p:cNvPr>
          <p:cNvCxnSpPr>
            <a:cxnSpLocks/>
          </p:cNvCxnSpPr>
          <p:nvPr/>
        </p:nvCxnSpPr>
        <p:spPr>
          <a:xfrm flipH="1" flipV="1">
            <a:off x="4381725" y="4009605"/>
            <a:ext cx="20926" cy="895226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41" descr="Scales of justice">
            <a:extLst>
              <a:ext uri="{FF2B5EF4-FFF2-40B4-BE49-F238E27FC236}">
                <a16:creationId xmlns:a16="http://schemas.microsoft.com/office/drawing/2014/main" id="{E5793BFC-7BCB-40F1-84BC-8D2D62846A19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717332" y="2433576"/>
            <a:ext cx="346822" cy="346822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8DE89FD-2836-45D8-97DF-E6F406027529}"/>
              </a:ext>
            </a:extLst>
          </p:cNvPr>
          <p:cNvSpPr txBox="1"/>
          <p:nvPr/>
        </p:nvSpPr>
        <p:spPr>
          <a:xfrm>
            <a:off x="4654935" y="2824687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Grants</a:t>
            </a:r>
            <a:r>
              <a:rPr lang="en-US" sz="1050" b="1" dirty="0"/>
              <a:t>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43B832C-F62A-4E2D-9468-F15E6FC26B5A}"/>
              </a:ext>
            </a:extLst>
          </p:cNvPr>
          <p:cNvSpPr txBox="1"/>
          <p:nvPr/>
        </p:nvSpPr>
        <p:spPr>
          <a:xfrm flipH="1">
            <a:off x="5695419" y="2354239"/>
            <a:ext cx="268386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Having a policy in place helps the University comply with Federal and New York State grant requirements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67999AA-308F-4DCC-8A08-392070A38A03}"/>
              </a:ext>
            </a:extLst>
          </p:cNvPr>
          <p:cNvSpPr txBox="1"/>
          <p:nvPr/>
        </p:nvSpPr>
        <p:spPr>
          <a:xfrm>
            <a:off x="3420922" y="2769490"/>
            <a:ext cx="7104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Best </a:t>
            </a:r>
          </a:p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Practice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3B1C710-44C8-450A-BA5B-EFD2D840F393}"/>
              </a:ext>
            </a:extLst>
          </p:cNvPr>
          <p:cNvSpPr txBox="1"/>
          <p:nvPr/>
        </p:nvSpPr>
        <p:spPr>
          <a:xfrm flipH="1">
            <a:off x="588888" y="2499524"/>
            <a:ext cx="2683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Help the University stay competitive by aligning with best practice</a:t>
            </a:r>
          </a:p>
        </p:txBody>
      </p:sp>
      <p:pic>
        <p:nvPicPr>
          <p:cNvPr id="57" name="Graphic 56" descr="Handshake">
            <a:extLst>
              <a:ext uri="{FF2B5EF4-FFF2-40B4-BE49-F238E27FC236}">
                <a16:creationId xmlns:a16="http://schemas.microsoft.com/office/drawing/2014/main" id="{D3A51369-888D-44F0-875B-29D49635C12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807099" y="3361561"/>
            <a:ext cx="464486" cy="492677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7391C62F-2E55-4AD0-81EE-B68139FF98FD}"/>
              </a:ext>
            </a:extLst>
          </p:cNvPr>
          <p:cNvSpPr txBox="1"/>
          <p:nvPr/>
        </p:nvSpPr>
        <p:spPr>
          <a:xfrm>
            <a:off x="2674846" y="3791705"/>
            <a:ext cx="10695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Transparency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24B7C3F-0700-4EB7-BE5E-654B4A856A9B}"/>
              </a:ext>
            </a:extLst>
          </p:cNvPr>
          <p:cNvSpPr txBox="1"/>
          <p:nvPr/>
        </p:nvSpPr>
        <p:spPr>
          <a:xfrm flipH="1">
            <a:off x="592206" y="3468540"/>
            <a:ext cx="19317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Demonstrate the commitment and build trust with the diverse business community</a:t>
            </a:r>
          </a:p>
        </p:txBody>
      </p:sp>
      <p:pic>
        <p:nvPicPr>
          <p:cNvPr id="61" name="Graphic 60" descr="No sign">
            <a:extLst>
              <a:ext uri="{FF2B5EF4-FFF2-40B4-BE49-F238E27FC236}">
                <a16:creationId xmlns:a16="http://schemas.microsoft.com/office/drawing/2014/main" id="{557CC2E9-0030-4591-909A-9C6B29C643A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335943" y="3322513"/>
            <a:ext cx="450081" cy="450081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A479D175-EE1F-4EB7-A8E1-02BC8504BA09}"/>
              </a:ext>
            </a:extLst>
          </p:cNvPr>
          <p:cNvSpPr txBox="1"/>
          <p:nvPr/>
        </p:nvSpPr>
        <p:spPr>
          <a:xfrm>
            <a:off x="5096873" y="3745538"/>
            <a:ext cx="114005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Risk Mitigation</a:t>
            </a:r>
            <a:endParaRPr lang="en-US" sz="1050" b="1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BF9EB0E-6709-4CD8-B297-40D3EBB4E38E}"/>
              </a:ext>
            </a:extLst>
          </p:cNvPr>
          <p:cNvSpPr txBox="1"/>
          <p:nvPr/>
        </p:nvSpPr>
        <p:spPr>
          <a:xfrm flipH="1">
            <a:off x="6167603" y="3402248"/>
            <a:ext cx="268386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Diversify supply chain to mitigate disruptions and mitigate the risk of not meeting the MWBE/Small Business goals required by the Federal government and New York state</a:t>
            </a:r>
          </a:p>
        </p:txBody>
      </p:sp>
      <p:pic>
        <p:nvPicPr>
          <p:cNvPr id="69" name="Graphic 68" descr="Money">
            <a:extLst>
              <a:ext uri="{FF2B5EF4-FFF2-40B4-BE49-F238E27FC236}">
                <a16:creationId xmlns:a16="http://schemas.microsoft.com/office/drawing/2014/main" id="{728F54C5-3FFA-4D26-A8A6-B65842C3429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3588239" y="4039599"/>
            <a:ext cx="503512" cy="503512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C11F8496-949A-4746-8645-4DD8161D9364}"/>
              </a:ext>
            </a:extLst>
          </p:cNvPr>
          <p:cNvSpPr txBox="1"/>
          <p:nvPr/>
        </p:nvSpPr>
        <p:spPr>
          <a:xfrm>
            <a:off x="3398753" y="4471993"/>
            <a:ext cx="9334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Community Investment 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59C541D-4D1B-4670-9BEB-639D594B6474}"/>
              </a:ext>
            </a:extLst>
          </p:cNvPr>
          <p:cNvSpPr txBox="1"/>
          <p:nvPr/>
        </p:nvSpPr>
        <p:spPr>
          <a:xfrm flipH="1">
            <a:off x="613177" y="4571430"/>
            <a:ext cx="2024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Foster economic empowerment by supporting  diverse suppliers in local community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45F18FA-86EB-48A5-8F3F-0EF5D81C280F}"/>
              </a:ext>
            </a:extLst>
          </p:cNvPr>
          <p:cNvSpPr txBox="1"/>
          <p:nvPr/>
        </p:nvSpPr>
        <p:spPr>
          <a:xfrm>
            <a:off x="4545099" y="4456014"/>
            <a:ext cx="13131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75000"/>
                  </a:schemeClr>
                </a:solidFill>
              </a:rPr>
              <a:t>Brand Reputation</a:t>
            </a:r>
            <a:endParaRPr lang="en-US" sz="1050" b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45486B4-CF59-4BB3-AD85-286C73ACEBA2}"/>
              </a:ext>
            </a:extLst>
          </p:cNvPr>
          <p:cNvSpPr txBox="1"/>
          <p:nvPr/>
        </p:nvSpPr>
        <p:spPr>
          <a:xfrm flipH="1">
            <a:off x="6146511" y="4512415"/>
            <a:ext cx="24323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Enhance the University's brand reputation by adhering to the policy </a:t>
            </a:r>
          </a:p>
        </p:txBody>
      </p:sp>
      <p:pic>
        <p:nvPicPr>
          <p:cNvPr id="6" name="Graphic 5" descr="Podium">
            <a:extLst>
              <a:ext uri="{FF2B5EF4-FFF2-40B4-BE49-F238E27FC236}">
                <a16:creationId xmlns:a16="http://schemas.microsoft.com/office/drawing/2014/main" id="{0E5B47B9-7848-469F-A1C8-4948451CAF1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437460" y="2417219"/>
            <a:ext cx="421426" cy="38394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EEED029-1591-480C-9AE8-DECA208F5317}"/>
              </a:ext>
            </a:extLst>
          </p:cNvPr>
          <p:cNvSpPr txBox="1"/>
          <p:nvPr/>
        </p:nvSpPr>
        <p:spPr>
          <a:xfrm>
            <a:off x="438150" y="202048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3399"/>
                </a:solidFill>
                <a:latin typeface="Arial Narrow" panose="020B0606020202030204" pitchFamily="34" charset="0"/>
              </a:rPr>
              <a:t>Supplier Diversity Policy</a:t>
            </a:r>
          </a:p>
          <a:p>
            <a:endParaRPr lang="en-US" sz="2800" b="1" dirty="0">
              <a:solidFill>
                <a:srgbClr val="00339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BA26E80-6492-494A-BA13-F4663950FB04}"/>
              </a:ext>
            </a:extLst>
          </p:cNvPr>
          <p:cNvCxnSpPr/>
          <p:nvPr/>
        </p:nvCxnSpPr>
        <p:spPr bwMode="auto">
          <a:xfrm>
            <a:off x="588888" y="838200"/>
            <a:ext cx="8077200" cy="0"/>
          </a:xfrm>
          <a:prstGeom prst="line">
            <a:avLst/>
          </a:prstGeom>
          <a:solidFill>
            <a:schemeClr val="accent1"/>
          </a:solidFill>
          <a:ln w="53975" cap="rnd" cmpd="sng" algn="ctr">
            <a:solidFill>
              <a:srgbClr val="FFCC00">
                <a:alpha val="9098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6F4FB4-A554-48B4-809E-C9ED70F67B89}"/>
              </a:ext>
            </a:extLst>
          </p:cNvPr>
          <p:cNvSpPr txBox="1"/>
          <p:nvPr/>
        </p:nvSpPr>
        <p:spPr>
          <a:xfrm>
            <a:off x="1133573" y="1216855"/>
            <a:ext cx="6876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Supplier Diversity Policy Benefits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5C3EB0-5800-44B8-AC73-7ED206900D7E}"/>
              </a:ext>
            </a:extLst>
          </p:cNvPr>
          <p:cNvSpPr txBox="1"/>
          <p:nvPr/>
        </p:nvSpPr>
        <p:spPr>
          <a:xfrm>
            <a:off x="8719867" y="6395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87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60394"/>
            <a:ext cx="7886700" cy="899793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>
                <a:solidFill>
                  <a:srgbClr val="FFC000"/>
                </a:solidFill>
                <a:latin typeface="+mn-lt"/>
              </a:rPr>
              <a:t>DIVERSE SUPPLIERS RESOURCES</a:t>
            </a:r>
            <a:br>
              <a:rPr lang="en-US" sz="2700" b="1" dirty="0">
                <a:solidFill>
                  <a:srgbClr val="FFC000"/>
                </a:solidFill>
                <a:latin typeface="+mn-lt"/>
              </a:rPr>
            </a:br>
            <a:r>
              <a:rPr lang="en-US" sz="1500" dirty="0">
                <a:hlinkClick r:id="rId2"/>
              </a:rPr>
              <a:t>Supplier Diversity Newsletters - Procurement (rochester.edu)</a:t>
            </a:r>
            <a:endParaRPr lang="en-US" sz="1500" b="1" dirty="0">
              <a:solidFill>
                <a:srgbClr val="FFC000"/>
              </a:solidFill>
              <a:latin typeface="+mn-lt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9E94471-A429-4BB8-BB07-F6CACBBD3F76}"/>
              </a:ext>
            </a:extLst>
          </p:cNvPr>
          <p:cNvGraphicFramePr/>
          <p:nvPr>
            <p:extLst/>
          </p:nvPr>
        </p:nvGraphicFramePr>
        <p:xfrm>
          <a:off x="1066800" y="2508195"/>
          <a:ext cx="7162800" cy="3435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17594B-E760-41AE-B95B-4282F5171845}"/>
              </a:ext>
            </a:extLst>
          </p:cNvPr>
          <p:cNvSpPr txBox="1"/>
          <p:nvPr/>
        </p:nvSpPr>
        <p:spPr>
          <a:xfrm>
            <a:off x="2953876" y="1886136"/>
            <a:ext cx="3780202" cy="253916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MWBEs must have a valid certification for RFP participation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BB768-A2E9-4452-992B-7D9D0E6894D0}"/>
              </a:ext>
            </a:extLst>
          </p:cNvPr>
          <p:cNvSpPr txBox="1"/>
          <p:nvPr/>
        </p:nvSpPr>
        <p:spPr>
          <a:xfrm>
            <a:off x="628650" y="219231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3399"/>
                </a:solidFill>
                <a:latin typeface="Arial Narrow" panose="020B0606020202030204" pitchFamily="34" charset="0"/>
              </a:rPr>
              <a:t>Diverse Supplier Resources</a:t>
            </a:r>
          </a:p>
          <a:p>
            <a:endParaRPr lang="en-US" sz="2800" b="1" dirty="0">
              <a:solidFill>
                <a:srgbClr val="00339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190562-122B-451D-858F-AA17D36A22F3}"/>
              </a:ext>
            </a:extLst>
          </p:cNvPr>
          <p:cNvCxnSpPr>
            <a:cxnSpLocks/>
          </p:cNvCxnSpPr>
          <p:nvPr/>
        </p:nvCxnSpPr>
        <p:spPr bwMode="auto">
          <a:xfrm>
            <a:off x="762000" y="914400"/>
            <a:ext cx="7467600" cy="0"/>
          </a:xfrm>
          <a:prstGeom prst="line">
            <a:avLst/>
          </a:prstGeom>
          <a:solidFill>
            <a:schemeClr val="accent1"/>
          </a:solidFill>
          <a:ln w="53975" cap="rnd" cmpd="sng" algn="ctr">
            <a:solidFill>
              <a:srgbClr val="FFCC00">
                <a:alpha val="9098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1274CF3-05CC-4E9C-AE13-2C33B20B9DF3}"/>
              </a:ext>
            </a:extLst>
          </p:cNvPr>
          <p:cNvSpPr txBox="1"/>
          <p:nvPr/>
        </p:nvSpPr>
        <p:spPr>
          <a:xfrm>
            <a:off x="8719867" y="6395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2871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43908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3399"/>
                </a:solidFill>
                <a:latin typeface="Arial Narrow" panose="020B0606020202030204" pitchFamily="34" charset="0"/>
              </a:rPr>
              <a:t>Supplier Diversity Policy</a:t>
            </a:r>
          </a:p>
          <a:p>
            <a:endParaRPr lang="en-US" sz="2800" b="1" dirty="0">
              <a:solidFill>
                <a:srgbClr val="00339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57200" y="1050697"/>
            <a:ext cx="8077200" cy="0"/>
          </a:xfrm>
          <a:prstGeom prst="line">
            <a:avLst/>
          </a:prstGeom>
          <a:solidFill>
            <a:schemeClr val="accent1"/>
          </a:solidFill>
          <a:ln w="53975" cap="rnd" cmpd="sng" algn="ctr">
            <a:solidFill>
              <a:srgbClr val="FFCC00">
                <a:alpha val="9098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A78AA28-0103-4503-98C5-0ADD5FB5FDD1}"/>
              </a:ext>
            </a:extLst>
          </p:cNvPr>
          <p:cNvSpPr/>
          <p:nvPr/>
        </p:nvSpPr>
        <p:spPr>
          <a:xfrm>
            <a:off x="609600" y="1357203"/>
            <a:ext cx="24368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  <a:cs typeface="Arial" panose="020B0604020202020204" pitchFamily="34" charset="0"/>
              </a:rPr>
              <a:t>Questions: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850106-827D-49FD-B6C3-A084A496A728}"/>
              </a:ext>
            </a:extLst>
          </p:cNvPr>
          <p:cNvSpPr txBox="1"/>
          <p:nvPr/>
        </p:nvSpPr>
        <p:spPr>
          <a:xfrm>
            <a:off x="606136" y="2689499"/>
            <a:ext cx="80676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If you have questions regarding the policy or need assistance with identifying diverse suppliers to participate in bidding opportunities for policy compliance, see contacts below:</a:t>
            </a:r>
          </a:p>
          <a:p>
            <a:endParaRPr lang="en-US" sz="14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 panose="020B0604020202020204" pitchFamily="34" charset="0"/>
            </a:endParaRPr>
          </a:p>
          <a:p>
            <a:pPr lvl="2"/>
            <a:r>
              <a:rPr lang="en-US" sz="1400" dirty="0">
                <a:cs typeface="Arial" panose="020B0604020202020204" pitchFamily="34" charset="0"/>
                <a:hlinkClick r:id="rId2"/>
              </a:rPr>
              <a:t>SupplierDiversity@Rochester.edu</a:t>
            </a:r>
            <a:endParaRPr lang="en-US" sz="1400" dirty="0"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cs typeface="Arial" panose="020B0604020202020204" pitchFamily="34" charset="0"/>
            </a:endParaRPr>
          </a:p>
          <a:p>
            <a:pPr lvl="2"/>
            <a:r>
              <a:rPr lang="en-US" sz="1400" b="1" dirty="0">
                <a:cs typeface="Arial" panose="020B0604020202020204" pitchFamily="34" charset="0"/>
              </a:rPr>
              <a:t>Yi-Li van den Berg</a:t>
            </a:r>
            <a:r>
              <a:rPr lang="en-US" sz="1400" dirty="0">
                <a:cs typeface="Arial" panose="020B0604020202020204" pitchFamily="34" charset="0"/>
              </a:rPr>
              <a:t>, Director Supplier Diversity, Corporate Purchasing </a:t>
            </a:r>
          </a:p>
          <a:p>
            <a:pPr lvl="2"/>
            <a:r>
              <a:rPr lang="en-US" sz="1400" dirty="0">
                <a:cs typeface="Arial" panose="020B0604020202020204" pitchFamily="34" charset="0"/>
                <a:hlinkClick r:id="rId3"/>
              </a:rPr>
              <a:t>Yanli_Vandenberg@urmc.rochester.edu</a:t>
            </a:r>
            <a:endParaRPr lang="en-US" sz="1400" dirty="0">
              <a:cs typeface="Arial" panose="020B0604020202020204" pitchFamily="34" charset="0"/>
            </a:endParaRPr>
          </a:p>
          <a:p>
            <a:endParaRPr lang="en-US" sz="1400" dirty="0">
              <a:cs typeface="Arial" panose="020B0604020202020204" pitchFamily="34" charset="0"/>
            </a:endParaRPr>
          </a:p>
          <a:p>
            <a:pPr lvl="2"/>
            <a:r>
              <a:rPr lang="en-US" sz="1400" b="1" dirty="0">
                <a:cs typeface="Arial" panose="020B0604020202020204" pitchFamily="34" charset="0"/>
              </a:rPr>
              <a:t>Mario Roque</a:t>
            </a:r>
            <a:r>
              <a:rPr lang="en-US" sz="1400" dirty="0">
                <a:cs typeface="Arial" panose="020B0604020202020204" pitchFamily="34" charset="0"/>
              </a:rPr>
              <a:t>, Diversity Director, UF&amp;S</a:t>
            </a:r>
          </a:p>
          <a:p>
            <a:pPr lvl="2"/>
            <a:r>
              <a:rPr lang="en-US" sz="1400" dirty="0"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mroque@facilities.rochester.edu</a:t>
            </a:r>
            <a:r>
              <a:rPr lang="en-US" sz="1400" dirty="0">
                <a:cs typeface="Arial" panose="020B06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2050" name="Picture 2" descr="Tips for Managing the Q&amp;A Part of Your Presentation — Mel Sherwood">
            <a:extLst>
              <a:ext uri="{FF2B5EF4-FFF2-40B4-BE49-F238E27FC236}">
                <a16:creationId xmlns:a16="http://schemas.microsoft.com/office/drawing/2014/main" id="{51BCCA52-AFB1-43A5-BB6E-B9E451078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33480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427D29-8540-43F3-98CD-E45707E1C71B}"/>
              </a:ext>
            </a:extLst>
          </p:cNvPr>
          <p:cNvSpPr txBox="1"/>
          <p:nvPr/>
        </p:nvSpPr>
        <p:spPr>
          <a:xfrm>
            <a:off x="8719867" y="6395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197E06-C25D-4D52-94AE-7344C98E3FA4}"/>
              </a:ext>
            </a:extLst>
          </p:cNvPr>
          <p:cNvSpPr txBox="1"/>
          <p:nvPr/>
        </p:nvSpPr>
        <p:spPr>
          <a:xfrm>
            <a:off x="2101560" y="5609440"/>
            <a:ext cx="5076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Upcoming Q&amp;A Sessions will be announced</a:t>
            </a:r>
          </a:p>
        </p:txBody>
      </p:sp>
    </p:spTree>
    <p:extLst>
      <p:ext uri="{BB962C8B-B14F-4D97-AF65-F5344CB8AC3E}">
        <p14:creationId xmlns:p14="http://schemas.microsoft.com/office/powerpoint/2010/main" val="116335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401541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99"/>
                </a:solidFill>
                <a:latin typeface="Arial Narrow" panose="020B0606020202030204" pitchFamily="34" charset="0"/>
                <a:ea typeface="+mj-ea"/>
                <a:cs typeface="+mj-cs"/>
              </a:rPr>
              <a:t>P2P Supplier Price Justification Questionnaire Changes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57200" y="1050697"/>
            <a:ext cx="8077200" cy="0"/>
          </a:xfrm>
          <a:prstGeom prst="line">
            <a:avLst/>
          </a:prstGeom>
          <a:solidFill>
            <a:schemeClr val="accent1"/>
          </a:solidFill>
          <a:ln w="53975" cap="rnd" cmpd="sng" algn="ctr">
            <a:solidFill>
              <a:srgbClr val="FFCC00">
                <a:alpha val="9098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A0BAD44-A938-423C-99A4-81FE9B479685}"/>
              </a:ext>
            </a:extLst>
          </p:cNvPr>
          <p:cNvSpPr/>
          <p:nvPr/>
        </p:nvSpPr>
        <p:spPr>
          <a:xfrm>
            <a:off x="452582" y="1322043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18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C7A77E-4180-4FCB-B86A-564441C81CAF}"/>
              </a:ext>
            </a:extLst>
          </p:cNvPr>
          <p:cNvSpPr/>
          <p:nvPr/>
        </p:nvSpPr>
        <p:spPr>
          <a:xfrm>
            <a:off x="449020" y="1176634"/>
            <a:ext cx="8382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cs typeface="Arial" panose="020B0604020202020204" pitchFamily="34" charset="0"/>
              </a:rPr>
              <a:t>Background</a:t>
            </a:r>
          </a:p>
          <a:p>
            <a:pPr marL="0" indent="0">
              <a:buNone/>
            </a:pPr>
            <a:endParaRPr lang="en-US" sz="1000" b="1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Supplier Price Justification Questionnaire is required for all requisitions $25,000 or greater.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This questionnaire provides justification as to the selection of the supplier and cost reasonableness for the transaction.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Currently there are two questionnaire versions (grant and non-grant)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r>
              <a:rPr lang="en-US" sz="2000" b="1" dirty="0">
                <a:solidFill>
                  <a:srgbClr val="FFC000"/>
                </a:solidFill>
                <a:cs typeface="Arial" panose="020B0604020202020204" pitchFamily="34" charset="0"/>
              </a:rPr>
              <a:t>Questionnaire Enhancements</a:t>
            </a:r>
          </a:p>
          <a:p>
            <a:pPr marL="0" indent="0">
              <a:buNone/>
            </a:pPr>
            <a:endParaRPr lang="en-US" sz="2000" b="1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Single version of the questionnaire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Simplification of diverse supplier questions on the current grant questionnaire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Updates to align to Supplier Diversity Policy</a:t>
            </a:r>
            <a:endParaRPr lang="en-US" sz="1000" dirty="0"/>
          </a:p>
        </p:txBody>
      </p:sp>
      <p:pic>
        <p:nvPicPr>
          <p:cNvPr id="3078" name="Picture 6" descr="The most awaited enhancements in Advanced Actions and Variables are here! -  eLearning">
            <a:extLst>
              <a:ext uri="{FF2B5EF4-FFF2-40B4-BE49-F238E27FC236}">
                <a16:creationId xmlns:a16="http://schemas.microsoft.com/office/drawing/2014/main" id="{CB9C8D55-C97B-4F0F-AD58-95A0126A5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37776">
            <a:off x="7162029" y="3585150"/>
            <a:ext cx="1068342" cy="106834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CBD700E-D455-4A73-AF3B-5545ABA65BE6}"/>
              </a:ext>
            </a:extLst>
          </p:cNvPr>
          <p:cNvSpPr txBox="1"/>
          <p:nvPr/>
        </p:nvSpPr>
        <p:spPr>
          <a:xfrm>
            <a:off x="8719867" y="6395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720496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38" y="187934"/>
            <a:ext cx="7721361" cy="61330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rial Narrow" panose="020B0606020202030204" pitchFamily="34" charset="0"/>
                <a:cs typeface="Arial" panose="020B0604020202020204" pitchFamily="34" charset="0"/>
              </a:rPr>
              <a:t>Research Administrator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21458" y="6400800"/>
            <a:ext cx="622541" cy="32067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8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22538" y="838200"/>
            <a:ext cx="7898921" cy="2399"/>
          </a:xfrm>
          <a:prstGeom prst="line">
            <a:avLst/>
          </a:prstGeom>
          <a:ln w="34925">
            <a:solidFill>
              <a:srgbClr val="FFDE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427595"/>
            <a:ext cx="424180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5968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2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50506-E0D1-4842-AE4E-075A8982DE02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445c0127-97e6-4ecf-8763-62a3d9444353"/>
  </ds:schemaRefs>
</ds:datastoreItem>
</file>

<file path=customXml/itemProps4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65070</TotalTime>
  <Words>638</Words>
  <Application>Microsoft Office PowerPoint</Application>
  <PresentationFormat>On-screen Show (4:3)</PresentationFormat>
  <Paragraphs>99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MS Pゴシック</vt:lpstr>
      <vt:lpstr>Symbol</vt:lpstr>
      <vt:lpstr>Times New Roman</vt:lpstr>
      <vt:lpstr>Wingdings</vt:lpstr>
      <vt:lpstr>1_Office Theme</vt:lpstr>
      <vt:lpstr>PowerPoint Presentation</vt:lpstr>
      <vt:lpstr>Purchasing Newsletter</vt:lpstr>
      <vt:lpstr>PowerPoint Presentation</vt:lpstr>
      <vt:lpstr>PowerPoint Presentation</vt:lpstr>
      <vt:lpstr>DIVERSE SUPPLIERS RESOURCES Supplier Diversity Newsletters - Procurement (rochester.edu)</vt:lpstr>
      <vt:lpstr>PowerPoint Presentation</vt:lpstr>
      <vt:lpstr>PowerPoint Presentation</vt:lpstr>
      <vt:lpstr>Research Administrator Group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Flotteron, Debbie</cp:lastModifiedBy>
  <cp:revision>3432</cp:revision>
  <cp:lastPrinted>2019-10-29T16:55:14Z</cp:lastPrinted>
  <dcterms:created xsi:type="dcterms:W3CDTF">2007-09-21T12:15:26Z</dcterms:created>
  <dcterms:modified xsi:type="dcterms:W3CDTF">2024-01-30T12:51:45Z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