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86" r:id="rId3"/>
    <p:sldId id="282" r:id="rId4"/>
    <p:sldId id="284" r:id="rId5"/>
    <p:sldId id="287" r:id="rId6"/>
    <p:sldId id="271" r:id="rId7"/>
    <p:sldId id="288" r:id="rId8"/>
    <p:sldId id="285" r:id="rId9"/>
    <p:sldId id="276" r:id="rId10"/>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8411" autoAdjust="0"/>
  </p:normalViewPr>
  <p:slideViewPr>
    <p:cSldViewPr>
      <p:cViewPr>
        <p:scale>
          <a:sx n="75" d="100"/>
          <a:sy n="75" d="100"/>
        </p:scale>
        <p:origin x="-2664" y="-7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1" y="0"/>
            <a:ext cx="2982742" cy="465138"/>
          </a:xfrm>
          <a:prstGeom prst="rect">
            <a:avLst/>
          </a:prstGeom>
          <a:noFill/>
          <a:ln w="9525">
            <a:noFill/>
            <a:miter lim="800000"/>
            <a:headEnd/>
            <a:tailEnd/>
          </a:ln>
          <a:effectLst/>
        </p:spPr>
        <p:txBody>
          <a:bodyPr vert="horz" wrap="square" lIns="93173" tIns="46586" rIns="93173" bIns="46586" numCol="1" anchor="t" anchorCtr="0" compatLnSpc="1">
            <a:prstTxWarp prst="textNoShape">
              <a:avLst/>
            </a:prstTxWarp>
          </a:bodyPr>
          <a:lstStyle>
            <a:lvl1pPr defTabSz="931863">
              <a:defRPr sz="1200"/>
            </a:lvl1pPr>
          </a:lstStyle>
          <a:p>
            <a:pPr>
              <a:defRPr/>
            </a:pPr>
            <a:endParaRPr lang="en-US"/>
          </a:p>
        </p:txBody>
      </p:sp>
      <p:sp>
        <p:nvSpPr>
          <p:cNvPr id="19459" name="Rectangle 3"/>
          <p:cNvSpPr>
            <a:spLocks noGrp="1" noChangeArrowheads="1"/>
          </p:cNvSpPr>
          <p:nvPr>
            <p:ph type="dt" sz="quarter" idx="1"/>
          </p:nvPr>
        </p:nvSpPr>
        <p:spPr bwMode="auto">
          <a:xfrm>
            <a:off x="3899071" y="0"/>
            <a:ext cx="2982742" cy="465138"/>
          </a:xfrm>
          <a:prstGeom prst="rect">
            <a:avLst/>
          </a:prstGeom>
          <a:noFill/>
          <a:ln w="9525">
            <a:noFill/>
            <a:miter lim="800000"/>
            <a:headEnd/>
            <a:tailEnd/>
          </a:ln>
          <a:effectLst/>
        </p:spPr>
        <p:txBody>
          <a:bodyPr vert="horz" wrap="square" lIns="93173" tIns="46586" rIns="93173" bIns="46586" numCol="1" anchor="t" anchorCtr="0" compatLnSpc="1">
            <a:prstTxWarp prst="textNoShape">
              <a:avLst/>
            </a:prstTxWarp>
          </a:bodyPr>
          <a:lstStyle>
            <a:lvl1pPr algn="r" defTabSz="931863">
              <a:defRPr sz="1200"/>
            </a:lvl1pPr>
          </a:lstStyle>
          <a:p>
            <a:pPr>
              <a:defRPr/>
            </a:pPr>
            <a:endParaRPr lang="en-US"/>
          </a:p>
        </p:txBody>
      </p:sp>
      <p:sp>
        <p:nvSpPr>
          <p:cNvPr id="19460" name="Rectangle 4"/>
          <p:cNvSpPr>
            <a:spLocks noGrp="1" noChangeArrowheads="1"/>
          </p:cNvSpPr>
          <p:nvPr>
            <p:ph type="ftr" sz="quarter" idx="2"/>
          </p:nvPr>
        </p:nvSpPr>
        <p:spPr bwMode="auto">
          <a:xfrm>
            <a:off x="1" y="8831264"/>
            <a:ext cx="2982742" cy="465137"/>
          </a:xfrm>
          <a:prstGeom prst="rect">
            <a:avLst/>
          </a:prstGeom>
          <a:noFill/>
          <a:ln w="9525">
            <a:noFill/>
            <a:miter lim="800000"/>
            <a:headEnd/>
            <a:tailEnd/>
          </a:ln>
          <a:effectLst/>
        </p:spPr>
        <p:txBody>
          <a:bodyPr vert="horz" wrap="square" lIns="93173" tIns="46586" rIns="93173" bIns="46586" numCol="1" anchor="b" anchorCtr="0" compatLnSpc="1">
            <a:prstTxWarp prst="textNoShape">
              <a:avLst/>
            </a:prstTxWarp>
          </a:bodyPr>
          <a:lstStyle>
            <a:lvl1pPr defTabSz="931863">
              <a:defRPr sz="1200"/>
            </a:lvl1pPr>
          </a:lstStyle>
          <a:p>
            <a:pPr>
              <a:defRPr/>
            </a:pPr>
            <a:endParaRPr lang="en-US"/>
          </a:p>
        </p:txBody>
      </p:sp>
      <p:sp>
        <p:nvSpPr>
          <p:cNvPr id="19461" name="Rectangle 5"/>
          <p:cNvSpPr>
            <a:spLocks noGrp="1" noChangeArrowheads="1"/>
          </p:cNvSpPr>
          <p:nvPr>
            <p:ph type="sldNum" sz="quarter" idx="3"/>
          </p:nvPr>
        </p:nvSpPr>
        <p:spPr bwMode="auto">
          <a:xfrm>
            <a:off x="3899071" y="8831264"/>
            <a:ext cx="2982742" cy="465137"/>
          </a:xfrm>
          <a:prstGeom prst="rect">
            <a:avLst/>
          </a:prstGeom>
          <a:noFill/>
          <a:ln w="9525">
            <a:noFill/>
            <a:miter lim="800000"/>
            <a:headEnd/>
            <a:tailEnd/>
          </a:ln>
          <a:effectLst/>
        </p:spPr>
        <p:txBody>
          <a:bodyPr vert="horz" wrap="square" lIns="93173" tIns="46586" rIns="93173" bIns="46586" numCol="1" anchor="b" anchorCtr="0" compatLnSpc="1">
            <a:prstTxWarp prst="textNoShape">
              <a:avLst/>
            </a:prstTxWarp>
          </a:bodyPr>
          <a:lstStyle>
            <a:lvl1pPr algn="r" defTabSz="931863">
              <a:defRPr sz="1200"/>
            </a:lvl1pPr>
          </a:lstStyle>
          <a:p>
            <a:pPr>
              <a:defRPr/>
            </a:pPr>
            <a:fld id="{5EF27EEC-1996-4180-B902-5FB738FDC9FC}" type="slidenum">
              <a:rPr lang="en-US"/>
              <a:pPr>
                <a:defRPr/>
              </a:pPr>
              <a:t>‹#›</a:t>
            </a:fld>
            <a:endParaRPr lang="en-US"/>
          </a:p>
        </p:txBody>
      </p:sp>
    </p:spTree>
    <p:extLst>
      <p:ext uri="{BB962C8B-B14F-4D97-AF65-F5344CB8AC3E}">
        <p14:creationId xmlns:p14="http://schemas.microsoft.com/office/powerpoint/2010/main" val="423730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82742" cy="465138"/>
          </a:xfrm>
          <a:prstGeom prst="rect">
            <a:avLst/>
          </a:prstGeom>
          <a:noFill/>
          <a:ln w="9525">
            <a:noFill/>
            <a:miter lim="800000"/>
            <a:headEnd/>
            <a:tailEnd/>
          </a:ln>
          <a:effectLst/>
        </p:spPr>
        <p:txBody>
          <a:bodyPr vert="horz" wrap="square" lIns="93173" tIns="46586" rIns="93173" bIns="46586" numCol="1" anchor="t" anchorCtr="0" compatLnSpc="1">
            <a:prstTxWarp prst="textNoShape">
              <a:avLst/>
            </a:prstTxWarp>
          </a:bodyPr>
          <a:lstStyle>
            <a:lvl1pPr defTabSz="931863">
              <a:defRPr sz="1200"/>
            </a:lvl1pPr>
          </a:lstStyle>
          <a:p>
            <a:pPr>
              <a:defRPr/>
            </a:pPr>
            <a:endParaRPr lang="en-US"/>
          </a:p>
        </p:txBody>
      </p:sp>
      <p:sp>
        <p:nvSpPr>
          <p:cNvPr id="3075" name="Rectangle 3"/>
          <p:cNvSpPr>
            <a:spLocks noGrp="1" noChangeArrowheads="1"/>
          </p:cNvSpPr>
          <p:nvPr>
            <p:ph type="dt" idx="1"/>
          </p:nvPr>
        </p:nvSpPr>
        <p:spPr bwMode="auto">
          <a:xfrm>
            <a:off x="3899071" y="0"/>
            <a:ext cx="2982742" cy="465138"/>
          </a:xfrm>
          <a:prstGeom prst="rect">
            <a:avLst/>
          </a:prstGeom>
          <a:noFill/>
          <a:ln w="9525">
            <a:noFill/>
            <a:miter lim="800000"/>
            <a:headEnd/>
            <a:tailEnd/>
          </a:ln>
          <a:effectLst/>
        </p:spPr>
        <p:txBody>
          <a:bodyPr vert="horz" wrap="square" lIns="93173" tIns="46586" rIns="93173" bIns="46586" numCol="1" anchor="t" anchorCtr="0" compatLnSpc="1">
            <a:prstTxWarp prst="textNoShape">
              <a:avLst/>
            </a:prstTxWarp>
          </a:bodyPr>
          <a:lstStyle>
            <a:lvl1pPr algn="r" defTabSz="931863">
              <a:defRPr sz="1200"/>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7887" y="4416426"/>
            <a:ext cx="5046040" cy="4183063"/>
          </a:xfrm>
          <a:prstGeom prst="rect">
            <a:avLst/>
          </a:prstGeom>
          <a:noFill/>
          <a:ln w="9525">
            <a:noFill/>
            <a:miter lim="800000"/>
            <a:headEnd/>
            <a:tailEnd/>
          </a:ln>
          <a:effectLst/>
        </p:spPr>
        <p:txBody>
          <a:bodyPr vert="horz" wrap="square" lIns="93173" tIns="46586" rIns="93173"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1" y="8831264"/>
            <a:ext cx="2982742" cy="465137"/>
          </a:xfrm>
          <a:prstGeom prst="rect">
            <a:avLst/>
          </a:prstGeom>
          <a:noFill/>
          <a:ln w="9525">
            <a:noFill/>
            <a:miter lim="800000"/>
            <a:headEnd/>
            <a:tailEnd/>
          </a:ln>
          <a:effectLst/>
        </p:spPr>
        <p:txBody>
          <a:bodyPr vert="horz" wrap="square" lIns="93173" tIns="46586" rIns="93173" bIns="46586" numCol="1" anchor="b" anchorCtr="0" compatLnSpc="1">
            <a:prstTxWarp prst="textNoShape">
              <a:avLst/>
            </a:prstTxWarp>
          </a:bodyPr>
          <a:lstStyle>
            <a:lvl1pPr defTabSz="931863">
              <a:defRPr sz="1200"/>
            </a:lvl1pPr>
          </a:lstStyle>
          <a:p>
            <a:pPr>
              <a:defRPr/>
            </a:pPr>
            <a:endParaRPr lang="en-US"/>
          </a:p>
        </p:txBody>
      </p:sp>
      <p:sp>
        <p:nvSpPr>
          <p:cNvPr id="3079" name="Rectangle 7"/>
          <p:cNvSpPr>
            <a:spLocks noGrp="1" noChangeArrowheads="1"/>
          </p:cNvSpPr>
          <p:nvPr>
            <p:ph type="sldNum" sz="quarter" idx="5"/>
          </p:nvPr>
        </p:nvSpPr>
        <p:spPr bwMode="auto">
          <a:xfrm>
            <a:off x="3899071" y="8831264"/>
            <a:ext cx="2982742" cy="465137"/>
          </a:xfrm>
          <a:prstGeom prst="rect">
            <a:avLst/>
          </a:prstGeom>
          <a:noFill/>
          <a:ln w="9525">
            <a:noFill/>
            <a:miter lim="800000"/>
            <a:headEnd/>
            <a:tailEnd/>
          </a:ln>
          <a:effectLst/>
        </p:spPr>
        <p:txBody>
          <a:bodyPr vert="horz" wrap="square" lIns="93173" tIns="46586" rIns="93173" bIns="46586" numCol="1" anchor="b" anchorCtr="0" compatLnSpc="1">
            <a:prstTxWarp prst="textNoShape">
              <a:avLst/>
            </a:prstTxWarp>
          </a:bodyPr>
          <a:lstStyle>
            <a:lvl1pPr algn="r" defTabSz="931863">
              <a:defRPr sz="1200"/>
            </a:lvl1pPr>
          </a:lstStyle>
          <a:p>
            <a:pPr>
              <a:defRPr/>
            </a:pPr>
            <a:fld id="{CFD0BA85-8C15-49A4-9715-F05EC2C22919}" type="slidenum">
              <a:rPr lang="en-US"/>
              <a:pPr>
                <a:defRPr/>
              </a:pPr>
              <a:t>‹#›</a:t>
            </a:fld>
            <a:endParaRPr lang="en-US"/>
          </a:p>
        </p:txBody>
      </p:sp>
    </p:spTree>
    <p:extLst>
      <p:ext uri="{BB962C8B-B14F-4D97-AF65-F5344CB8AC3E}">
        <p14:creationId xmlns:p14="http://schemas.microsoft.com/office/powerpoint/2010/main" val="33287819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r>
              <a:rPr lang="en-US" dirty="0" smtClean="0"/>
              <a:t>Emphasize that unusual situations</a:t>
            </a:r>
            <a:r>
              <a:rPr lang="en-US" baseline="0" dirty="0" smtClean="0"/>
              <a:t> are the time to refer back…and might also need to contact ORPA</a:t>
            </a:r>
            <a:endParaRPr lang="en-US" dirty="0"/>
          </a:p>
        </p:txBody>
      </p:sp>
      <p:sp>
        <p:nvSpPr>
          <p:cNvPr id="4" name="Slide Number Placeholder 3"/>
          <p:cNvSpPr>
            <a:spLocks noGrp="1"/>
          </p:cNvSpPr>
          <p:nvPr>
            <p:ph type="sldNum" sz="quarter" idx="10"/>
          </p:nvPr>
        </p:nvSpPr>
        <p:spPr/>
        <p:txBody>
          <a:bodyPr/>
          <a:lstStyle/>
          <a:p>
            <a:pPr>
              <a:defRPr/>
            </a:pPr>
            <a:fld id="{CFD0BA85-8C15-49A4-9715-F05EC2C22919}" type="slidenum">
              <a:rPr lang="en-US" smtClean="0"/>
              <a:pPr>
                <a:defRPr/>
              </a:pPr>
              <a:t>2</a:t>
            </a:fld>
            <a:endParaRPr lang="en-US"/>
          </a:p>
        </p:txBody>
      </p:sp>
    </p:spTree>
    <p:extLst>
      <p:ext uri="{BB962C8B-B14F-4D97-AF65-F5344CB8AC3E}">
        <p14:creationId xmlns:p14="http://schemas.microsoft.com/office/powerpoint/2010/main" val="2981519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Acknowledge that the main issue was with the extenuating clause </a:t>
            </a:r>
          </a:p>
          <a:p>
            <a:endParaRPr lang="en-US" dirty="0"/>
          </a:p>
        </p:txBody>
      </p:sp>
      <p:sp>
        <p:nvSpPr>
          <p:cNvPr id="4" name="Slide Number Placeholder 3"/>
          <p:cNvSpPr>
            <a:spLocks noGrp="1"/>
          </p:cNvSpPr>
          <p:nvPr>
            <p:ph type="sldNum" sz="quarter" idx="10"/>
          </p:nvPr>
        </p:nvSpPr>
        <p:spPr/>
        <p:txBody>
          <a:bodyPr/>
          <a:lstStyle/>
          <a:p>
            <a:pPr>
              <a:defRPr/>
            </a:pPr>
            <a:fld id="{CFD0BA85-8C15-49A4-9715-F05EC2C22919}" type="slidenum">
              <a:rPr lang="en-US" smtClean="0"/>
              <a:pPr>
                <a:defRPr/>
              </a:pPr>
              <a:t>3</a:t>
            </a:fld>
            <a:endParaRPr lang="en-US"/>
          </a:p>
        </p:txBody>
      </p:sp>
    </p:spTree>
    <p:extLst>
      <p:ext uri="{BB962C8B-B14F-4D97-AF65-F5344CB8AC3E}">
        <p14:creationId xmlns:p14="http://schemas.microsoft.com/office/powerpoint/2010/main" val="813917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 reach out to</a:t>
            </a:r>
            <a:r>
              <a:rPr lang="en-US" baseline="0" dirty="0" smtClean="0"/>
              <a:t> ORPA / Audit on your departmental process if not sure it would pass audit</a:t>
            </a:r>
          </a:p>
          <a:p>
            <a:endParaRPr lang="en-US" baseline="0" dirty="0" smtClean="0"/>
          </a:p>
          <a:p>
            <a:r>
              <a:rPr lang="en-US" baseline="0" dirty="0" smtClean="0"/>
              <a:t>In some cases, </a:t>
            </a:r>
            <a:r>
              <a:rPr lang="en-US" baseline="0" dirty="0" err="1" smtClean="0"/>
              <a:t>depts</a:t>
            </a:r>
            <a:r>
              <a:rPr lang="en-US" baseline="0" dirty="0" smtClean="0"/>
              <a:t> had an informal process that met some of the criteria – in these cases only minimal changes were needed. Spreadsheets were in place, but not being used to actively monitor effort.  Meetings were taking place, but not documented, etc.  In some departments, monthly ledger review processes were leveraged to now incorporate effort discussions and sign-off</a:t>
            </a:r>
            <a:endParaRPr lang="en-US" dirty="0"/>
          </a:p>
        </p:txBody>
      </p:sp>
      <p:sp>
        <p:nvSpPr>
          <p:cNvPr id="4" name="Slide Number Placeholder 3"/>
          <p:cNvSpPr>
            <a:spLocks noGrp="1"/>
          </p:cNvSpPr>
          <p:nvPr>
            <p:ph type="sldNum" sz="quarter" idx="10"/>
          </p:nvPr>
        </p:nvSpPr>
        <p:spPr/>
        <p:txBody>
          <a:bodyPr/>
          <a:lstStyle/>
          <a:p>
            <a:pPr>
              <a:defRPr/>
            </a:pPr>
            <a:fld id="{CFD0BA85-8C15-49A4-9715-F05EC2C22919}" type="slidenum">
              <a:rPr lang="en-US" smtClean="0"/>
              <a:pPr>
                <a:defRPr/>
              </a:pPr>
              <a:t>4</a:t>
            </a:fld>
            <a:endParaRPr lang="en-US"/>
          </a:p>
        </p:txBody>
      </p:sp>
    </p:spTree>
    <p:extLst>
      <p:ext uri="{BB962C8B-B14F-4D97-AF65-F5344CB8AC3E}">
        <p14:creationId xmlns:p14="http://schemas.microsoft.com/office/powerpoint/2010/main" val="2508178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 reach out to</a:t>
            </a:r>
            <a:r>
              <a:rPr lang="en-US" baseline="0" dirty="0" smtClean="0"/>
              <a:t> ORPA / Audit on your departmental process if not sure it would pass audit</a:t>
            </a:r>
          </a:p>
          <a:p>
            <a:endParaRPr lang="en-US" baseline="0" dirty="0" smtClean="0"/>
          </a:p>
          <a:p>
            <a:r>
              <a:rPr lang="en-US" baseline="0" dirty="0" smtClean="0"/>
              <a:t>In some cases, </a:t>
            </a:r>
            <a:r>
              <a:rPr lang="en-US" baseline="0" dirty="0" err="1" smtClean="0"/>
              <a:t>depts</a:t>
            </a:r>
            <a:r>
              <a:rPr lang="en-US" baseline="0" dirty="0" smtClean="0"/>
              <a:t> had an informal process that met some of the criteria – in these cases only minimal changes were needed. Spreadsheets were in place, but not being used to actively monitor effort.  Meetings were taking place, but not documented, etc.  In some departments, monthly ledger review processes were leveraged to now incorporate effort discussions and sign-off</a:t>
            </a:r>
            <a:endParaRPr lang="en-US" dirty="0"/>
          </a:p>
        </p:txBody>
      </p:sp>
      <p:sp>
        <p:nvSpPr>
          <p:cNvPr id="4" name="Slide Number Placeholder 3"/>
          <p:cNvSpPr>
            <a:spLocks noGrp="1"/>
          </p:cNvSpPr>
          <p:nvPr>
            <p:ph type="sldNum" sz="quarter" idx="10"/>
          </p:nvPr>
        </p:nvSpPr>
        <p:spPr/>
        <p:txBody>
          <a:bodyPr/>
          <a:lstStyle/>
          <a:p>
            <a:pPr>
              <a:defRPr/>
            </a:pPr>
            <a:fld id="{CFD0BA85-8C15-49A4-9715-F05EC2C22919}" type="slidenum">
              <a:rPr lang="en-US" smtClean="0"/>
              <a:pPr>
                <a:defRPr/>
              </a:pPr>
              <a:t>5</a:t>
            </a:fld>
            <a:endParaRPr lang="en-US"/>
          </a:p>
        </p:txBody>
      </p:sp>
    </p:spTree>
    <p:extLst>
      <p:ext uri="{BB962C8B-B14F-4D97-AF65-F5344CB8AC3E}">
        <p14:creationId xmlns:p14="http://schemas.microsoft.com/office/powerpoint/2010/main" val="2508178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E1AED0A2-D85B-4704-9FD7-ADA53A65718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097B417-106F-4EFE-A142-B418D9904AB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EB00315-7353-458E-A68C-D91C0FC596B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F082498-C9FC-44B2-823B-135D5A8841D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E91128BA-36D3-42F5-BB15-7E8E2340EEA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641DF880-B34E-429D-94F0-88185748319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48896730-4750-49FE-8A0C-C03E24AE7A5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B3E20A9A-180E-4326-805E-9564CCF4DE1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2B44F9D9-74C6-4885-8D61-772BE938619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5084DFA2-D2E5-43EF-93FB-07C7378DD80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57A6B79A-7F51-4F44-A021-C68D3B1A8C9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0E8EA50C-7F2D-4C52-9258-825F978661EE}" type="slidenum">
              <a:rPr lang="en-US"/>
              <a:pPr>
                <a:defRPr/>
              </a:pPr>
              <a:t>‹#›</a:t>
            </a:fld>
            <a:endParaRPr lang="en-US"/>
          </a:p>
        </p:txBody>
      </p:sp>
      <p:pic>
        <p:nvPicPr>
          <p:cNvPr id="2" name="Picture 8" descr="logo Version One"/>
          <p:cNvPicPr>
            <a:picLocks noChangeAspect="1" noChangeArrowheads="1"/>
          </p:cNvPicPr>
          <p:nvPr userDrawn="1"/>
        </p:nvPicPr>
        <p:blipFill>
          <a:blip r:embed="rId13" cstate="print"/>
          <a:srcRect/>
          <a:stretch>
            <a:fillRect/>
          </a:stretch>
        </p:blipFill>
        <p:spPr bwMode="auto">
          <a:xfrm>
            <a:off x="457200" y="6324600"/>
            <a:ext cx="1905000"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charset="0"/>
        </a:defRPr>
      </a:lvl2pPr>
      <a:lvl3pPr algn="ctr" rtl="0" eaLnBrk="0" fontAlgn="base" hangingPunct="0">
        <a:spcBef>
          <a:spcPct val="0"/>
        </a:spcBef>
        <a:spcAft>
          <a:spcPct val="0"/>
        </a:spcAft>
        <a:defRPr sz="3200">
          <a:solidFill>
            <a:schemeClr val="tx2"/>
          </a:solidFill>
          <a:latin typeface="Arial" charset="0"/>
        </a:defRPr>
      </a:lvl3pPr>
      <a:lvl4pPr algn="ctr" rtl="0" eaLnBrk="0" fontAlgn="base" hangingPunct="0">
        <a:spcBef>
          <a:spcPct val="0"/>
        </a:spcBef>
        <a:spcAft>
          <a:spcPct val="0"/>
        </a:spcAft>
        <a:defRPr sz="3200">
          <a:solidFill>
            <a:schemeClr val="tx2"/>
          </a:solidFill>
          <a:latin typeface="Arial" charset="0"/>
        </a:defRPr>
      </a:lvl4pPr>
      <a:lvl5pPr algn="ctr" rtl="0" eaLnBrk="0" fontAlgn="base" hangingPunct="0">
        <a:spcBef>
          <a:spcPct val="0"/>
        </a:spcBef>
        <a:spcAft>
          <a:spcPct val="0"/>
        </a:spcAft>
        <a:defRPr sz="3200">
          <a:solidFill>
            <a:schemeClr val="tx2"/>
          </a:solidFill>
          <a:latin typeface="Arial" charset="0"/>
        </a:defRPr>
      </a:lvl5pPr>
      <a:lvl6pPr marL="457200" algn="ctr" rtl="0" eaLnBrk="0" fontAlgn="base" hangingPunct="0">
        <a:spcBef>
          <a:spcPct val="0"/>
        </a:spcBef>
        <a:spcAft>
          <a:spcPct val="0"/>
        </a:spcAft>
        <a:defRPr sz="3200">
          <a:solidFill>
            <a:schemeClr val="tx2"/>
          </a:solidFill>
          <a:latin typeface="Arial" charset="0"/>
        </a:defRPr>
      </a:lvl6pPr>
      <a:lvl7pPr marL="914400" algn="ctr" rtl="0" eaLnBrk="0" fontAlgn="base" hangingPunct="0">
        <a:spcBef>
          <a:spcPct val="0"/>
        </a:spcBef>
        <a:spcAft>
          <a:spcPct val="0"/>
        </a:spcAft>
        <a:defRPr sz="3200">
          <a:solidFill>
            <a:schemeClr val="tx2"/>
          </a:solidFill>
          <a:latin typeface="Arial" charset="0"/>
        </a:defRPr>
      </a:lvl7pPr>
      <a:lvl8pPr marL="1371600" algn="ctr" rtl="0" eaLnBrk="0" fontAlgn="base" hangingPunct="0">
        <a:spcBef>
          <a:spcPct val="0"/>
        </a:spcBef>
        <a:spcAft>
          <a:spcPct val="0"/>
        </a:spcAft>
        <a:defRPr sz="3200">
          <a:solidFill>
            <a:schemeClr val="tx2"/>
          </a:solidFill>
          <a:latin typeface="Arial" charset="0"/>
        </a:defRPr>
      </a:lvl8pPr>
      <a:lvl9pPr marL="1828800" algn="ctr" rtl="0" eaLnBrk="0" fontAlgn="base" hangingPunct="0">
        <a:spcBef>
          <a:spcPct val="0"/>
        </a:spcBef>
        <a:spcAft>
          <a:spcPct val="0"/>
        </a:spcAft>
        <a:defRPr sz="32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FA48BB03-BAF7-42D8-A6E6-72E47DE85C14}" type="slidenum">
              <a:rPr lang="en-US"/>
              <a:pPr>
                <a:defRPr/>
              </a:pPr>
              <a:t>1</a:t>
            </a:fld>
            <a:endParaRPr lang="en-US"/>
          </a:p>
        </p:txBody>
      </p:sp>
      <p:sp>
        <p:nvSpPr>
          <p:cNvPr id="2051" name="Rectangle 2"/>
          <p:cNvSpPr>
            <a:spLocks noGrp="1" noChangeArrowheads="1"/>
          </p:cNvSpPr>
          <p:nvPr>
            <p:ph type="ctrTitle"/>
          </p:nvPr>
        </p:nvSpPr>
        <p:spPr>
          <a:xfrm>
            <a:off x="762000" y="990600"/>
            <a:ext cx="7772400" cy="1752600"/>
          </a:xfrm>
        </p:spPr>
        <p:txBody>
          <a:bodyPr/>
          <a:lstStyle/>
          <a:p>
            <a:r>
              <a:rPr lang="en-US" b="1" dirty="0"/>
              <a:t>Effort Policy Compliance Audit </a:t>
            </a:r>
            <a:r>
              <a:rPr lang="en-US" b="1" dirty="0" smtClean="0"/>
              <a:t/>
            </a:r>
            <a:br>
              <a:rPr lang="en-US" b="1" dirty="0" smtClean="0"/>
            </a:br>
            <a:r>
              <a:rPr lang="en-US" b="1" dirty="0" smtClean="0"/>
              <a:t>Results </a:t>
            </a:r>
            <a:r>
              <a:rPr lang="en-US" b="1" dirty="0"/>
              <a:t>Review</a:t>
            </a:r>
          </a:p>
        </p:txBody>
      </p:sp>
      <p:sp>
        <p:nvSpPr>
          <p:cNvPr id="2052" name="Rectangle 3"/>
          <p:cNvSpPr>
            <a:spLocks noGrp="1" noChangeArrowheads="1"/>
          </p:cNvSpPr>
          <p:nvPr>
            <p:ph type="subTitle" idx="1"/>
          </p:nvPr>
        </p:nvSpPr>
        <p:spPr>
          <a:xfrm>
            <a:off x="1371600" y="3657600"/>
            <a:ext cx="6400800" cy="1752600"/>
          </a:xfrm>
        </p:spPr>
        <p:txBody>
          <a:bodyPr/>
          <a:lstStyle/>
          <a:p>
            <a:r>
              <a:rPr lang="en-US" sz="2600" dirty="0" smtClean="0"/>
              <a:t>RARA and River Rats</a:t>
            </a:r>
          </a:p>
          <a:p>
            <a:r>
              <a:rPr lang="en-US" sz="2600" dirty="0" smtClean="0"/>
              <a:t>February 2015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B5707CF7-0E30-4CB0-8675-1E855DA7C60D}" type="slidenum">
              <a:rPr lang="en-US"/>
              <a:pPr>
                <a:defRPr/>
              </a:pPr>
              <a:t>2</a:t>
            </a:fld>
            <a:endParaRPr lang="en-US"/>
          </a:p>
        </p:txBody>
      </p:sp>
      <p:sp>
        <p:nvSpPr>
          <p:cNvPr id="4099" name="Rectangle 2"/>
          <p:cNvSpPr>
            <a:spLocks noGrp="1" noChangeArrowheads="1"/>
          </p:cNvSpPr>
          <p:nvPr>
            <p:ph type="title"/>
          </p:nvPr>
        </p:nvSpPr>
        <p:spPr>
          <a:xfrm>
            <a:off x="457200" y="228600"/>
            <a:ext cx="8534400" cy="1143000"/>
          </a:xfrm>
        </p:spPr>
        <p:txBody>
          <a:bodyPr/>
          <a:lstStyle/>
          <a:p>
            <a:r>
              <a:rPr lang="en-US" dirty="0" smtClean="0"/>
              <a:t>Recommendations</a:t>
            </a:r>
          </a:p>
        </p:txBody>
      </p:sp>
      <p:cxnSp>
        <p:nvCxnSpPr>
          <p:cNvPr id="5" name="Straight Connector 4"/>
          <p:cNvCxnSpPr/>
          <p:nvPr/>
        </p:nvCxnSpPr>
        <p:spPr bwMode="auto">
          <a:xfrm>
            <a:off x="609600" y="1219200"/>
            <a:ext cx="79248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sp>
        <p:nvSpPr>
          <p:cNvPr id="2" name="Content Placeholder 1"/>
          <p:cNvSpPr>
            <a:spLocks noGrp="1"/>
          </p:cNvSpPr>
          <p:nvPr>
            <p:ph idx="1"/>
          </p:nvPr>
        </p:nvSpPr>
        <p:spPr>
          <a:xfrm>
            <a:off x="645160" y="1676400"/>
            <a:ext cx="7772400" cy="4114800"/>
          </a:xfrm>
        </p:spPr>
        <p:txBody>
          <a:bodyPr/>
          <a:lstStyle/>
          <a:p>
            <a:pPr>
              <a:spcAft>
                <a:spcPts val="1200"/>
              </a:spcAft>
              <a:buFont typeface="Wingdings" panose="05000000000000000000" pitchFamily="2" charset="2"/>
              <a:buChar char="Ø"/>
            </a:pPr>
            <a:r>
              <a:rPr lang="en-US" dirty="0" smtClean="0"/>
              <a:t>Read the Policy again</a:t>
            </a:r>
          </a:p>
          <a:p>
            <a:pPr>
              <a:spcAft>
                <a:spcPts val="1200"/>
              </a:spcAft>
              <a:buFont typeface="Wingdings" panose="05000000000000000000" pitchFamily="2" charset="2"/>
              <a:buChar char="Ø"/>
            </a:pPr>
            <a:r>
              <a:rPr lang="en-US" dirty="0"/>
              <a:t>Have </a:t>
            </a:r>
            <a:r>
              <a:rPr lang="en-US" dirty="0" err="1" smtClean="0"/>
              <a:t>PAF’ers</a:t>
            </a:r>
            <a:r>
              <a:rPr lang="en-US" dirty="0" smtClean="0"/>
              <a:t> read the </a:t>
            </a:r>
            <a:r>
              <a:rPr lang="en-US" dirty="0"/>
              <a:t>Policy</a:t>
            </a:r>
          </a:p>
          <a:p>
            <a:pPr>
              <a:buFont typeface="Wingdings" panose="05000000000000000000" pitchFamily="2" charset="2"/>
              <a:buChar char="Ø"/>
            </a:pPr>
            <a:r>
              <a:rPr lang="en-US" dirty="0" smtClean="0"/>
              <a:t>Focus on key sections:</a:t>
            </a:r>
          </a:p>
          <a:p>
            <a:pPr lvl="1" indent="-342900"/>
            <a:r>
              <a:rPr lang="en-US" dirty="0" smtClean="0"/>
              <a:t>Section E.2 – Who Can Certify Effort</a:t>
            </a:r>
          </a:p>
          <a:p>
            <a:pPr lvl="1" indent="-342900">
              <a:spcAft>
                <a:spcPts val="1200"/>
              </a:spcAft>
            </a:pPr>
            <a:r>
              <a:rPr lang="en-US" dirty="0" smtClean="0"/>
              <a:t>Appendix – Required Internal Controls</a:t>
            </a:r>
          </a:p>
          <a:p>
            <a:pPr>
              <a:spcAft>
                <a:spcPts val="1200"/>
              </a:spcAft>
              <a:buFont typeface="Wingdings" panose="05000000000000000000" pitchFamily="2" charset="2"/>
              <a:buChar char="Ø"/>
            </a:pPr>
            <a:r>
              <a:rPr lang="en-US" dirty="0" smtClean="0"/>
              <a:t>Refer </a:t>
            </a:r>
            <a:r>
              <a:rPr lang="en-US" dirty="0"/>
              <a:t>back to the Policy </a:t>
            </a:r>
            <a:r>
              <a:rPr lang="en-US" dirty="0" smtClean="0"/>
              <a:t>routinely</a:t>
            </a:r>
          </a:p>
          <a:p>
            <a:pPr>
              <a:buFont typeface="Wingdings" panose="05000000000000000000" pitchFamily="2" charset="2"/>
              <a:buChar char="Ø"/>
            </a:pPr>
            <a:r>
              <a:rPr lang="en-US" dirty="0" smtClean="0"/>
              <a:t>Contact ORPA Rep with questions</a:t>
            </a:r>
            <a:endParaRPr lang="en-US" dirty="0"/>
          </a:p>
          <a:p>
            <a:pPr lvl="1"/>
            <a:endParaRPr lang="en-US" dirty="0"/>
          </a:p>
          <a:p>
            <a:pPr lvl="1"/>
            <a:endParaRPr lang="en-US" dirty="0" smtClean="0"/>
          </a:p>
        </p:txBody>
      </p:sp>
    </p:spTree>
    <p:extLst>
      <p:ext uri="{BB962C8B-B14F-4D97-AF65-F5344CB8AC3E}">
        <p14:creationId xmlns:p14="http://schemas.microsoft.com/office/powerpoint/2010/main" val="106466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
                                            <p:txEl>
                                              <p:pRg st="2" end="2"/>
                                            </p:txEl>
                                          </p:spTgt>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 calcmode="lin" valueType="num">
                                      <p:cBhvr>
                                        <p:cTn id="26"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2">
                                            <p:txEl>
                                              <p:pRg st="3" end="3"/>
                                            </p:txEl>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2">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 calcmode="lin" valueType="num">
                                      <p:cBhvr>
                                        <p:cTn id="38"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9"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40" dur="500"/>
                                        <p:tgtEl>
                                          <p:spTgt spid="2">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 calcmode="lin" valueType="num">
                                      <p:cBhvr>
                                        <p:cTn id="45"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6"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4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B5707CF7-0E30-4CB0-8675-1E855DA7C60D}" type="slidenum">
              <a:rPr lang="en-US"/>
              <a:pPr>
                <a:defRPr/>
              </a:pPr>
              <a:t>3</a:t>
            </a:fld>
            <a:endParaRPr lang="en-US"/>
          </a:p>
        </p:txBody>
      </p:sp>
      <p:sp>
        <p:nvSpPr>
          <p:cNvPr id="4099" name="Rectangle 2"/>
          <p:cNvSpPr>
            <a:spLocks noGrp="1" noChangeArrowheads="1"/>
          </p:cNvSpPr>
          <p:nvPr>
            <p:ph type="title"/>
          </p:nvPr>
        </p:nvSpPr>
        <p:spPr>
          <a:xfrm>
            <a:off x="457200" y="228600"/>
            <a:ext cx="8534400" cy="1143000"/>
          </a:xfrm>
        </p:spPr>
        <p:txBody>
          <a:bodyPr/>
          <a:lstStyle/>
          <a:p>
            <a:r>
              <a:rPr lang="en-US" dirty="0" smtClean="0"/>
              <a:t>Effort Certification – Who Can Certify</a:t>
            </a:r>
          </a:p>
        </p:txBody>
      </p:sp>
      <p:cxnSp>
        <p:nvCxnSpPr>
          <p:cNvPr id="5" name="Straight Connector 4"/>
          <p:cNvCxnSpPr/>
          <p:nvPr/>
        </p:nvCxnSpPr>
        <p:spPr bwMode="auto">
          <a:xfrm>
            <a:off x="609600" y="1219200"/>
            <a:ext cx="79248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sp>
        <p:nvSpPr>
          <p:cNvPr id="2" name="Content Placeholder 1"/>
          <p:cNvSpPr>
            <a:spLocks noGrp="1"/>
          </p:cNvSpPr>
          <p:nvPr>
            <p:ph idx="1"/>
          </p:nvPr>
        </p:nvSpPr>
        <p:spPr>
          <a:xfrm>
            <a:off x="685800" y="1447800"/>
            <a:ext cx="7772400" cy="4114800"/>
          </a:xfrm>
        </p:spPr>
        <p:txBody>
          <a:bodyPr/>
          <a:lstStyle/>
          <a:p>
            <a:pPr marL="0" indent="0">
              <a:buNone/>
            </a:pPr>
            <a:r>
              <a:rPr lang="en-US" dirty="0" smtClean="0"/>
              <a:t>“…each </a:t>
            </a:r>
            <a:r>
              <a:rPr lang="en-US" dirty="0"/>
              <a:t>individual should certify their own effort unless extenuating circumstances exist that prevent this from being achieved</a:t>
            </a:r>
            <a:r>
              <a:rPr lang="en-US" dirty="0" smtClean="0"/>
              <a:t>.” </a:t>
            </a:r>
          </a:p>
          <a:p>
            <a:pPr marL="0" indent="0">
              <a:buNone/>
            </a:pPr>
            <a:endParaRPr lang="en-US" dirty="0" smtClean="0"/>
          </a:p>
          <a:p>
            <a:pPr>
              <a:buFont typeface="Wingdings" panose="05000000000000000000" pitchFamily="2" charset="2"/>
              <a:buChar char="Ø"/>
            </a:pPr>
            <a:r>
              <a:rPr lang="en-US" dirty="0"/>
              <a:t>extenuating </a:t>
            </a:r>
            <a:r>
              <a:rPr lang="en-US" dirty="0" smtClean="0"/>
              <a:t>circumstances are limited, but are clearly defined by the Policy</a:t>
            </a:r>
            <a:endParaRPr lang="en-US" dirty="0"/>
          </a:p>
          <a:p>
            <a:pPr>
              <a:buFont typeface="Wingdings" panose="05000000000000000000" pitchFamily="2" charset="2"/>
              <a:buChar char="Ø"/>
            </a:pPr>
            <a:r>
              <a:rPr lang="en-US" dirty="0" smtClean="0"/>
              <a:t>“other exceptions” to this requirement are not provided by the Policy </a:t>
            </a: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4172330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2">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 calcmode="lin" valueType="num">
                                      <p:cBhvr>
                                        <p:cTn id="14"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B5707CF7-0E30-4CB0-8675-1E855DA7C60D}" type="slidenum">
              <a:rPr lang="en-US"/>
              <a:pPr>
                <a:defRPr/>
              </a:pPr>
              <a:t>4</a:t>
            </a:fld>
            <a:endParaRPr lang="en-US"/>
          </a:p>
        </p:txBody>
      </p:sp>
      <p:sp>
        <p:nvSpPr>
          <p:cNvPr id="4099" name="Rectangle 2"/>
          <p:cNvSpPr>
            <a:spLocks noGrp="1" noChangeArrowheads="1"/>
          </p:cNvSpPr>
          <p:nvPr>
            <p:ph type="title"/>
          </p:nvPr>
        </p:nvSpPr>
        <p:spPr>
          <a:xfrm>
            <a:off x="457200" y="228600"/>
            <a:ext cx="8534400" cy="1143000"/>
          </a:xfrm>
        </p:spPr>
        <p:txBody>
          <a:bodyPr/>
          <a:lstStyle/>
          <a:p>
            <a:r>
              <a:rPr lang="en-US" dirty="0" smtClean="0"/>
              <a:t>Appendix – Internal Controls</a:t>
            </a:r>
          </a:p>
        </p:txBody>
      </p:sp>
      <p:cxnSp>
        <p:nvCxnSpPr>
          <p:cNvPr id="5" name="Straight Connector 4"/>
          <p:cNvCxnSpPr/>
          <p:nvPr/>
        </p:nvCxnSpPr>
        <p:spPr bwMode="auto">
          <a:xfrm>
            <a:off x="609600" y="1219200"/>
            <a:ext cx="79248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sp>
        <p:nvSpPr>
          <p:cNvPr id="2" name="Content Placeholder 1"/>
          <p:cNvSpPr>
            <a:spLocks noGrp="1"/>
          </p:cNvSpPr>
          <p:nvPr>
            <p:ph idx="1"/>
          </p:nvPr>
        </p:nvSpPr>
        <p:spPr>
          <a:xfrm>
            <a:off x="685800" y="1447800"/>
            <a:ext cx="7772400" cy="4114800"/>
          </a:xfrm>
        </p:spPr>
        <p:txBody>
          <a:bodyPr/>
          <a:lstStyle/>
          <a:p>
            <a:pPr marL="0" indent="0">
              <a:spcAft>
                <a:spcPts val="1200"/>
              </a:spcAft>
              <a:buNone/>
            </a:pPr>
            <a:r>
              <a:rPr lang="en-US" sz="2400" dirty="0" smtClean="0"/>
              <a:t>“Departments </a:t>
            </a:r>
            <a:r>
              <a:rPr lang="en-US" sz="2400" dirty="0"/>
              <a:t>and divisions must have an internal control system in place that effectively monitors the effort/payroll allocations of faculty members, staff members and other individuals working on sponsored projects</a:t>
            </a:r>
            <a:r>
              <a:rPr lang="en-US" sz="2400" dirty="0" smtClean="0"/>
              <a:t>.”</a:t>
            </a:r>
          </a:p>
          <a:p>
            <a:pPr>
              <a:spcAft>
                <a:spcPts val="1200"/>
              </a:spcAft>
              <a:buFont typeface="Wingdings" panose="05000000000000000000" pitchFamily="2" charset="2"/>
              <a:buChar char="Ø"/>
            </a:pPr>
            <a:endParaRPr lang="en-US" sz="2400" dirty="0" smtClean="0"/>
          </a:p>
          <a:p>
            <a:pPr>
              <a:spcAft>
                <a:spcPts val="1200"/>
              </a:spcAft>
              <a:buFont typeface="Wingdings" panose="05000000000000000000" pitchFamily="2" charset="2"/>
              <a:buChar char="Ø"/>
            </a:pPr>
            <a:r>
              <a:rPr lang="en-US" sz="2400" dirty="0" smtClean="0"/>
              <a:t>Best practice is to use the provided process (See Appendix) to ensure compliance, and to ensure compliance can be demonstrated.</a:t>
            </a:r>
          </a:p>
        </p:txBody>
      </p:sp>
    </p:spTree>
    <p:extLst>
      <p:ext uri="{BB962C8B-B14F-4D97-AF65-F5344CB8AC3E}">
        <p14:creationId xmlns:p14="http://schemas.microsoft.com/office/powerpoint/2010/main" val="647518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B5707CF7-0E30-4CB0-8675-1E855DA7C60D}" type="slidenum">
              <a:rPr lang="en-US"/>
              <a:pPr>
                <a:defRPr/>
              </a:pPr>
              <a:t>5</a:t>
            </a:fld>
            <a:endParaRPr lang="en-US"/>
          </a:p>
        </p:txBody>
      </p:sp>
      <p:sp>
        <p:nvSpPr>
          <p:cNvPr id="4099" name="Rectangle 2"/>
          <p:cNvSpPr>
            <a:spLocks noGrp="1" noChangeArrowheads="1"/>
          </p:cNvSpPr>
          <p:nvPr>
            <p:ph type="title"/>
          </p:nvPr>
        </p:nvSpPr>
        <p:spPr>
          <a:xfrm>
            <a:off x="457200" y="228600"/>
            <a:ext cx="8534400" cy="1143000"/>
          </a:xfrm>
        </p:spPr>
        <p:txBody>
          <a:bodyPr/>
          <a:lstStyle/>
          <a:p>
            <a:r>
              <a:rPr lang="en-US" dirty="0" smtClean="0"/>
              <a:t>Appendix – Internal Controls</a:t>
            </a:r>
          </a:p>
        </p:txBody>
      </p:sp>
      <p:cxnSp>
        <p:nvCxnSpPr>
          <p:cNvPr id="5" name="Straight Connector 4"/>
          <p:cNvCxnSpPr/>
          <p:nvPr/>
        </p:nvCxnSpPr>
        <p:spPr bwMode="auto">
          <a:xfrm>
            <a:off x="609600" y="1219200"/>
            <a:ext cx="79248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sp>
        <p:nvSpPr>
          <p:cNvPr id="2" name="Content Placeholder 1"/>
          <p:cNvSpPr>
            <a:spLocks noGrp="1"/>
          </p:cNvSpPr>
          <p:nvPr>
            <p:ph idx="1"/>
          </p:nvPr>
        </p:nvSpPr>
        <p:spPr>
          <a:xfrm>
            <a:off x="685800" y="1447800"/>
            <a:ext cx="7772400" cy="4114800"/>
          </a:xfrm>
        </p:spPr>
        <p:txBody>
          <a:bodyPr/>
          <a:lstStyle/>
          <a:p>
            <a:pPr marL="0" indent="0">
              <a:buNone/>
            </a:pPr>
            <a:r>
              <a:rPr lang="en-US" sz="2400" dirty="0" smtClean="0"/>
              <a:t>“</a:t>
            </a:r>
            <a:r>
              <a:rPr lang="en-US" sz="2400" dirty="0"/>
              <a:t>An alternative to the standard spreadsheet and process described in this appendix is permissible if it achieves the same objectives of: (</a:t>
            </a:r>
            <a:r>
              <a:rPr lang="en-US" sz="2400" dirty="0" err="1"/>
              <a:t>i</a:t>
            </a:r>
            <a:r>
              <a:rPr lang="en-US" sz="2400" dirty="0"/>
              <a:t>) ensuring the faculty member/investigator is not overcommitted; (ii) there is reasonable agreement between actual and reported effort; and (iii) any variance from committed effort requiring sponsor approval is identified and such approval is obtained</a:t>
            </a:r>
            <a:r>
              <a:rPr lang="en-US" sz="2400" dirty="0" smtClean="0"/>
              <a:t>.”</a:t>
            </a:r>
          </a:p>
          <a:p>
            <a:pPr marL="0" indent="0">
              <a:buNone/>
            </a:pPr>
            <a:endParaRPr lang="en-US" sz="1600" dirty="0" smtClean="0"/>
          </a:p>
          <a:p>
            <a:pPr>
              <a:buFont typeface="Wingdings" panose="05000000000000000000" pitchFamily="2" charset="2"/>
              <a:buChar char="Ø"/>
            </a:pPr>
            <a:r>
              <a:rPr lang="en-US" sz="2400" dirty="0" smtClean="0"/>
              <a:t>Other / department developed processes should be compared to the Policy to ensure they meet the criteria, but must also be documented in order to demonstrate compliance. </a:t>
            </a:r>
            <a:endParaRPr lang="en-US" sz="2400" dirty="0"/>
          </a:p>
        </p:txBody>
      </p:sp>
    </p:spTree>
    <p:extLst>
      <p:ext uri="{BB962C8B-B14F-4D97-AF65-F5344CB8AC3E}">
        <p14:creationId xmlns:p14="http://schemas.microsoft.com/office/powerpoint/2010/main" val="3652984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B5707CF7-0E30-4CB0-8675-1E855DA7C60D}" type="slidenum">
              <a:rPr lang="en-US"/>
              <a:pPr>
                <a:defRPr/>
              </a:pPr>
              <a:t>6</a:t>
            </a:fld>
            <a:endParaRPr lang="en-US"/>
          </a:p>
        </p:txBody>
      </p:sp>
      <p:sp>
        <p:nvSpPr>
          <p:cNvPr id="4099" name="Rectangle 2"/>
          <p:cNvSpPr>
            <a:spLocks noGrp="1" noChangeArrowheads="1"/>
          </p:cNvSpPr>
          <p:nvPr>
            <p:ph type="title"/>
          </p:nvPr>
        </p:nvSpPr>
        <p:spPr>
          <a:xfrm>
            <a:off x="457200" y="228600"/>
            <a:ext cx="8534400" cy="1143000"/>
          </a:xfrm>
        </p:spPr>
        <p:txBody>
          <a:bodyPr/>
          <a:lstStyle/>
          <a:p>
            <a:r>
              <a:rPr lang="en-US" dirty="0" smtClean="0"/>
              <a:t>Effort Certification - Timeliness</a:t>
            </a:r>
          </a:p>
        </p:txBody>
      </p:sp>
      <p:cxnSp>
        <p:nvCxnSpPr>
          <p:cNvPr id="5" name="Straight Connector 4"/>
          <p:cNvCxnSpPr/>
          <p:nvPr/>
        </p:nvCxnSpPr>
        <p:spPr bwMode="auto">
          <a:xfrm>
            <a:off x="609600" y="1219200"/>
            <a:ext cx="79248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sp>
        <p:nvSpPr>
          <p:cNvPr id="2" name="Content Placeholder 1"/>
          <p:cNvSpPr>
            <a:spLocks noGrp="1"/>
          </p:cNvSpPr>
          <p:nvPr>
            <p:ph idx="1"/>
          </p:nvPr>
        </p:nvSpPr>
        <p:spPr>
          <a:xfrm>
            <a:off x="685800" y="1447800"/>
            <a:ext cx="7772400" cy="4114800"/>
          </a:xfrm>
        </p:spPr>
        <p:txBody>
          <a:bodyPr/>
          <a:lstStyle/>
          <a:p>
            <a:pPr marL="0" indent="0">
              <a:buNone/>
            </a:pPr>
            <a:r>
              <a:rPr lang="en-US" dirty="0" smtClean="0"/>
              <a:t>“</a:t>
            </a:r>
            <a:r>
              <a:rPr lang="en-US" dirty="0"/>
              <a:t>Effort certification must occur at least once every twelve months</a:t>
            </a:r>
            <a:r>
              <a:rPr lang="en-US" dirty="0" smtClean="0"/>
              <a:t>.”</a:t>
            </a:r>
          </a:p>
          <a:p>
            <a:pPr marL="0" indent="0">
              <a:buNone/>
            </a:pPr>
            <a:endParaRPr lang="en-US" dirty="0" smtClean="0"/>
          </a:p>
          <a:p>
            <a:pPr>
              <a:buFont typeface="Wingdings" panose="05000000000000000000" pitchFamily="2" charset="2"/>
              <a:buChar char="Ø"/>
            </a:pPr>
            <a:r>
              <a:rPr lang="en-US" dirty="0" smtClean="0"/>
              <a:t>Departments are responsible for establishing and maintaining a control to ensure compliance with this requirement</a:t>
            </a:r>
          </a:p>
          <a:p>
            <a:pPr>
              <a:buFont typeface="Wingdings" panose="05000000000000000000" pitchFamily="2" charset="2"/>
              <a:buChar char="Ø"/>
            </a:pPr>
            <a:r>
              <a:rPr lang="en-US" dirty="0" smtClean="0"/>
              <a:t>The HRMS Exception Query is a tool to assist departments with this requirement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2">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 calcmode="lin" valueType="num">
                                      <p:cBhvr>
                                        <p:cTn id="14"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B5707CF7-0E30-4CB0-8675-1E855DA7C60D}" type="slidenum">
              <a:rPr lang="en-US"/>
              <a:pPr>
                <a:defRPr/>
              </a:pPr>
              <a:t>7</a:t>
            </a:fld>
            <a:endParaRPr lang="en-US" dirty="0"/>
          </a:p>
        </p:txBody>
      </p:sp>
      <p:sp>
        <p:nvSpPr>
          <p:cNvPr id="4099" name="Rectangle 2"/>
          <p:cNvSpPr>
            <a:spLocks noGrp="1" noChangeArrowheads="1"/>
          </p:cNvSpPr>
          <p:nvPr>
            <p:ph type="title"/>
          </p:nvPr>
        </p:nvSpPr>
        <p:spPr>
          <a:xfrm>
            <a:off x="457200" y="228600"/>
            <a:ext cx="8534400" cy="1143000"/>
          </a:xfrm>
        </p:spPr>
        <p:txBody>
          <a:bodyPr/>
          <a:lstStyle/>
          <a:p>
            <a:r>
              <a:rPr lang="en-US" dirty="0" smtClean="0"/>
              <a:t>Effort Certification – Final Effort Certifications</a:t>
            </a:r>
          </a:p>
        </p:txBody>
      </p:sp>
      <p:cxnSp>
        <p:nvCxnSpPr>
          <p:cNvPr id="5" name="Straight Connector 4"/>
          <p:cNvCxnSpPr/>
          <p:nvPr/>
        </p:nvCxnSpPr>
        <p:spPr bwMode="auto">
          <a:xfrm>
            <a:off x="609600" y="1219200"/>
            <a:ext cx="79248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sp>
        <p:nvSpPr>
          <p:cNvPr id="2" name="Content Placeholder 1"/>
          <p:cNvSpPr>
            <a:spLocks noGrp="1"/>
          </p:cNvSpPr>
          <p:nvPr>
            <p:ph idx="1"/>
          </p:nvPr>
        </p:nvSpPr>
        <p:spPr>
          <a:xfrm>
            <a:off x="685800" y="1447800"/>
            <a:ext cx="7772400" cy="4114800"/>
          </a:xfrm>
        </p:spPr>
        <p:txBody>
          <a:bodyPr/>
          <a:lstStyle/>
          <a:p>
            <a:pPr marL="0" indent="0">
              <a:buNone/>
            </a:pPr>
            <a:r>
              <a:rPr lang="en-US" dirty="0"/>
              <a:t>“Faculty members, staff members and other individuals who expend effort on sponsored projects must certify their final effort/payroll allocation.”</a:t>
            </a:r>
            <a:endParaRPr lang="en-US" dirty="0" smtClean="0"/>
          </a:p>
          <a:p>
            <a:pPr>
              <a:buFont typeface="Wingdings" panose="05000000000000000000" pitchFamily="2" charset="2"/>
              <a:buChar char="Ø"/>
            </a:pPr>
            <a:r>
              <a:rPr lang="en-US" dirty="0"/>
              <a:t>If an individual leaves the University before certifying the final effort/payroll </a:t>
            </a:r>
            <a:r>
              <a:rPr lang="en-US" dirty="0" smtClean="0"/>
              <a:t>allocation, </a:t>
            </a:r>
            <a:r>
              <a:rPr lang="en-US" dirty="0"/>
              <a:t>the </a:t>
            </a:r>
            <a:r>
              <a:rPr lang="en-US" dirty="0" smtClean="0"/>
              <a:t>PI or </a:t>
            </a:r>
            <a:r>
              <a:rPr lang="en-US" dirty="0"/>
              <a:t>other responsible person with sufficient knowledge and means of verification of the work performed, may sign the </a:t>
            </a:r>
            <a:r>
              <a:rPr lang="en-US" dirty="0" smtClean="0"/>
              <a:t>certification; however in these circumstances proof of suitable means must be maintained. </a:t>
            </a:r>
          </a:p>
        </p:txBody>
      </p:sp>
    </p:spTree>
    <p:extLst>
      <p:ext uri="{BB962C8B-B14F-4D97-AF65-F5344CB8AC3E}">
        <p14:creationId xmlns:p14="http://schemas.microsoft.com/office/powerpoint/2010/main" val="11926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pPr>
              <a:defRPr/>
            </a:pPr>
            <a:fld id="{B5707CF7-0E30-4CB0-8675-1E855DA7C60D}" type="slidenum">
              <a:rPr lang="en-US"/>
              <a:pPr>
                <a:defRPr/>
              </a:pPr>
              <a:t>8</a:t>
            </a:fld>
            <a:endParaRPr lang="en-US"/>
          </a:p>
        </p:txBody>
      </p:sp>
      <p:sp>
        <p:nvSpPr>
          <p:cNvPr id="4099" name="Rectangle 2"/>
          <p:cNvSpPr>
            <a:spLocks noGrp="1" noChangeArrowheads="1"/>
          </p:cNvSpPr>
          <p:nvPr>
            <p:ph type="title"/>
          </p:nvPr>
        </p:nvSpPr>
        <p:spPr>
          <a:xfrm>
            <a:off x="457200" y="228600"/>
            <a:ext cx="8534400" cy="1143000"/>
          </a:xfrm>
        </p:spPr>
        <p:txBody>
          <a:bodyPr/>
          <a:lstStyle/>
          <a:p>
            <a:r>
              <a:rPr lang="en-US" dirty="0" smtClean="0"/>
              <a:t>Recommendation</a:t>
            </a:r>
          </a:p>
        </p:txBody>
      </p:sp>
      <p:cxnSp>
        <p:nvCxnSpPr>
          <p:cNvPr id="5" name="Straight Connector 4"/>
          <p:cNvCxnSpPr/>
          <p:nvPr/>
        </p:nvCxnSpPr>
        <p:spPr bwMode="auto">
          <a:xfrm>
            <a:off x="609600" y="1219200"/>
            <a:ext cx="79248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sp>
        <p:nvSpPr>
          <p:cNvPr id="2" name="Content Placeholder 1"/>
          <p:cNvSpPr>
            <a:spLocks noGrp="1"/>
          </p:cNvSpPr>
          <p:nvPr>
            <p:ph idx="1"/>
          </p:nvPr>
        </p:nvSpPr>
        <p:spPr>
          <a:xfrm>
            <a:off x="609600" y="1524000"/>
            <a:ext cx="7772400" cy="4114800"/>
          </a:xfrm>
        </p:spPr>
        <p:txBody>
          <a:bodyPr/>
          <a:lstStyle/>
          <a:p>
            <a:pPr>
              <a:buFont typeface="Wingdings" panose="05000000000000000000" pitchFamily="2" charset="2"/>
              <a:buChar char="Ø"/>
            </a:pPr>
            <a:r>
              <a:rPr lang="en-US" dirty="0" smtClean="0"/>
              <a:t>Read the Policy again!</a:t>
            </a:r>
            <a:endParaRPr lang="en-US" dirty="0"/>
          </a:p>
        </p:txBody>
      </p:sp>
      <p:pic>
        <p:nvPicPr>
          <p:cNvPr id="2055" name="Picture 7" descr="C:\Users\kziarko\AppData\Local\Microsoft\Windows\Temporary Internet Files\Content.IE5\2YL29P4F\read-books-that-you-enjoy[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1300" y="2362200"/>
            <a:ext cx="3581400" cy="31073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53263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F38103A2-28FF-41D2-8E32-5217F4587D02}" type="slidenum">
              <a:rPr lang="en-US"/>
              <a:pPr>
                <a:defRPr/>
              </a:pPr>
              <a:t>9</a:t>
            </a:fld>
            <a:endParaRPr lang="en-US"/>
          </a:p>
        </p:txBody>
      </p:sp>
      <p:sp>
        <p:nvSpPr>
          <p:cNvPr id="11267" name="Rectangle 2"/>
          <p:cNvSpPr>
            <a:spLocks noGrp="1" noChangeArrowheads="1"/>
          </p:cNvSpPr>
          <p:nvPr>
            <p:ph type="title"/>
          </p:nvPr>
        </p:nvSpPr>
        <p:spPr>
          <a:xfrm>
            <a:off x="609600" y="838200"/>
            <a:ext cx="7772400" cy="838200"/>
          </a:xfrm>
        </p:spPr>
        <p:txBody>
          <a:bodyPr/>
          <a:lstStyle/>
          <a:p>
            <a:r>
              <a:rPr lang="en-US" sz="4000" smtClean="0"/>
              <a:t>Questions?</a:t>
            </a:r>
          </a:p>
        </p:txBody>
      </p:sp>
      <p:pic>
        <p:nvPicPr>
          <p:cNvPr id="1027" name="Picture 3" descr="C:\Users\kziarko\AppData\Local\Microsoft\Windows\Temporary Internet Files\Content.IE5\2YL29P4F\question-mark[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905000"/>
            <a:ext cx="3340100" cy="3340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800</TotalTime>
  <Words>595</Words>
  <Application>Microsoft Office PowerPoint</Application>
  <PresentationFormat>On-screen Show (4:3)</PresentationFormat>
  <Paragraphs>58</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Effort Policy Compliance Audit  Results Review</vt:lpstr>
      <vt:lpstr>Recommendations</vt:lpstr>
      <vt:lpstr>Effort Certification – Who Can Certify</vt:lpstr>
      <vt:lpstr>Appendix – Internal Controls</vt:lpstr>
      <vt:lpstr>Appendix – Internal Controls</vt:lpstr>
      <vt:lpstr>Effort Certification - Timeliness</vt:lpstr>
      <vt:lpstr>Effort Certification – Final Effort Certifications</vt:lpstr>
      <vt:lpstr>Recommendation</vt:lpstr>
      <vt:lpstr>Questions?</vt:lpstr>
    </vt:vector>
  </TitlesOfParts>
  <Company>University of Rochester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Institute of Optics</dc:title>
  <dc:creator>Audit</dc:creator>
  <cp:lastModifiedBy>M. Ritz</cp:lastModifiedBy>
  <cp:revision>89</cp:revision>
  <dcterms:created xsi:type="dcterms:W3CDTF">2002-10-24T19:33:22Z</dcterms:created>
  <dcterms:modified xsi:type="dcterms:W3CDTF">2015-02-12T16:55:31Z</dcterms:modified>
</cp:coreProperties>
</file>