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0" r:id="rId3"/>
    <p:sldId id="290" r:id="rId4"/>
    <p:sldId id="267" r:id="rId5"/>
    <p:sldId id="294" r:id="rId6"/>
    <p:sldId id="292" r:id="rId7"/>
    <p:sldId id="28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son, Karen M" initials="WKM" lastIdx="9" clrIdx="0">
    <p:extLst>
      <p:ext uri="{19B8F6BF-5375-455C-9EA6-DF929625EA0E}">
        <p15:presenceInfo xmlns:p15="http://schemas.microsoft.com/office/powerpoint/2012/main" userId="S-1-5-21-329068152-583907252-725345543-27995" providerId="AD"/>
      </p:ext>
    </p:extLst>
  </p:cmAuthor>
  <p:cmAuthor id="2" name="Lang, Ashlee" initials="LA" lastIdx="4" clrIdx="1">
    <p:extLst>
      <p:ext uri="{19B8F6BF-5375-455C-9EA6-DF929625EA0E}">
        <p15:presenceInfo xmlns:p15="http://schemas.microsoft.com/office/powerpoint/2012/main" userId="S-1-5-21-329068152-583907252-725345543-506242" providerId="AD"/>
      </p:ext>
    </p:extLst>
  </p:cmAuthor>
  <p:cmAuthor id="3" name="Perrin, Meredith (MPerrin)" initials="MP" lastIdx="8" clrIdx="2">
    <p:extLst>
      <p:ext uri="{19B8F6BF-5375-455C-9EA6-DF929625EA0E}">
        <p15:presenceInfo xmlns:p15="http://schemas.microsoft.com/office/powerpoint/2012/main" userId="S::Meredith_Perrin@URMC.Rochester.edu::4dea7257-88ca-4616-81b6-499e2c8e59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00"/>
    <a:srgbClr val="003B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786" autoAdjust="0"/>
  </p:normalViewPr>
  <p:slideViewPr>
    <p:cSldViewPr snapToGrid="0">
      <p:cViewPr varScale="1">
        <p:scale>
          <a:sx n="93" d="100"/>
          <a:sy n="93" d="100"/>
        </p:scale>
        <p:origin x="486"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lang\AppData\Local\Microsoft\Windows\INetCache\Content.Outlook\BWWPYXNH\ROI%20graph%20for%20Ashlee_A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OCR Finance ROI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Sheet1!$B$14</c:f>
              <c:strCache>
                <c:ptCount val="1"/>
                <c:pt idx="0">
                  <c:v>Initial Sponsor Offer</c:v>
                </c:pt>
              </c:strCache>
            </c:strRef>
          </c:tx>
          <c:spPr>
            <a:solidFill>
              <a:schemeClr val="accent1"/>
            </a:solidFill>
            <a:ln>
              <a:noFill/>
            </a:ln>
            <a:effectLst/>
          </c:spPr>
          <c:invertIfNegative val="0"/>
          <c:cat>
            <c:numRef>
              <c:f>Sheet1!$A$15:$A$17</c:f>
              <c:numCache>
                <c:formatCode>General</c:formatCode>
                <c:ptCount val="3"/>
                <c:pt idx="0">
                  <c:v>2021</c:v>
                </c:pt>
                <c:pt idx="1">
                  <c:v>2022</c:v>
                </c:pt>
                <c:pt idx="2">
                  <c:v>2023</c:v>
                </c:pt>
              </c:numCache>
            </c:numRef>
          </c:cat>
          <c:val>
            <c:numRef>
              <c:f>Sheet1!$B$15:$B$17</c:f>
              <c:numCache>
                <c:formatCode>#,##0.00</c:formatCode>
                <c:ptCount val="3"/>
                <c:pt idx="0">
                  <c:v>240341.56</c:v>
                </c:pt>
                <c:pt idx="1">
                  <c:v>912108.49</c:v>
                </c:pt>
                <c:pt idx="2">
                  <c:v>301265.09999999998</c:v>
                </c:pt>
              </c:numCache>
            </c:numRef>
          </c:val>
          <c:extLst>
            <c:ext xmlns:c16="http://schemas.microsoft.com/office/drawing/2014/chart" uri="{C3380CC4-5D6E-409C-BE32-E72D297353CC}">
              <c16:uniqueId val="{00000000-CF5F-472C-8702-851DBFEB5A61}"/>
            </c:ext>
          </c:extLst>
        </c:ser>
        <c:ser>
          <c:idx val="1"/>
          <c:order val="1"/>
          <c:tx>
            <c:strRef>
              <c:f>Sheet1!$C$14</c:f>
              <c:strCache>
                <c:ptCount val="1"/>
                <c:pt idx="0">
                  <c:v>Final OCR Budget</c:v>
                </c:pt>
              </c:strCache>
            </c:strRef>
          </c:tx>
          <c:spPr>
            <a:solidFill>
              <a:srgbClr val="C00000"/>
            </a:solidFill>
            <a:ln>
              <a:noFill/>
            </a:ln>
            <a:effectLst/>
          </c:spPr>
          <c:invertIfNegative val="0"/>
          <c:cat>
            <c:numRef>
              <c:f>Sheet1!$A$15:$A$17</c:f>
              <c:numCache>
                <c:formatCode>General</c:formatCode>
                <c:ptCount val="3"/>
                <c:pt idx="0">
                  <c:v>2021</c:v>
                </c:pt>
                <c:pt idx="1">
                  <c:v>2022</c:v>
                </c:pt>
                <c:pt idx="2">
                  <c:v>2023</c:v>
                </c:pt>
              </c:numCache>
            </c:numRef>
          </c:cat>
          <c:val>
            <c:numRef>
              <c:f>Sheet1!$C$15:$C$17</c:f>
              <c:numCache>
                <c:formatCode>#,##0.00</c:formatCode>
                <c:ptCount val="3"/>
                <c:pt idx="0">
                  <c:v>646473.32999999996</c:v>
                </c:pt>
                <c:pt idx="1">
                  <c:v>1778433.55</c:v>
                </c:pt>
                <c:pt idx="2">
                  <c:v>844416.46</c:v>
                </c:pt>
              </c:numCache>
            </c:numRef>
          </c:val>
          <c:extLst>
            <c:ext xmlns:c16="http://schemas.microsoft.com/office/drawing/2014/chart" uri="{C3380CC4-5D6E-409C-BE32-E72D297353CC}">
              <c16:uniqueId val="{00000001-CF5F-472C-8702-851DBFEB5A61}"/>
            </c:ext>
          </c:extLst>
        </c:ser>
        <c:dLbls>
          <c:showLegendKey val="0"/>
          <c:showVal val="0"/>
          <c:showCatName val="0"/>
          <c:showSerName val="0"/>
          <c:showPercent val="0"/>
          <c:showBubbleSize val="0"/>
        </c:dLbls>
        <c:gapWidth val="219"/>
        <c:overlap val="-100"/>
        <c:axId val="1667250927"/>
        <c:axId val="1673244047"/>
      </c:barChart>
      <c:barChart>
        <c:barDir val="col"/>
        <c:grouping val="stacked"/>
        <c:varyColors val="0"/>
        <c:ser>
          <c:idx val="2"/>
          <c:order val="2"/>
          <c:tx>
            <c:strRef>
              <c:f>Sheet1!$D$14</c:f>
              <c:strCache>
                <c:ptCount val="1"/>
                <c:pt idx="0">
                  <c:v>Spacer</c:v>
                </c:pt>
              </c:strCache>
            </c:strRef>
          </c:tx>
          <c:spPr>
            <a:solidFill>
              <a:schemeClr val="accent3"/>
            </a:solidFill>
            <a:ln>
              <a:noFill/>
            </a:ln>
            <a:effectLst/>
          </c:spPr>
          <c:invertIfNegative val="0"/>
          <c:cat>
            <c:numRef>
              <c:f>Sheet1!$A$15:$A$17</c:f>
              <c:numCache>
                <c:formatCode>General</c:formatCode>
                <c:ptCount val="3"/>
                <c:pt idx="0">
                  <c:v>2021</c:v>
                </c:pt>
                <c:pt idx="1">
                  <c:v>2022</c:v>
                </c:pt>
                <c:pt idx="2">
                  <c:v>2023</c:v>
                </c:pt>
              </c:numCache>
            </c:numRef>
          </c:cat>
          <c:val>
            <c:numRef>
              <c:f>Sheet1!$D$15:$D$17</c:f>
              <c:numCache>
                <c:formatCode>General</c:formatCode>
                <c:ptCount val="3"/>
              </c:numCache>
            </c:numRef>
          </c:val>
          <c:extLst>
            <c:ext xmlns:c16="http://schemas.microsoft.com/office/drawing/2014/chart" uri="{C3380CC4-5D6E-409C-BE32-E72D297353CC}">
              <c16:uniqueId val="{00000002-CF5F-472C-8702-851DBFEB5A61}"/>
            </c:ext>
          </c:extLst>
        </c:ser>
        <c:ser>
          <c:idx val="3"/>
          <c:order val="3"/>
          <c:tx>
            <c:strRef>
              <c:f>Sheet1!$E$14</c:f>
              <c:strCache>
                <c:ptCount val="1"/>
                <c:pt idx="0">
                  <c:v>Delta</c:v>
                </c:pt>
              </c:strCache>
            </c:strRef>
          </c:tx>
          <c:spPr>
            <a:solidFill>
              <a:schemeClr val="accent4">
                <a:lumMod val="60000"/>
                <a:lumOff val="40000"/>
              </a:schemeClr>
            </a:solidFill>
            <a:ln>
              <a:solidFill>
                <a:schemeClr val="accent1">
                  <a:alpha val="38000"/>
                </a:schemeClr>
              </a:solid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Sheet1!$A$15:$A$17</c:f>
              <c:numCache>
                <c:formatCode>General</c:formatCode>
                <c:ptCount val="3"/>
                <c:pt idx="0">
                  <c:v>2021</c:v>
                </c:pt>
                <c:pt idx="1">
                  <c:v>2022</c:v>
                </c:pt>
                <c:pt idx="2">
                  <c:v>2023</c:v>
                </c:pt>
              </c:numCache>
            </c:numRef>
          </c:cat>
          <c:val>
            <c:numRef>
              <c:f>Sheet1!$E$15:$E$17</c:f>
              <c:numCache>
                <c:formatCode>_("$"* #,##0.00_);_("$"* \(#,##0.00\);_("$"* "-"??_);_(@_)</c:formatCode>
                <c:ptCount val="3"/>
                <c:pt idx="0">
                  <c:v>406131.76999999996</c:v>
                </c:pt>
                <c:pt idx="1">
                  <c:v>866325.06</c:v>
                </c:pt>
                <c:pt idx="2">
                  <c:v>543151.35999999999</c:v>
                </c:pt>
              </c:numCache>
            </c:numRef>
          </c:val>
          <c:extLst>
            <c:ext xmlns:c16="http://schemas.microsoft.com/office/drawing/2014/chart" uri="{C3380CC4-5D6E-409C-BE32-E72D297353CC}">
              <c16:uniqueId val="{00000003-CF5F-472C-8702-851DBFEB5A61}"/>
            </c:ext>
          </c:extLst>
        </c:ser>
        <c:dLbls>
          <c:showLegendKey val="0"/>
          <c:showVal val="0"/>
          <c:showCatName val="0"/>
          <c:showSerName val="0"/>
          <c:showPercent val="0"/>
          <c:showBubbleSize val="0"/>
        </c:dLbls>
        <c:gapWidth val="200"/>
        <c:overlap val="100"/>
        <c:axId val="1667254287"/>
        <c:axId val="1673228671"/>
      </c:barChart>
      <c:catAx>
        <c:axId val="1667250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73244047"/>
        <c:crosses val="autoZero"/>
        <c:auto val="1"/>
        <c:lblAlgn val="ctr"/>
        <c:lblOffset val="100"/>
        <c:noMultiLvlLbl val="0"/>
      </c:catAx>
      <c:valAx>
        <c:axId val="1673244047"/>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7250927"/>
        <c:crosses val="autoZero"/>
        <c:crossBetween val="between"/>
        <c:dispUnits>
          <c:builtInUnit val="millions"/>
          <c:dispUnitsLbl>
            <c:layout>
              <c:manualLayout>
                <c:xMode val="edge"/>
                <c:yMode val="edge"/>
                <c:x val="8.7969927676482158E-3"/>
                <c:y val="0.53094487489538011"/>
              </c:manualLayout>
            </c:layout>
            <c:spPr>
              <a:noFill/>
              <a:ln>
                <a:noFill/>
              </a:ln>
              <a:effectLst/>
            </c:spPr>
            <c:txPr>
              <a:bodyPr rot="-5400000" spcFirstLastPara="1" vertOverflow="ellipsis" vert="horz" wrap="square" anchor="ctr" anchorCtr="0"/>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valAx>
        <c:axId val="1673228671"/>
        <c:scaling>
          <c:orientation val="minMax"/>
        </c:scaling>
        <c:delete val="1"/>
        <c:axPos val="r"/>
        <c:numFmt formatCode="General" sourceLinked="1"/>
        <c:majorTickMark val="out"/>
        <c:minorTickMark val="none"/>
        <c:tickLblPos val="nextTo"/>
        <c:crossAx val="1667254287"/>
        <c:crosses val="max"/>
        <c:crossBetween val="between"/>
      </c:valAx>
      <c:catAx>
        <c:axId val="1667254287"/>
        <c:scaling>
          <c:orientation val="minMax"/>
        </c:scaling>
        <c:delete val="1"/>
        <c:axPos val="b"/>
        <c:numFmt formatCode="General" sourceLinked="1"/>
        <c:majorTickMark val="out"/>
        <c:minorTickMark val="none"/>
        <c:tickLblPos val="nextTo"/>
        <c:crossAx val="1673228671"/>
        <c:crosses val="autoZero"/>
        <c:auto val="1"/>
        <c:lblAlgn val="ctr"/>
        <c:lblOffset val="100"/>
        <c:noMultiLvlLbl val="0"/>
      </c:cat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A5B061-D8FE-4BA1-BE0A-B2690EF734A7}"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7D2CC4-233F-4D6B-A103-B442C26B0252}" type="slidenum">
              <a:rPr lang="en-US" smtClean="0"/>
              <a:t>‹#›</a:t>
            </a:fld>
            <a:endParaRPr lang="en-US"/>
          </a:p>
        </p:txBody>
      </p:sp>
    </p:spTree>
    <p:extLst>
      <p:ext uri="{BB962C8B-B14F-4D97-AF65-F5344CB8AC3E}">
        <p14:creationId xmlns:p14="http://schemas.microsoft.com/office/powerpoint/2010/main" val="1792800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Ashlee Lang and I’m the Director of the Office of Clinical Research (OCR).  We are part of the Research Services branch under the faculty advisement of Dr. Chris Palms</a:t>
            </a:r>
          </a:p>
        </p:txBody>
      </p:sp>
      <p:sp>
        <p:nvSpPr>
          <p:cNvPr id="4" name="Slide Number Placeholder 3"/>
          <p:cNvSpPr>
            <a:spLocks noGrp="1"/>
          </p:cNvSpPr>
          <p:nvPr>
            <p:ph type="sldNum" sz="quarter" idx="5"/>
          </p:nvPr>
        </p:nvSpPr>
        <p:spPr/>
        <p:txBody>
          <a:bodyPr/>
          <a:lstStyle/>
          <a:p>
            <a:fld id="{EF7D2CC4-233F-4D6B-A103-B442C26B0252}" type="slidenum">
              <a:rPr lang="en-US" smtClean="0"/>
              <a:t>1</a:t>
            </a:fld>
            <a:endParaRPr lang="en-US"/>
          </a:p>
        </p:txBody>
      </p:sp>
    </p:spTree>
    <p:extLst>
      <p:ext uri="{BB962C8B-B14F-4D97-AF65-F5344CB8AC3E}">
        <p14:creationId xmlns:p14="http://schemas.microsoft.com/office/powerpoint/2010/main" val="4110305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Formed in May 2018, the Office of Clinical Research (OCR) is a team of 8 research professionals who provide tools and services to URMC faculty and staff in support of clinical trials. </a:t>
            </a:r>
          </a:p>
        </p:txBody>
      </p:sp>
      <p:sp>
        <p:nvSpPr>
          <p:cNvPr id="4" name="Slide Number Placeholder 3"/>
          <p:cNvSpPr>
            <a:spLocks noGrp="1"/>
          </p:cNvSpPr>
          <p:nvPr>
            <p:ph type="sldNum" sz="quarter" idx="5"/>
          </p:nvPr>
        </p:nvSpPr>
        <p:spPr/>
        <p:txBody>
          <a:bodyPr/>
          <a:lstStyle/>
          <a:p>
            <a:fld id="{17DE4A7F-BCA4-1242-85C8-EBA88C63CD80}" type="slidenum">
              <a:rPr lang="en-US" smtClean="0"/>
              <a:t>2</a:t>
            </a:fld>
            <a:endParaRPr lang="en-US"/>
          </a:p>
        </p:txBody>
      </p:sp>
    </p:spTree>
    <p:extLst>
      <p:ext uri="{BB962C8B-B14F-4D97-AF65-F5344CB8AC3E}">
        <p14:creationId xmlns:p14="http://schemas.microsoft.com/office/powerpoint/2010/main" val="470147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By streamlining and right-sizing the processes behind clinical research, we empower our clinical research teams to take on more high-impact clinical trials and increase enrollment. The OCR has become a center for operational excellence providing tools and services to help URMC faculty and staff with the administration of clinical trials. </a:t>
            </a:r>
          </a:p>
          <a:p>
            <a:endParaRPr lang="en-US" sz="1200" strike="noStrike" dirty="0"/>
          </a:p>
          <a:p>
            <a:r>
              <a:rPr lang="en-US" sz="1200" strike="noStrike" dirty="0"/>
              <a:t>CLICK TO SHOW TEXT </a:t>
            </a:r>
          </a:p>
          <a:p>
            <a:endParaRPr lang="en-US" strike="noStrike" dirty="0"/>
          </a:p>
          <a:p>
            <a:r>
              <a:rPr lang="en-US" strike="noStrike" dirty="0"/>
              <a:t>Our primary focus areas include;  1) support of our Clinical Trial Management System (CTMS):</a:t>
            </a:r>
            <a:r>
              <a:rPr lang="en-US" strike="noStrike" dirty="0" err="1"/>
              <a:t>OnCore</a:t>
            </a:r>
            <a:r>
              <a:rPr lang="en-US" strike="noStrike" dirty="0"/>
              <a:t>, 2) feasibility assessments 3) research financial services and 4) participant payments</a:t>
            </a:r>
          </a:p>
        </p:txBody>
      </p:sp>
      <p:sp>
        <p:nvSpPr>
          <p:cNvPr id="4" name="Slide Number Placeholder 3"/>
          <p:cNvSpPr>
            <a:spLocks noGrp="1"/>
          </p:cNvSpPr>
          <p:nvPr>
            <p:ph type="sldNum" sz="quarter" idx="5"/>
          </p:nvPr>
        </p:nvSpPr>
        <p:spPr/>
        <p:txBody>
          <a:bodyPr/>
          <a:lstStyle/>
          <a:p>
            <a:fld id="{17DE4A7F-BCA4-1242-85C8-EBA88C63CD80}" type="slidenum">
              <a:rPr lang="en-US" smtClean="0"/>
              <a:t>3</a:t>
            </a:fld>
            <a:endParaRPr lang="en-US"/>
          </a:p>
        </p:txBody>
      </p:sp>
    </p:spTree>
    <p:extLst>
      <p:ext uri="{BB962C8B-B14F-4D97-AF65-F5344CB8AC3E}">
        <p14:creationId xmlns:p14="http://schemas.microsoft.com/office/powerpoint/2010/main" val="2233432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initial implementation of </a:t>
            </a:r>
            <a:r>
              <a:rPr lang="en-US" dirty="0" err="1"/>
              <a:t>OnCore</a:t>
            </a:r>
            <a:r>
              <a:rPr lang="en-US" dirty="0"/>
              <a:t> in 2018 was optional and available to any URMC research team interested in utilizing our CTMS services.  Since 2018 we have had 920 protocols and over 15,000 patient accruals through </a:t>
            </a:r>
            <a:r>
              <a:rPr lang="en-US" dirty="0" err="1"/>
              <a:t>OnCore</a:t>
            </a:r>
            <a:r>
              <a:rPr lang="en-US" dirty="0"/>
              <a:t>.  Heading into the next 18 months, we will be implementing an institutional policy with tiered requirements for the use of </a:t>
            </a:r>
            <a:r>
              <a:rPr lang="en-US" dirty="0" err="1"/>
              <a:t>OnCore</a:t>
            </a:r>
            <a:r>
              <a:rPr lang="en-US" dirty="0"/>
              <a:t> to support our ultimate goal of having all clinical trials at URMC using </a:t>
            </a:r>
            <a:r>
              <a:rPr lang="en-US" dirty="0" err="1"/>
              <a:t>OnCore</a:t>
            </a:r>
            <a:r>
              <a:rPr lang="en-US" dirty="0"/>
              <a:t> services.  </a:t>
            </a:r>
          </a:p>
        </p:txBody>
      </p:sp>
      <p:sp>
        <p:nvSpPr>
          <p:cNvPr id="4" name="Slide Number Placeholder 3"/>
          <p:cNvSpPr>
            <a:spLocks noGrp="1"/>
          </p:cNvSpPr>
          <p:nvPr>
            <p:ph type="sldNum" sz="quarter" idx="5"/>
          </p:nvPr>
        </p:nvSpPr>
        <p:spPr/>
        <p:txBody>
          <a:bodyPr/>
          <a:lstStyle/>
          <a:p>
            <a:fld id="{EF7D2CC4-233F-4D6B-A103-B442C26B0252}" type="slidenum">
              <a:rPr lang="en-US" smtClean="0"/>
              <a:t>4</a:t>
            </a:fld>
            <a:endParaRPr lang="en-US"/>
          </a:p>
        </p:txBody>
      </p:sp>
    </p:spTree>
    <p:extLst>
      <p:ext uri="{BB962C8B-B14F-4D97-AF65-F5344CB8AC3E}">
        <p14:creationId xmlns:p14="http://schemas.microsoft.com/office/powerpoint/2010/main" val="3801375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GRAPHIC IS FEASIBILITY FLOW CHART</a:t>
            </a:r>
          </a:p>
          <a:p>
            <a:endParaRPr lang="en-US" dirty="0"/>
          </a:p>
          <a:p>
            <a:r>
              <a:rPr lang="en-US" dirty="0"/>
              <a:t>Our Feasibility services were initiated in 2021 and were developed based on an identified institutional need to better assess the feasibility of a trail based on recruitment estimates and internal resource availability.  At the time, Investigators and research team lacked tools to help them evaluate what was needed for a successful trial.   </a:t>
            </a:r>
          </a:p>
          <a:p>
            <a:endParaRPr lang="en-US" dirty="0"/>
          </a:p>
          <a:p>
            <a:r>
              <a:rPr lang="en-US" dirty="0"/>
              <a:t>The process begins with the research team completing a feasibility request through a </a:t>
            </a:r>
            <a:r>
              <a:rPr lang="en-US" dirty="0" err="1"/>
              <a:t>RedCap</a:t>
            </a:r>
            <a:r>
              <a:rPr lang="en-US" dirty="0"/>
              <a:t> survey.  A quick 5 question “Go or No-Go” analysis allows for an immediate determination which takes into consideration the sponsors willingness to accept our indirect costs, study holdback limits, use of non-approved platforms or vendors, sponsor acceptance of URMC IDS pharmacy fees and any past experiences working with this sponsor/CRO.  For all ‘Go’ protocols, our feasibility team them does an in-depth review of the protocol and provides a weighted analysis based on a 33-100 scale with 33 being the lowest and 100 being the highest risk.  This weighted assessment, along with a cohort analysis, done through </a:t>
            </a:r>
            <a:r>
              <a:rPr lang="en-US" dirty="0" err="1"/>
              <a:t>TriNetX</a:t>
            </a:r>
            <a:r>
              <a:rPr lang="en-US" dirty="0"/>
              <a:t> or Slicer-Dicer, is provided to the study team for review.  Any protocol resulting in a moderately-high or high risk is automatically sent along for a Break-Even analysis.</a:t>
            </a:r>
          </a:p>
          <a:p>
            <a:endParaRPr lang="en-US" dirty="0"/>
          </a:p>
          <a:p>
            <a:r>
              <a:rPr lang="en-US" dirty="0"/>
              <a:t>CLICK TO CHANGE GRAPHIC FOR BAR GRAPH</a:t>
            </a:r>
          </a:p>
          <a:p>
            <a:endParaRPr lang="en-US" dirty="0"/>
          </a:p>
          <a:p>
            <a:r>
              <a:rPr lang="en-US" dirty="0"/>
              <a:t>Here is a chart showing the feasibility assessments completed to-date and their corresponding risk level.  The stop-light of green = study moved forward and red = study did not move forward (and yellow = study still under evaluation) shows us that research teams are seriously reviewing our feasibility assessment and it is positively affecting those trials they choose to move forward with!</a:t>
            </a:r>
          </a:p>
        </p:txBody>
      </p:sp>
      <p:sp>
        <p:nvSpPr>
          <p:cNvPr id="4" name="Slide Number Placeholder 3"/>
          <p:cNvSpPr>
            <a:spLocks noGrp="1"/>
          </p:cNvSpPr>
          <p:nvPr>
            <p:ph type="sldNum" sz="quarter" idx="5"/>
          </p:nvPr>
        </p:nvSpPr>
        <p:spPr/>
        <p:txBody>
          <a:bodyPr/>
          <a:lstStyle/>
          <a:p>
            <a:fld id="{EF7D2CC4-233F-4D6B-A103-B442C26B0252}" type="slidenum">
              <a:rPr lang="en-US" smtClean="0"/>
              <a:t>5</a:t>
            </a:fld>
            <a:endParaRPr lang="en-US"/>
          </a:p>
        </p:txBody>
      </p:sp>
    </p:spTree>
    <p:extLst>
      <p:ext uri="{BB962C8B-B14F-4D97-AF65-F5344CB8AC3E}">
        <p14:creationId xmlns:p14="http://schemas.microsoft.com/office/powerpoint/2010/main" val="4097399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And finally, our Research Financial Services and Participant Payments services! Our finance team offers URMC researchers support with pre-award services in development of Coverage Analysis, Analysis of study costs and timelines, budget negotiations and </a:t>
            </a:r>
            <a:r>
              <a:rPr lang="en-US" b="0" dirty="0" err="1"/>
              <a:t>OnCore</a:t>
            </a:r>
            <a:r>
              <a:rPr lang="en-US" b="0" dirty="0"/>
              <a:t> study builds.  Following study activation, our finance team can assist with invoicing, subject account review, revenue reconciliation and participant payments. </a:t>
            </a:r>
          </a:p>
          <a:p>
            <a:endParaRPr lang="en-US" b="0" dirty="0"/>
          </a:p>
          <a:p>
            <a:r>
              <a:rPr lang="en-US" b="0" dirty="0"/>
              <a:t>Participant payments is an </a:t>
            </a:r>
            <a:r>
              <a:rPr lang="en-US" b="0" dirty="0" err="1"/>
              <a:t>OnCore</a:t>
            </a:r>
            <a:r>
              <a:rPr lang="en-US" b="0" dirty="0"/>
              <a:t> application that provides URMC research patients with a secure, automated system of payment for their participation in a clinical study.  Since Participant payments is part of the CTMS, is eliminated much of the burden from the study team in processing, tracking and administering participant payments. </a:t>
            </a:r>
          </a:p>
          <a:p>
            <a:endParaRPr lang="en-US" b="0" dirty="0"/>
          </a:p>
          <a:p>
            <a:r>
              <a:rPr lang="en-US" b="0" dirty="0"/>
              <a:t>CLICK FOR FINAL BAR GRAPH</a:t>
            </a:r>
          </a:p>
          <a:p>
            <a:endParaRPr lang="en-US" b="0" dirty="0"/>
          </a:p>
          <a:p>
            <a:r>
              <a:rPr lang="en-US" b="0" dirty="0"/>
              <a:t>We’ll end with this impactful graph which shows the average study budgets over the last 3 years: the Blue bar represents the initial budget provided by the Sponsor/CRO and the RED bar represents the final budget that OCR Finance team was able to negotiate.  The large YELLOW bar in the middle represents the delta or difference between what the sponsor initially proposed (BLUE) and what OCR Finance was able to negotiate as a final budget (RED).  </a:t>
            </a:r>
          </a:p>
          <a:p>
            <a:endParaRPr lang="en-US" b="1" dirty="0"/>
          </a:p>
        </p:txBody>
      </p:sp>
      <p:sp>
        <p:nvSpPr>
          <p:cNvPr id="4" name="Slide Number Placeholder 3"/>
          <p:cNvSpPr>
            <a:spLocks noGrp="1"/>
          </p:cNvSpPr>
          <p:nvPr>
            <p:ph type="sldNum" sz="quarter" idx="5"/>
          </p:nvPr>
        </p:nvSpPr>
        <p:spPr/>
        <p:txBody>
          <a:bodyPr/>
          <a:lstStyle/>
          <a:p>
            <a:fld id="{17DE4A7F-BCA4-1242-85C8-EBA88C63CD80}" type="slidenum">
              <a:rPr lang="en-US" smtClean="0"/>
              <a:t>6</a:t>
            </a:fld>
            <a:endParaRPr lang="en-US"/>
          </a:p>
        </p:txBody>
      </p:sp>
    </p:spTree>
    <p:extLst>
      <p:ext uri="{BB962C8B-B14F-4D97-AF65-F5344CB8AC3E}">
        <p14:creationId xmlns:p14="http://schemas.microsoft.com/office/powerpoint/2010/main" val="1183059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7D2CC4-233F-4D6B-A103-B442C26B0252}" type="slidenum">
              <a:rPr lang="en-US" smtClean="0"/>
              <a:t>7</a:t>
            </a:fld>
            <a:endParaRPr lang="en-US"/>
          </a:p>
        </p:txBody>
      </p:sp>
    </p:spTree>
    <p:extLst>
      <p:ext uri="{BB962C8B-B14F-4D97-AF65-F5344CB8AC3E}">
        <p14:creationId xmlns:p14="http://schemas.microsoft.com/office/powerpoint/2010/main" val="2775548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89070-26E2-45FE-464A-4EAB2A85340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AC96EC5-7B15-2AA0-46B7-1357B8B8A2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4901E38-E938-73EE-19D3-C50D2BD03B01}"/>
              </a:ext>
            </a:extLst>
          </p:cNvPr>
          <p:cNvSpPr>
            <a:spLocks noGrp="1"/>
          </p:cNvSpPr>
          <p:nvPr>
            <p:ph type="sldNum" sz="quarter" idx="12"/>
          </p:nvPr>
        </p:nvSpPr>
        <p:spPr/>
        <p:txBody>
          <a:bodyPr/>
          <a:lstStyle/>
          <a:p>
            <a:fld id="{D195D6D3-4C62-4CFD-8D89-9808DF85305B}" type="slidenum">
              <a:rPr lang="en-US" smtClean="0"/>
              <a:t>‹#›</a:t>
            </a:fld>
            <a:endParaRPr lang="en-US"/>
          </a:p>
        </p:txBody>
      </p:sp>
    </p:spTree>
    <p:extLst>
      <p:ext uri="{BB962C8B-B14F-4D97-AF65-F5344CB8AC3E}">
        <p14:creationId xmlns:p14="http://schemas.microsoft.com/office/powerpoint/2010/main" val="1495558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DFCE-773A-9F6B-A1AA-FAA2B1C2E7A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9AC0242-6219-7562-9F64-2FD5B770747B}"/>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0DCD8E0-85C3-E220-7906-8D7B05C17FBB}"/>
              </a:ext>
            </a:extLst>
          </p:cNvPr>
          <p:cNvSpPr>
            <a:spLocks noGrp="1"/>
          </p:cNvSpPr>
          <p:nvPr>
            <p:ph type="sldNum" sz="quarter" idx="12"/>
          </p:nvPr>
        </p:nvSpPr>
        <p:spPr/>
        <p:txBody>
          <a:bodyPr/>
          <a:lstStyle/>
          <a:p>
            <a:fld id="{D195D6D3-4C62-4CFD-8D89-9808DF85305B}" type="slidenum">
              <a:rPr lang="en-US" smtClean="0"/>
              <a:t>‹#›</a:t>
            </a:fld>
            <a:endParaRPr lang="en-US"/>
          </a:p>
        </p:txBody>
      </p:sp>
    </p:spTree>
    <p:extLst>
      <p:ext uri="{BB962C8B-B14F-4D97-AF65-F5344CB8AC3E}">
        <p14:creationId xmlns:p14="http://schemas.microsoft.com/office/powerpoint/2010/main" val="896680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24D5E-3FF5-FAF8-B16E-020A27F0C56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DD1B327-FF22-BACD-912C-6CDE9C5D7E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117862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692C-D4C4-F98B-FEEB-C068BF3023C9}"/>
              </a:ext>
            </a:extLst>
          </p:cNvPr>
          <p:cNvSpPr>
            <a:spLocks noGrp="1"/>
          </p:cNvSpPr>
          <p:nvPr>
            <p:ph type="title"/>
          </p:nvPr>
        </p:nvSpPr>
        <p:spPr>
          <a:xfrm>
            <a:off x="838200" y="0"/>
            <a:ext cx="10515600" cy="1325563"/>
          </a:xfrm>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E42CAA57-92AD-BDAA-85A2-20A447C37759}"/>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AE58726-888C-7BD7-F634-634DA2E743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0036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B0756-113D-1D52-EA58-064FADDDD432}"/>
              </a:ext>
            </a:extLst>
          </p:cNvPr>
          <p:cNvSpPr>
            <a:spLocks noGrp="1"/>
          </p:cNvSpPr>
          <p:nvPr>
            <p:ph type="title"/>
          </p:nvPr>
        </p:nvSpPr>
        <p:spPr>
          <a:xfrm>
            <a:off x="838200" y="5555"/>
            <a:ext cx="10515600" cy="1325563"/>
          </a:xfrm>
        </p:spPr>
        <p:txBody>
          <a:bodyPr>
            <a:normAutofit/>
          </a:bodyPr>
          <a:lstStyle>
            <a:lvl1pP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2E22CDCB-A0AC-293C-9C15-9B77746E60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270695-5365-9CB0-A3F6-0B24AFBAD501}"/>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80B6276-BE23-64B5-642E-F00276BCBF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D66BF5-40E3-CAA0-D324-CC2512064D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741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7B9FF-953A-C556-84AC-E03EC689093F}"/>
              </a:ext>
            </a:extLst>
          </p:cNvPr>
          <p:cNvSpPr>
            <a:spLocks noGrp="1"/>
          </p:cNvSpPr>
          <p:nvPr>
            <p:ph type="title"/>
          </p:nvPr>
        </p:nvSpPr>
        <p:spPr>
          <a:xfrm>
            <a:off x="838200" y="0"/>
            <a:ext cx="10515600" cy="1325563"/>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4027440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65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66955-CAF6-7CD2-A5E7-B6FD6300C0FE}"/>
              </a:ext>
            </a:extLst>
          </p:cNvPr>
          <p:cNvSpPr>
            <a:spLocks noGrp="1"/>
          </p:cNvSpPr>
          <p:nvPr>
            <p:ph type="title"/>
          </p:nvPr>
        </p:nvSpPr>
        <p:spPr>
          <a:xfrm>
            <a:off x="839788" y="457200"/>
            <a:ext cx="3932237" cy="1600200"/>
          </a:xfrm>
        </p:spPr>
        <p:txBody>
          <a:bodyPr anchor="b">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2AA24598-DA8D-2524-B7C6-328A434D25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1EDDA7-1645-28DB-FA62-216FF5B556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195947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6E3CF-3145-6DE7-8510-CD61214B02CB}"/>
              </a:ext>
            </a:extLst>
          </p:cNvPr>
          <p:cNvSpPr>
            <a:spLocks noGrp="1"/>
          </p:cNvSpPr>
          <p:nvPr>
            <p:ph type="title"/>
          </p:nvPr>
        </p:nvSpPr>
        <p:spPr>
          <a:xfrm>
            <a:off x="839788" y="457200"/>
            <a:ext cx="3932237" cy="1600200"/>
          </a:xfrm>
        </p:spPr>
        <p:txBody>
          <a:bodyPr anchor="b">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703A8828-A7B3-D3A1-5C21-1CC1A7E20A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25D6922-7940-E812-E1D5-FF9062A58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68417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B66BC0-92BE-B516-E311-71BB4AF762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5E8750-480C-0152-1D7C-C70EA9B474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0DDD00-8EBF-82C6-4F77-A6984B12AB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5D6D3-4C62-4CFD-8D89-9808DF85305B}" type="slidenum">
              <a:rPr lang="en-US" smtClean="0"/>
              <a:t>‹#›</a:t>
            </a:fld>
            <a:endParaRPr lang="en-US"/>
          </a:p>
        </p:txBody>
      </p:sp>
    </p:spTree>
    <p:extLst>
      <p:ext uri="{BB962C8B-B14F-4D97-AF65-F5344CB8AC3E}">
        <p14:creationId xmlns:p14="http://schemas.microsoft.com/office/powerpoint/2010/main" val="3109013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23F1E9-3219-4348-89DD-3FDADA3E722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34336" y="1947762"/>
            <a:ext cx="4398423" cy="2931565"/>
          </a:xfrm>
          <a:prstGeom prst="rect">
            <a:avLst/>
          </a:prstGeom>
        </p:spPr>
      </p:pic>
      <p:pic>
        <p:nvPicPr>
          <p:cNvPr id="4" name="Picture 3">
            <a:extLst>
              <a:ext uri="{FF2B5EF4-FFF2-40B4-BE49-F238E27FC236}">
                <a16:creationId xmlns:a16="http://schemas.microsoft.com/office/drawing/2014/main" id="{7BF521A4-0B4E-4204-B802-8CEA75627B56}"/>
              </a:ext>
            </a:extLst>
          </p:cNvPr>
          <p:cNvPicPr>
            <a:picLocks noChangeAspect="1"/>
          </p:cNvPicPr>
          <p:nvPr/>
        </p:nvPicPr>
        <p:blipFill>
          <a:blip r:embed="rId4"/>
          <a:stretch>
            <a:fillRect/>
          </a:stretch>
        </p:blipFill>
        <p:spPr>
          <a:xfrm>
            <a:off x="9470440" y="1950099"/>
            <a:ext cx="1939508" cy="2929228"/>
          </a:xfrm>
          <a:prstGeom prst="rect">
            <a:avLst/>
          </a:prstGeom>
        </p:spPr>
      </p:pic>
      <p:sp>
        <p:nvSpPr>
          <p:cNvPr id="2" name="Title 1">
            <a:extLst>
              <a:ext uri="{FF2B5EF4-FFF2-40B4-BE49-F238E27FC236}">
                <a16:creationId xmlns:a16="http://schemas.microsoft.com/office/drawing/2014/main" id="{4E215CC1-4112-0304-9246-F72BD1F02D76}"/>
              </a:ext>
            </a:extLst>
          </p:cNvPr>
          <p:cNvSpPr>
            <a:spLocks noGrp="1"/>
          </p:cNvSpPr>
          <p:nvPr>
            <p:ph type="ctrTitle"/>
          </p:nvPr>
        </p:nvSpPr>
        <p:spPr>
          <a:xfrm>
            <a:off x="638882" y="639193"/>
            <a:ext cx="3571810" cy="3573516"/>
          </a:xfrm>
        </p:spPr>
        <p:txBody>
          <a:bodyPr>
            <a:normAutofit/>
          </a:bodyPr>
          <a:lstStyle/>
          <a:p>
            <a:pPr algn="l"/>
            <a:r>
              <a:rPr lang="en-US" sz="5600" dirty="0"/>
              <a:t>The Office of Clinical Research</a:t>
            </a:r>
            <a:br>
              <a:rPr lang="en-US" sz="5600" dirty="0"/>
            </a:br>
            <a:r>
              <a:rPr lang="en-US" sz="5600" dirty="0"/>
              <a:t>(OCR)</a:t>
            </a:r>
            <a:endParaRPr lang="en-US" sz="56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2C8D123D-73FB-ECBC-107E-CDF80525949A}"/>
              </a:ext>
            </a:extLst>
          </p:cNvPr>
          <p:cNvSpPr>
            <a:spLocks noGrp="1"/>
          </p:cNvSpPr>
          <p:nvPr>
            <p:ph type="subTitle" idx="1"/>
          </p:nvPr>
        </p:nvSpPr>
        <p:spPr>
          <a:xfrm>
            <a:off x="638882" y="5250854"/>
            <a:ext cx="5855225" cy="967953"/>
          </a:xfrm>
        </p:spPr>
        <p:txBody>
          <a:bodyPr>
            <a:normAutofit/>
          </a:bodyPr>
          <a:lstStyle/>
          <a:p>
            <a:pPr algn="l"/>
            <a:r>
              <a:rPr lang="en-US" dirty="0">
                <a:latin typeface="Arial" panose="020B0604020202020204" pitchFamily="34" charset="0"/>
                <a:cs typeface="Arial" panose="020B0604020202020204" pitchFamily="34" charset="0"/>
              </a:rPr>
              <a:t>Ashlee Lang, MPH, Director</a:t>
            </a:r>
          </a:p>
          <a:p>
            <a:pPr algn="l"/>
            <a:r>
              <a:rPr lang="en-US" dirty="0">
                <a:latin typeface="Arial" panose="020B0604020202020204" pitchFamily="34" charset="0"/>
                <a:cs typeface="Arial" panose="020B0604020202020204" pitchFamily="34" charset="0"/>
              </a:rPr>
              <a:t>Chris Palma, MD, </a:t>
            </a:r>
            <a:r>
              <a:rPr lang="en-US" dirty="0" err="1">
                <a:latin typeface="Arial" panose="020B0604020202020204" pitchFamily="34" charset="0"/>
                <a:cs typeface="Arial" panose="020B0604020202020204" pitchFamily="34" charset="0"/>
              </a:rPr>
              <a:t>Sc.M</a:t>
            </a:r>
            <a:r>
              <a:rPr lang="en-US" dirty="0">
                <a:latin typeface="Arial" panose="020B0604020202020204" pitchFamily="34" charset="0"/>
                <a:cs typeface="Arial" panose="020B0604020202020204" pitchFamily="34" charset="0"/>
              </a:rPr>
              <a:t>., Faculty Advisor</a:t>
            </a:r>
          </a:p>
        </p:txBody>
      </p:sp>
      <p:pic>
        <p:nvPicPr>
          <p:cNvPr id="6" name="Picture 5" descr="A blue and white logo&#10;&#10;Description automatically generated">
            <a:extLst>
              <a:ext uri="{FF2B5EF4-FFF2-40B4-BE49-F238E27FC236}">
                <a16:creationId xmlns:a16="http://schemas.microsoft.com/office/drawing/2014/main" id="{DD85969D-C84F-9090-8CB3-DD02B95F36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3293" y="6042640"/>
            <a:ext cx="2458707" cy="786786"/>
          </a:xfrm>
          <a:prstGeom prst="rect">
            <a:avLst/>
          </a:prstGeom>
        </p:spPr>
      </p:pic>
    </p:spTree>
    <p:extLst>
      <p:ext uri="{BB962C8B-B14F-4D97-AF65-F5344CB8AC3E}">
        <p14:creationId xmlns:p14="http://schemas.microsoft.com/office/powerpoint/2010/main" val="3431659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white logo">
            <a:extLst>
              <a:ext uri="{FF2B5EF4-FFF2-40B4-BE49-F238E27FC236}">
                <a16:creationId xmlns:a16="http://schemas.microsoft.com/office/drawing/2014/main" id="{620D1259-E563-6CFF-AEC5-1EC8DEFE2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93" y="6042640"/>
            <a:ext cx="2458707" cy="786786"/>
          </a:xfrm>
          <a:prstGeom prst="rect">
            <a:avLst/>
          </a:prstGeom>
        </p:spPr>
      </p:pic>
      <p:sp>
        <p:nvSpPr>
          <p:cNvPr id="13" name="Content Placeholder 12">
            <a:extLst>
              <a:ext uri="{FF2B5EF4-FFF2-40B4-BE49-F238E27FC236}">
                <a16:creationId xmlns:a16="http://schemas.microsoft.com/office/drawing/2014/main" id="{FDD532FA-F805-4825-7310-EC6D93DD6539}"/>
              </a:ext>
            </a:extLst>
          </p:cNvPr>
          <p:cNvSpPr>
            <a:spLocks noGrp="1"/>
          </p:cNvSpPr>
          <p:nvPr>
            <p:ph idx="1"/>
          </p:nvPr>
        </p:nvSpPr>
        <p:spPr>
          <a:xfrm>
            <a:off x="643278" y="2498395"/>
            <a:ext cx="6782450" cy="4107287"/>
          </a:xfrm>
        </p:spPr>
        <p:txBody>
          <a:bodyPr>
            <a:noAutofit/>
          </a:bodyPr>
          <a:lstStyle/>
          <a:p>
            <a:pPr marL="0" indent="0">
              <a:buNone/>
            </a:pPr>
            <a:r>
              <a:rPr lang="en-US" sz="2200" i="1" dirty="0"/>
              <a:t>Director: </a:t>
            </a:r>
            <a:r>
              <a:rPr lang="en-US" sz="2200" dirty="0"/>
              <a:t>Ashlee Lang</a:t>
            </a:r>
            <a:endParaRPr lang="en-US" sz="2200" i="1" dirty="0"/>
          </a:p>
          <a:p>
            <a:pPr marL="0" indent="0">
              <a:buNone/>
            </a:pPr>
            <a:r>
              <a:rPr lang="en-US" sz="2200" i="1" dirty="0"/>
              <a:t>Administrative Assistant: </a:t>
            </a:r>
            <a:r>
              <a:rPr lang="en-US" sz="2200" dirty="0"/>
              <a:t>Karen Ely</a:t>
            </a:r>
            <a:endParaRPr lang="en-US" sz="2200" i="1" dirty="0"/>
          </a:p>
          <a:p>
            <a:pPr marL="0" indent="0">
              <a:buNone/>
            </a:pPr>
            <a:endParaRPr lang="en-US" sz="2200" i="1" dirty="0"/>
          </a:p>
          <a:p>
            <a:pPr marL="0" indent="0">
              <a:buNone/>
            </a:pPr>
            <a:r>
              <a:rPr lang="en-US" sz="2200" i="1" dirty="0"/>
              <a:t>CTMS Team: </a:t>
            </a:r>
            <a:r>
              <a:rPr lang="en-US" sz="2200" dirty="0"/>
              <a:t>James Delmonico, Deborah Lamay, Gary Morton (Oncology)</a:t>
            </a:r>
          </a:p>
          <a:p>
            <a:pPr marL="0" indent="0">
              <a:buNone/>
            </a:pPr>
            <a:r>
              <a:rPr lang="en-US" sz="2200" i="1" dirty="0"/>
              <a:t>Training Team: </a:t>
            </a:r>
            <a:r>
              <a:rPr lang="en-US" sz="2200" dirty="0"/>
              <a:t>Meredith Perrin</a:t>
            </a:r>
          </a:p>
          <a:p>
            <a:pPr marL="0" indent="0">
              <a:buNone/>
            </a:pPr>
            <a:endParaRPr lang="en-US" sz="2200" dirty="0"/>
          </a:p>
          <a:p>
            <a:pPr marL="0" indent="0">
              <a:buNone/>
            </a:pPr>
            <a:r>
              <a:rPr lang="en-US" sz="2200" i="1" dirty="0"/>
              <a:t>Finance Team: </a:t>
            </a:r>
            <a:r>
              <a:rPr lang="en-US" sz="2200" dirty="0"/>
              <a:t>Rebecca Dennis, Megan Wutzke (Participant Payments), Erica Longbine</a:t>
            </a:r>
          </a:p>
          <a:p>
            <a:pPr marL="0" indent="0">
              <a:buNone/>
            </a:pPr>
            <a:r>
              <a:rPr lang="en-US" sz="2200" i="1" dirty="0"/>
              <a:t>Feasibility Team: </a:t>
            </a:r>
            <a:r>
              <a:rPr lang="en-US" sz="2200" dirty="0"/>
              <a:t>Caledonia Banker</a:t>
            </a:r>
          </a:p>
        </p:txBody>
      </p:sp>
      <p:sp>
        <p:nvSpPr>
          <p:cNvPr id="15" name="Title 14">
            <a:extLst>
              <a:ext uri="{FF2B5EF4-FFF2-40B4-BE49-F238E27FC236}">
                <a16:creationId xmlns:a16="http://schemas.microsoft.com/office/drawing/2014/main" id="{FF77BDEC-E290-AA6E-7B18-1D6BD7ABB4E1}"/>
              </a:ext>
            </a:extLst>
          </p:cNvPr>
          <p:cNvSpPr>
            <a:spLocks noGrp="1"/>
          </p:cNvSpPr>
          <p:nvPr>
            <p:ph type="title"/>
          </p:nvPr>
        </p:nvSpPr>
        <p:spPr>
          <a:xfrm>
            <a:off x="838200" y="365125"/>
            <a:ext cx="6258636" cy="1325563"/>
          </a:xfrm>
        </p:spPr>
        <p:txBody>
          <a:bodyPr/>
          <a:lstStyle/>
          <a:p>
            <a:r>
              <a:rPr lang="en-US" dirty="0"/>
              <a:t>OCR: Who We Are</a:t>
            </a:r>
          </a:p>
        </p:txBody>
      </p:sp>
      <p:pic>
        <p:nvPicPr>
          <p:cNvPr id="16" name="Picture 2" descr="OnCore - Login">
            <a:extLst>
              <a:ext uri="{FF2B5EF4-FFF2-40B4-BE49-F238E27FC236}">
                <a16:creationId xmlns:a16="http://schemas.microsoft.com/office/drawing/2014/main" id="{F446C89A-AB14-5CFE-FCAE-B45F508DA9A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21328" y="1690688"/>
            <a:ext cx="3532036" cy="5553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TSI ANNUAL REPORT 2021–2022 by University of Rochester Medical Center -  Issuu">
            <a:extLst>
              <a:ext uri="{FF2B5EF4-FFF2-40B4-BE49-F238E27FC236}">
                <a16:creationId xmlns:a16="http://schemas.microsoft.com/office/drawing/2014/main" id="{5BC61053-3B14-B113-37AC-F36194D8EC3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787678" y="2706895"/>
            <a:ext cx="4065686" cy="2459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882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EF50F3-D46E-2849-AE2D-6EEDE3971965}"/>
              </a:ext>
            </a:extLst>
          </p:cNvPr>
          <p:cNvSpPr>
            <a:spLocks noGrp="1"/>
          </p:cNvSpPr>
          <p:nvPr>
            <p:ph type="title"/>
          </p:nvPr>
        </p:nvSpPr>
        <p:spPr>
          <a:xfrm>
            <a:off x="630936" y="640080"/>
            <a:ext cx="4818888" cy="1481328"/>
          </a:xfrm>
        </p:spPr>
        <p:txBody>
          <a:bodyPr anchor="b">
            <a:normAutofit/>
          </a:bodyPr>
          <a:lstStyle/>
          <a:p>
            <a:r>
              <a:rPr lang="en-US" sz="4200" dirty="0"/>
              <a:t>OCR: What We Do</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77E4C6-3A18-6146-B7F4-2E27717D88C7}"/>
              </a:ext>
            </a:extLst>
          </p:cNvPr>
          <p:cNvSpPr>
            <a:spLocks noGrp="1"/>
          </p:cNvSpPr>
          <p:nvPr>
            <p:ph idx="1"/>
          </p:nvPr>
        </p:nvSpPr>
        <p:spPr>
          <a:xfrm>
            <a:off x="630936" y="2850642"/>
            <a:ext cx="10669410" cy="3547872"/>
          </a:xfrm>
        </p:spPr>
        <p:txBody>
          <a:bodyPr anchor="t">
            <a:normAutofit fontScale="92500" lnSpcReduction="20000"/>
          </a:bodyPr>
          <a:lstStyle/>
          <a:p>
            <a:pPr marL="0" indent="0">
              <a:buNone/>
            </a:pPr>
            <a:r>
              <a:rPr lang="en-US" sz="2400" dirty="0"/>
              <a:t>The OCR provides tools and services to help URMC faculty and staff with the administration of clinical trials. By streamlining the processes behind clinical research, we empower our clinical research teams to do more high-impact clinical trials that can advance clinical discovery and offer patients and community members more options and opportunities. We also make it easier for researchers to comply with clinical trial rules and regulations and produce successful outcomes. </a:t>
            </a:r>
          </a:p>
          <a:p>
            <a:pPr marL="0" indent="0">
              <a:buNone/>
            </a:pPr>
            <a:r>
              <a:rPr lang="en-US" sz="2400" dirty="0"/>
              <a:t>Our 4 primary areas of focus include:</a:t>
            </a:r>
            <a:endParaRPr lang="en-US" sz="2400" i="1" dirty="0"/>
          </a:p>
          <a:p>
            <a:r>
              <a:rPr lang="en-US" sz="2400" dirty="0"/>
              <a:t>OnCore</a:t>
            </a:r>
          </a:p>
          <a:p>
            <a:r>
              <a:rPr lang="en-US" sz="2400" dirty="0"/>
              <a:t>Feasibility</a:t>
            </a:r>
          </a:p>
          <a:p>
            <a:r>
              <a:rPr lang="en-US" sz="2400" dirty="0"/>
              <a:t>Research Finance</a:t>
            </a:r>
          </a:p>
          <a:p>
            <a:r>
              <a:rPr lang="en-US" sz="2400" dirty="0"/>
              <a:t>Participant Payments</a:t>
            </a:r>
          </a:p>
          <a:p>
            <a:endParaRPr lang="en-US" sz="2200" dirty="0"/>
          </a:p>
        </p:txBody>
      </p:sp>
      <p:pic>
        <p:nvPicPr>
          <p:cNvPr id="4" name="Picture 3">
            <a:extLst>
              <a:ext uri="{FF2B5EF4-FFF2-40B4-BE49-F238E27FC236}">
                <a16:creationId xmlns:a16="http://schemas.microsoft.com/office/drawing/2014/main" id="{B396954C-FEA5-40A9-A434-AEB3D54C456C}"/>
              </a:ext>
            </a:extLst>
          </p:cNvPr>
          <p:cNvPicPr>
            <a:picLocks noChangeAspect="1"/>
          </p:cNvPicPr>
          <p:nvPr/>
        </p:nvPicPr>
        <p:blipFill rotWithShape="1">
          <a:blip r:embed="rId3"/>
          <a:srcRect l="24906" r="25713"/>
          <a:stretch/>
        </p:blipFill>
        <p:spPr>
          <a:xfrm>
            <a:off x="8822453" y="435703"/>
            <a:ext cx="2935014" cy="2090327"/>
          </a:xfrm>
          <a:prstGeom prst="rect">
            <a:avLst/>
          </a:prstGeom>
        </p:spPr>
      </p:pic>
      <p:pic>
        <p:nvPicPr>
          <p:cNvPr id="5" name="Picture 4" descr="A blue and white logo">
            <a:extLst>
              <a:ext uri="{FF2B5EF4-FFF2-40B4-BE49-F238E27FC236}">
                <a16:creationId xmlns:a16="http://schemas.microsoft.com/office/drawing/2014/main" id="{620D1259-E563-6CFF-AEC5-1EC8DEFE26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3293" y="6042640"/>
            <a:ext cx="2458707" cy="786786"/>
          </a:xfrm>
          <a:prstGeom prst="rect">
            <a:avLst/>
          </a:prstGeom>
        </p:spPr>
      </p:pic>
    </p:spTree>
    <p:extLst>
      <p:ext uri="{BB962C8B-B14F-4D97-AF65-F5344CB8AC3E}">
        <p14:creationId xmlns:p14="http://schemas.microsoft.com/office/powerpoint/2010/main" val="3551466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BEAAC2-4EBD-8C67-6F4A-918C068C21E2}"/>
              </a:ext>
            </a:extLst>
          </p:cNvPr>
          <p:cNvSpPr>
            <a:spLocks noGrp="1"/>
          </p:cNvSpPr>
          <p:nvPr>
            <p:ph type="title"/>
          </p:nvPr>
        </p:nvSpPr>
        <p:spPr>
          <a:xfrm>
            <a:off x="640080" y="325369"/>
            <a:ext cx="4368602" cy="1956841"/>
          </a:xfrm>
        </p:spPr>
        <p:txBody>
          <a:bodyPr anchor="b">
            <a:normAutofit/>
          </a:bodyPr>
          <a:lstStyle/>
          <a:p>
            <a:r>
              <a:rPr lang="en-US" sz="5400" dirty="0">
                <a:latin typeface="Arial" panose="020B0604020202020204" pitchFamily="34" charset="0"/>
                <a:cs typeface="Arial" panose="020B0604020202020204" pitchFamily="34" charset="0"/>
              </a:rPr>
              <a:t>OnCore</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46336D5-AA99-4751-B651-143595A2EACB}"/>
              </a:ext>
            </a:extLst>
          </p:cNvPr>
          <p:cNvGrpSpPr/>
          <p:nvPr/>
        </p:nvGrpSpPr>
        <p:grpSpPr>
          <a:xfrm>
            <a:off x="4006816" y="1010753"/>
            <a:ext cx="7883721" cy="4774888"/>
            <a:chOff x="1223105" y="1013101"/>
            <a:chExt cx="9597507" cy="4931964"/>
          </a:xfrm>
        </p:grpSpPr>
        <p:pic>
          <p:nvPicPr>
            <p:cNvPr id="1026" name="Picture 2">
              <a:extLst>
                <a:ext uri="{FF2B5EF4-FFF2-40B4-BE49-F238E27FC236}">
                  <a16:creationId xmlns:a16="http://schemas.microsoft.com/office/drawing/2014/main" id="{AFF0B454-C1FF-B83D-25A6-B54215C3A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387" y="1096840"/>
              <a:ext cx="9420225"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2C7930D-EA44-531D-E23D-E465A13B02AB}"/>
                </a:ext>
              </a:extLst>
            </p:cNvPr>
            <p:cNvSpPr txBox="1"/>
            <p:nvPr/>
          </p:nvSpPr>
          <p:spPr>
            <a:xfrm>
              <a:off x="1223105" y="1013101"/>
              <a:ext cx="6187428" cy="411773"/>
            </a:xfrm>
            <a:prstGeom prst="rect">
              <a:avLst/>
            </a:prstGeom>
            <a:solidFill>
              <a:schemeClr val="bg1"/>
            </a:solidFill>
          </p:spPr>
          <p:txBody>
            <a:bodyPr wrap="square" rtlCol="0">
              <a:spAutoFit/>
            </a:bodyPr>
            <a:lstStyle/>
            <a:p>
              <a:r>
                <a:rPr lang="en-US" b="1" dirty="0"/>
                <a:t>Number of Patients on Trials in OnCore</a:t>
              </a:r>
            </a:p>
          </p:txBody>
        </p:sp>
      </p:grpSp>
      <p:sp>
        <p:nvSpPr>
          <p:cNvPr id="3" name="Content Placeholder 2">
            <a:extLst>
              <a:ext uri="{FF2B5EF4-FFF2-40B4-BE49-F238E27FC236}">
                <a16:creationId xmlns:a16="http://schemas.microsoft.com/office/drawing/2014/main" id="{7DD3162D-B22F-2F0B-36B7-31229B128DF6}"/>
              </a:ext>
            </a:extLst>
          </p:cNvPr>
          <p:cNvSpPr>
            <a:spLocks noGrp="1"/>
          </p:cNvSpPr>
          <p:nvPr>
            <p:ph idx="1"/>
          </p:nvPr>
        </p:nvSpPr>
        <p:spPr>
          <a:xfrm>
            <a:off x="640081" y="2872899"/>
            <a:ext cx="3603244" cy="3518432"/>
          </a:xfrm>
        </p:spPr>
        <p:txBody>
          <a:bodyPr>
            <a:noAutofit/>
          </a:bodyPr>
          <a:lstStyle/>
          <a:p>
            <a:r>
              <a:rPr lang="en-US" sz="2200" dirty="0">
                <a:latin typeface="Arial" panose="020B0604020202020204" pitchFamily="34" charset="0"/>
                <a:cs typeface="Arial" panose="020B0604020202020204" pitchFamily="34" charset="0"/>
              </a:rPr>
              <a:t>Phase 1 was initiated in 2018 offering URMC researchers the option to use OnCore to support</a:t>
            </a:r>
          </a:p>
          <a:p>
            <a:r>
              <a:rPr lang="en-US" sz="2200" dirty="0">
                <a:latin typeface="Arial" panose="020B0604020202020204" pitchFamily="34" charset="0"/>
                <a:cs typeface="Arial" panose="020B0604020202020204" pitchFamily="34" charset="0"/>
              </a:rPr>
              <a:t>Phase 2 will be implemented over the next 18 months to roll out an institutional policy with tiered requirements for OnCore use</a:t>
            </a:r>
          </a:p>
        </p:txBody>
      </p:sp>
      <p:pic>
        <p:nvPicPr>
          <p:cNvPr id="13" name="Picture 12" descr="A blue and white logo&#10;&#10;Description automatically generated">
            <a:extLst>
              <a:ext uri="{FF2B5EF4-FFF2-40B4-BE49-F238E27FC236}">
                <a16:creationId xmlns:a16="http://schemas.microsoft.com/office/drawing/2014/main" id="{DCFCC247-C06D-252F-1550-F8B6BCED1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3293" y="6042640"/>
            <a:ext cx="2458707" cy="786786"/>
          </a:xfrm>
          <a:prstGeom prst="rect">
            <a:avLst/>
          </a:prstGeom>
        </p:spPr>
      </p:pic>
      <p:sp>
        <p:nvSpPr>
          <p:cNvPr id="6" name="AutoShape 2">
            <a:extLst>
              <a:ext uri="{FF2B5EF4-FFF2-40B4-BE49-F238E27FC236}">
                <a16:creationId xmlns:a16="http://schemas.microsoft.com/office/drawing/2014/main" id="{647A487B-B4C4-9750-09E3-4FB4D9AF3441}"/>
              </a:ext>
            </a:extLst>
          </p:cNvPr>
          <p:cNvSpPr>
            <a:spLocks noChangeAspect="1" noChangeArrowheads="1"/>
          </p:cNvSpPr>
          <p:nvPr/>
        </p:nvSpPr>
        <p:spPr bwMode="auto">
          <a:xfrm>
            <a:off x="5943600" y="3356148"/>
            <a:ext cx="304800" cy="225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6384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BEAAC2-4EBD-8C67-6F4A-918C068C21E2}"/>
              </a:ext>
            </a:extLst>
          </p:cNvPr>
          <p:cNvSpPr>
            <a:spLocks noGrp="1"/>
          </p:cNvSpPr>
          <p:nvPr>
            <p:ph type="title"/>
          </p:nvPr>
        </p:nvSpPr>
        <p:spPr>
          <a:xfrm>
            <a:off x="640080" y="325369"/>
            <a:ext cx="4368602" cy="1956841"/>
          </a:xfrm>
        </p:spPr>
        <p:txBody>
          <a:bodyPr anchor="b">
            <a:normAutofit/>
          </a:bodyPr>
          <a:lstStyle/>
          <a:p>
            <a:r>
              <a:rPr lang="en-US" sz="5400" dirty="0">
                <a:latin typeface="Arial" panose="020B0604020202020204" pitchFamily="34" charset="0"/>
                <a:cs typeface="Arial" panose="020B0604020202020204" pitchFamily="34" charset="0"/>
              </a:rPr>
              <a:t>Feasibility</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ue and white logo&#10;&#10;Description automatically generated">
            <a:extLst>
              <a:ext uri="{FF2B5EF4-FFF2-40B4-BE49-F238E27FC236}">
                <a16:creationId xmlns:a16="http://schemas.microsoft.com/office/drawing/2014/main" id="{DCFCC247-C06D-252F-1550-F8B6BCED1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93" y="6042640"/>
            <a:ext cx="2458707" cy="786786"/>
          </a:xfrm>
          <a:prstGeom prst="rect">
            <a:avLst/>
          </a:prstGeom>
        </p:spPr>
      </p:pic>
      <p:sp>
        <p:nvSpPr>
          <p:cNvPr id="6" name="AutoShape 2">
            <a:extLst>
              <a:ext uri="{FF2B5EF4-FFF2-40B4-BE49-F238E27FC236}">
                <a16:creationId xmlns:a16="http://schemas.microsoft.com/office/drawing/2014/main" id="{647A487B-B4C4-9750-09E3-4FB4D9AF3441}"/>
              </a:ext>
            </a:extLst>
          </p:cNvPr>
          <p:cNvSpPr>
            <a:spLocks noChangeAspect="1" noChangeArrowheads="1"/>
          </p:cNvSpPr>
          <p:nvPr/>
        </p:nvSpPr>
        <p:spPr bwMode="auto">
          <a:xfrm>
            <a:off x="5943600" y="3356148"/>
            <a:ext cx="304800" cy="225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6">
            <a:extLst>
              <a:ext uri="{FF2B5EF4-FFF2-40B4-BE49-F238E27FC236}">
                <a16:creationId xmlns:a16="http://schemas.microsoft.com/office/drawing/2014/main" id="{59970DD9-E34F-3AB6-D8A0-F251149E86D1}"/>
              </a:ext>
            </a:extLst>
          </p:cNvPr>
          <p:cNvSpPr>
            <a:spLocks noGrp="1"/>
          </p:cNvSpPr>
          <p:nvPr>
            <p:ph idx="1"/>
          </p:nvPr>
        </p:nvSpPr>
        <p:spPr>
          <a:xfrm>
            <a:off x="640081" y="2706624"/>
            <a:ext cx="5380374" cy="3483864"/>
          </a:xfrm>
        </p:spPr>
        <p:txBody>
          <a:bodyPr>
            <a:noAutofit/>
          </a:bodyPr>
          <a:lstStyle/>
          <a:p>
            <a:r>
              <a:rPr lang="en-US" sz="2200" b="0" i="0" dirty="0">
                <a:effectLst/>
              </a:rPr>
              <a:t>Our team helps assess the feasibility of proposed clinical studies and develop meaningful metrics to help guide how URMC study teams manage clinical studies</a:t>
            </a:r>
          </a:p>
          <a:p>
            <a:pPr lvl="1"/>
            <a:r>
              <a:rPr lang="en-US" sz="2200" b="0" i="0" dirty="0">
                <a:effectLst/>
              </a:rPr>
              <a:t>Assist with completion of feasibility surveys</a:t>
            </a:r>
          </a:p>
          <a:p>
            <a:pPr lvl="1"/>
            <a:r>
              <a:rPr lang="en-US" sz="2200" dirty="0"/>
              <a:t>T</a:t>
            </a:r>
            <a:r>
              <a:rPr lang="en-US" sz="2200" b="0" i="0" dirty="0">
                <a:effectLst/>
              </a:rPr>
              <a:t>ailored feasibility and breakeven analysis </a:t>
            </a:r>
          </a:p>
          <a:p>
            <a:pPr lvl="1"/>
            <a:r>
              <a:rPr lang="en-US" sz="2200" dirty="0"/>
              <a:t>Cohort discovery with </a:t>
            </a:r>
            <a:r>
              <a:rPr lang="en-US" sz="2200" dirty="0" err="1"/>
              <a:t>TriNetX</a:t>
            </a:r>
            <a:r>
              <a:rPr lang="en-US" sz="2200" dirty="0"/>
              <a:t> and Slicer-Dicer (Epic)</a:t>
            </a:r>
          </a:p>
        </p:txBody>
      </p:sp>
      <p:pic>
        <p:nvPicPr>
          <p:cNvPr id="12" name="Diagram 1">
            <a:extLst>
              <a:ext uri="{FF2B5EF4-FFF2-40B4-BE49-F238E27FC236}">
                <a16:creationId xmlns:a16="http://schemas.microsoft.com/office/drawing/2014/main" id="{32F56BAF-9CBB-0D24-D176-0A47882B5A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6021507" y="1387549"/>
            <a:ext cx="6043640" cy="30625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hart 1">
            <a:extLst>
              <a:ext uri="{FF2B5EF4-FFF2-40B4-BE49-F238E27FC236}">
                <a16:creationId xmlns:a16="http://schemas.microsoft.com/office/drawing/2014/main" id="{FD5FE9F8-5AEC-C850-35BD-D8326F89FB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5982553" y="958064"/>
            <a:ext cx="6121547" cy="444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4962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 presetClass="exit" presetSubtype="0" fill="hold" nodeType="withEffect">
                                  <p:stCondLst>
                                    <p:cond delay="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2" name="Rectangle 310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F2DCC7-C68C-4CC6-B772-2C5BC7935336}"/>
              </a:ext>
            </a:extLst>
          </p:cNvPr>
          <p:cNvSpPr>
            <a:spLocks noGrp="1"/>
          </p:cNvSpPr>
          <p:nvPr>
            <p:ph type="title"/>
          </p:nvPr>
        </p:nvSpPr>
        <p:spPr>
          <a:xfrm>
            <a:off x="640080" y="329184"/>
            <a:ext cx="6579870" cy="1783080"/>
          </a:xfrm>
        </p:spPr>
        <p:txBody>
          <a:bodyPr anchor="b">
            <a:normAutofit fontScale="90000"/>
          </a:bodyPr>
          <a:lstStyle/>
          <a:p>
            <a:r>
              <a:rPr lang="en-US" sz="5400" dirty="0"/>
              <a:t>Research Finance and Participant Payments</a:t>
            </a:r>
          </a:p>
        </p:txBody>
      </p:sp>
      <p:sp>
        <p:nvSpPr>
          <p:cNvPr id="310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4">
            <a:extLst>
              <a:ext uri="{FF2B5EF4-FFF2-40B4-BE49-F238E27FC236}">
                <a16:creationId xmlns:a16="http://schemas.microsoft.com/office/drawing/2014/main" id="{EB3CBCF0-E8C1-F11D-B304-A45E9F519F13}"/>
              </a:ext>
            </a:extLst>
          </p:cNvPr>
          <p:cNvSpPr>
            <a:spLocks/>
          </p:cNvSpPr>
          <p:nvPr/>
        </p:nvSpPr>
        <p:spPr>
          <a:xfrm>
            <a:off x="5727837" y="2444042"/>
            <a:ext cx="5181600" cy="3336925"/>
          </a:xfrm>
          <a:prstGeom prst="rect">
            <a:avLst/>
          </a:prstGeom>
        </p:spPr>
        <p:txBody>
          <a:bodyPr/>
          <a:lstStyle/>
          <a:p>
            <a:pPr marL="285750" indent="-285750">
              <a:buFont typeface="Arial" panose="020B0604020202020204" pitchFamily="34" charset="0"/>
              <a:buChar char="•"/>
            </a:pPr>
            <a:r>
              <a:rPr lang="en-US" sz="2200" dirty="0"/>
              <a:t>Participant Payments is a safe, secure automated system that helps immediately pay subjects after each clinical study visit. Integrated with </a:t>
            </a:r>
            <a:r>
              <a:rPr lang="en-US" sz="2200" dirty="0" err="1"/>
              <a:t>OnCore</a:t>
            </a:r>
            <a:r>
              <a:rPr lang="en-US" sz="2200" dirty="0"/>
              <a:t>, Participant Payments eliminates manual and inefficient processes, so research teams can spend less time on administrative tasks and focus on patient care.</a:t>
            </a:r>
          </a:p>
        </p:txBody>
      </p:sp>
      <p:sp>
        <p:nvSpPr>
          <p:cNvPr id="11" name="Content Placeholder 6">
            <a:extLst>
              <a:ext uri="{FF2B5EF4-FFF2-40B4-BE49-F238E27FC236}">
                <a16:creationId xmlns:a16="http://schemas.microsoft.com/office/drawing/2014/main" id="{F8D5CEF1-0024-1031-EDB9-6EA186C35A03}"/>
              </a:ext>
            </a:extLst>
          </p:cNvPr>
          <p:cNvSpPr>
            <a:spLocks/>
          </p:cNvSpPr>
          <p:nvPr/>
        </p:nvSpPr>
        <p:spPr>
          <a:xfrm>
            <a:off x="640080" y="2414016"/>
            <a:ext cx="4304745" cy="3614984"/>
          </a:xfrm>
          <a:prstGeom prst="rect">
            <a:avLst/>
          </a:prstGeom>
        </p:spPr>
        <p:txBody>
          <a:bodyPr>
            <a:noAutofit/>
          </a:bodyPr>
          <a:lstStyle/>
          <a:p>
            <a:pPr marL="474345" indent="-474345" defTabSz="758952">
              <a:spcAft>
                <a:spcPts val="600"/>
              </a:spcAft>
              <a:buFont typeface="Arial" panose="020B0604020202020204" pitchFamily="34" charset="0"/>
              <a:buChar char="•"/>
            </a:pPr>
            <a:r>
              <a:rPr lang="en-US" sz="2200" kern="1200" dirty="0">
                <a:solidFill>
                  <a:schemeClr val="tx1"/>
                </a:solidFill>
                <a:latin typeface="+mn-lt"/>
                <a:ea typeface="+mn-ea"/>
                <a:cs typeface="+mn-cs"/>
              </a:rPr>
              <a:t>Pre-Award Services: Medicaid/Medicare coverage, analyze the study cost and timeline, negotiate budgets with sponsors, and enter budget information into OnCore.</a:t>
            </a:r>
          </a:p>
          <a:p>
            <a:pPr marL="474345" indent="-474345" defTabSz="758952">
              <a:spcAft>
                <a:spcPts val="600"/>
              </a:spcAft>
              <a:buFont typeface="Arial" panose="020B0604020202020204" pitchFamily="34" charset="0"/>
              <a:buChar char="•"/>
            </a:pPr>
            <a:r>
              <a:rPr lang="en-US" sz="2200" kern="1200" dirty="0">
                <a:solidFill>
                  <a:schemeClr val="tx1"/>
                </a:solidFill>
                <a:latin typeface="+mn-lt"/>
                <a:ea typeface="+mn-ea"/>
                <a:cs typeface="+mn-cs"/>
              </a:rPr>
              <a:t>Post-Award Services: Invoicing, revenue reconciliation, review of subject accounts, Participant Payments, and more.</a:t>
            </a:r>
            <a:endParaRPr lang="en-US" sz="2200" dirty="0"/>
          </a:p>
        </p:txBody>
      </p:sp>
      <p:graphicFrame>
        <p:nvGraphicFramePr>
          <p:cNvPr id="12" name="Chart 11">
            <a:extLst>
              <a:ext uri="{FF2B5EF4-FFF2-40B4-BE49-F238E27FC236}">
                <a16:creationId xmlns:a16="http://schemas.microsoft.com/office/drawing/2014/main" id="{3E40042D-8486-7714-463E-5D01BC502D28}"/>
              </a:ext>
            </a:extLst>
          </p:cNvPr>
          <p:cNvGraphicFramePr>
            <a:graphicFrameLocks noGrp="1"/>
          </p:cNvGraphicFramePr>
          <p:nvPr>
            <p:extLst>
              <p:ext uri="{D42A27DB-BD31-4B8C-83A1-F6EECF244321}">
                <p14:modId xmlns:p14="http://schemas.microsoft.com/office/powerpoint/2010/main" val="1132623225"/>
              </p:ext>
            </p:extLst>
          </p:nvPr>
        </p:nvGraphicFramePr>
        <p:xfrm>
          <a:off x="2076450" y="475488"/>
          <a:ext cx="8265978" cy="6146709"/>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12" descr="A blue and white logo&#10;&#10;Description automatically generated">
            <a:extLst>
              <a:ext uri="{FF2B5EF4-FFF2-40B4-BE49-F238E27FC236}">
                <a16:creationId xmlns:a16="http://schemas.microsoft.com/office/drawing/2014/main" id="{64482763-0463-D78B-9093-CB96EB1F2B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3293" y="6042640"/>
            <a:ext cx="2458707" cy="786786"/>
          </a:xfrm>
          <a:prstGeom prst="rect">
            <a:avLst/>
          </a:prstGeom>
        </p:spPr>
      </p:pic>
    </p:spTree>
    <p:extLst>
      <p:ext uri="{BB962C8B-B14F-4D97-AF65-F5344CB8AC3E}">
        <p14:creationId xmlns:p14="http://schemas.microsoft.com/office/powerpoint/2010/main" val="831037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1" presetClass="exit" presetSubtype="0" fill="hold" grpId="0" nodeType="withEffect">
                                  <p:stCondLst>
                                    <p:cond delay="0"/>
                                  </p:stCondLst>
                                  <p:childTnLst>
                                    <p:set>
                                      <p:cBhvr>
                                        <p:cTn id="11" dur="1" fill="hold">
                                          <p:stCondLst>
                                            <p:cond delay="0"/>
                                          </p:stCondLst>
                                        </p:cTn>
                                        <p:tgtEl>
                                          <p:spTgt spid="3102"/>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3104"/>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 grpId="0" animBg="1"/>
      <p:bldP spid="2" grpId="0"/>
      <p:bldP spid="3104" grpId="0" animBg="1"/>
      <p:bldP spid="10" grpId="0"/>
      <p:bldP spid="11" grpId="0"/>
      <p:bldGraphic spid="1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463EB0A-3D7C-4AA5-BFA5-8EE5B4BA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F4EDBDB-4DD9-98EC-73EC-4071440AEEDA}"/>
              </a:ext>
            </a:extLst>
          </p:cNvPr>
          <p:cNvSpPr txBox="1"/>
          <p:nvPr/>
        </p:nvSpPr>
        <p:spPr>
          <a:xfrm>
            <a:off x="578651" y="1122363"/>
            <a:ext cx="11034695" cy="317469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kern="1200" dirty="0">
                <a:solidFill>
                  <a:schemeClr val="tx1"/>
                </a:solidFill>
                <a:latin typeface="+mj-lt"/>
                <a:ea typeface="+mj-ea"/>
                <a:cs typeface="+mj-cs"/>
              </a:rPr>
              <a:t>Thank you!</a:t>
            </a:r>
          </a:p>
          <a:p>
            <a:pPr>
              <a:lnSpc>
                <a:spcPct val="90000"/>
              </a:lnSpc>
              <a:spcBef>
                <a:spcPct val="0"/>
              </a:spcBef>
              <a:spcAft>
                <a:spcPts val="600"/>
              </a:spcAft>
            </a:pPr>
            <a:endParaRPr lang="en-US" sz="4400" kern="1200" dirty="0">
              <a:solidFill>
                <a:schemeClr val="tx1"/>
              </a:solidFill>
              <a:latin typeface="+mj-lt"/>
              <a:ea typeface="+mj-ea"/>
              <a:cs typeface="+mj-cs"/>
            </a:endParaRPr>
          </a:p>
          <a:p>
            <a:pPr>
              <a:lnSpc>
                <a:spcPct val="90000"/>
              </a:lnSpc>
              <a:spcBef>
                <a:spcPct val="0"/>
              </a:spcBef>
              <a:spcAft>
                <a:spcPts val="600"/>
              </a:spcAft>
            </a:pPr>
            <a:r>
              <a:rPr lang="en-US" sz="4400" kern="1200" dirty="0">
                <a:solidFill>
                  <a:schemeClr val="tx1"/>
                </a:solidFill>
                <a:latin typeface="+mj-lt"/>
                <a:ea typeface="+mj-ea"/>
                <a:cs typeface="+mj-cs"/>
              </a:rPr>
              <a:t>Office of Clinical Research: OCR_Research@URMC.Rochester.edu</a:t>
            </a:r>
          </a:p>
        </p:txBody>
      </p:sp>
      <p:sp>
        <p:nvSpPr>
          <p:cNvPr id="25" name="Rectangle 24">
            <a:extLst>
              <a:ext uri="{FF2B5EF4-FFF2-40B4-BE49-F238E27FC236}">
                <a16:creationId xmlns:a16="http://schemas.microsoft.com/office/drawing/2014/main" id="{7945AD00-F967-454D-A4B2-39ABA5C8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E9BC5B79-B912-427C-8219-E3E50943F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5" name="Picture 14" descr="A blue and white logo&#10;&#10;Description automatically generated">
            <a:extLst>
              <a:ext uri="{FF2B5EF4-FFF2-40B4-BE49-F238E27FC236}">
                <a16:creationId xmlns:a16="http://schemas.microsoft.com/office/drawing/2014/main" id="{BC70AEE0-2DD2-06FC-1AE9-0825B76DC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93" y="6042640"/>
            <a:ext cx="2458707" cy="786786"/>
          </a:xfrm>
          <a:prstGeom prst="rect">
            <a:avLst/>
          </a:prstGeom>
        </p:spPr>
      </p:pic>
    </p:spTree>
    <p:extLst>
      <p:ext uri="{BB962C8B-B14F-4D97-AF65-F5344CB8AC3E}">
        <p14:creationId xmlns:p14="http://schemas.microsoft.com/office/powerpoint/2010/main" val="110583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TotalTime>
  <Words>1125</Words>
  <Application>Microsoft Office PowerPoint</Application>
  <PresentationFormat>Widescreen</PresentationFormat>
  <Paragraphs>67</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The Office of Clinical Research (OCR)</vt:lpstr>
      <vt:lpstr>OCR: Who We Are</vt:lpstr>
      <vt:lpstr>OCR: What We Do</vt:lpstr>
      <vt:lpstr>OnCore</vt:lpstr>
      <vt:lpstr>Feasibility</vt:lpstr>
      <vt:lpstr>Research Finance and Participant Payments</vt:lpstr>
      <vt:lpstr>PowerPoint Presentation</vt:lpstr>
    </vt:vector>
  </TitlesOfParts>
  <Company>University of Rochester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Raab, Jonathan P</dc:creator>
  <cp:lastModifiedBy>Lang, Ashlee</cp:lastModifiedBy>
  <cp:revision>38</cp:revision>
  <dcterms:created xsi:type="dcterms:W3CDTF">2023-10-30T14:58:33Z</dcterms:created>
  <dcterms:modified xsi:type="dcterms:W3CDTF">2024-01-12T20:12:41Z</dcterms:modified>
</cp:coreProperties>
</file>