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629" r:id="rId2"/>
    <p:sldId id="630" r:id="rId3"/>
    <p:sldId id="637" r:id="rId4"/>
    <p:sldId id="638" r:id="rId5"/>
    <p:sldId id="640" r:id="rId6"/>
    <p:sldId id="641" r:id="rId7"/>
    <p:sldId id="635" r:id="rId8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19317D5-A62E-7363-9F31-22C6D1536AC8}" name="Stefanie Fingler" initials="SF" userId="gpA1x+99cb+xv5/tULjXUFiYlYhVLt6Hve5S1eUucsg=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32B882"/>
    <a:srgbClr val="F89F56"/>
    <a:srgbClr val="FF5050"/>
    <a:srgbClr val="FF0000"/>
    <a:srgbClr val="FFFFFF"/>
    <a:srgbClr val="00823B"/>
    <a:srgbClr val="848484"/>
    <a:srgbClr val="D26012"/>
    <a:srgbClr val="5A8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0C4B0-8B19-42F2-AFF7-FDA776604776}" v="46" dt="2023-12-20T14:33:50.248"/>
    <p1510:client id="{EA17EF54-4015-45E1-B3CB-708CE7E6DFD0}" v="19" dt="2023-12-20T14:32:23.8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66316" autoAdjust="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>
        <p:scale>
          <a:sx n="162" d="100"/>
          <a:sy n="162" d="100"/>
        </p:scale>
        <p:origin x="448" y="-26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CBFED5-1E30-4530-B8DF-5FCBE11EC0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AC51D8-050E-47A2-850A-538687A9C2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DA42A-172F-4B08-9103-52F1BA71A687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DFF2D1-3268-48C6-8656-D6415A5B7B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7A24B2-CDBD-470F-8AE2-965D76DC90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2045E-FFC8-4CFC-B6C6-E7166196B9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6261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4A93B-2F11-49DE-A421-D6C540C01A68}" type="datetimeFigureOut">
              <a:t>2/26/2024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15BB7-D9E2-4673-8157-28A03A1103BD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6603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/>
              <a:t>Remove Val – resize images and make this slide more visually pleasing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115BB7-D9E2-4673-8157-28A03A1103B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974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05200"/>
            <a:ext cx="103632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8"/>
            <a:ext cx="12192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84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3636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787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head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34968"/>
            <a:ext cx="11480800" cy="63976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1650" b="0" i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200" y="1906260"/>
            <a:ext cx="11480800" cy="437367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400" y="5867401"/>
            <a:ext cx="11480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Protocol version: AB, April 25, 2016						vk_05242019</a:t>
            </a:r>
          </a:p>
        </p:txBody>
      </p:sp>
    </p:spTree>
    <p:extLst>
      <p:ext uri="{BB962C8B-B14F-4D97-AF65-F5344CB8AC3E}">
        <p14:creationId xmlns:p14="http://schemas.microsoft.com/office/powerpoint/2010/main" val="2605996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163" y="244477"/>
            <a:ext cx="10519317" cy="7477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32520" y="1230315"/>
            <a:ext cx="10647349" cy="40417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CCE0C-DECB-4854-8308-09C0FA528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585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6361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63F64DB-4C9D-49EC-B8CB-69231C19751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76EAE53-4D85-4E85-AC8D-6401EF8D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95617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87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52400"/>
            <a:ext cx="11785600" cy="1143000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962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441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926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9819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283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206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944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2583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8"/>
            <a:ext cx="12192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"/>
            <a:ext cx="1158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371600"/>
            <a:ext cx="103632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38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88" r:id="rId15"/>
    <p:sldLayoutId id="2147483704" r:id="rId1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800">
          <a:solidFill>
            <a:schemeClr val="tx1"/>
          </a:solidFill>
          <a:latin typeface="+mn-lt"/>
          <a:ea typeface="+mn-ea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8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500">
          <a:solidFill>
            <a:schemeClr val="tx1"/>
          </a:solidFill>
          <a:latin typeface="+mn-lt"/>
          <a:ea typeface="+mn-ea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500">
          <a:solidFill>
            <a:schemeClr val="tx1"/>
          </a:solidFill>
          <a:latin typeface="+mn-lt"/>
          <a:ea typeface="+mn-ea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ech.rochester.edu/services/urgem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URGEMSSupport@UR.Rochester.edu" TargetMode="External"/><Relationship Id="rId2" Type="http://schemas.openxmlformats.org/officeDocument/2006/relationships/hyperlink" Target="mailto:URGEMSCoreTeam@UR.Rochester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URGEMSENDUsers@UR.Rochester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F7A7F8AA-3B8D-4802-8287-DBA9AC84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748717"/>
            <a:ext cx="10363200" cy="2680283"/>
          </a:xfrm>
        </p:spPr>
        <p:txBody>
          <a:bodyPr/>
          <a:lstStyle/>
          <a:p>
            <a:r>
              <a:rPr lang="en-US" sz="4000" dirty="0"/>
              <a:t>General Encumbrance Management System (URGEMS)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25" name="Subtitle 24">
            <a:extLst>
              <a:ext uri="{FF2B5EF4-FFF2-40B4-BE49-F238E27FC236}">
                <a16:creationId xmlns:a16="http://schemas.microsoft.com/office/drawing/2014/main" id="{56F3656D-E012-43AF-9AAF-1E1406F97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4243431"/>
            <a:ext cx="10363200" cy="1752600"/>
          </a:xfrm>
        </p:spPr>
        <p:txBody>
          <a:bodyPr/>
          <a:lstStyle/>
          <a:p>
            <a:r>
              <a:rPr lang="en-US" dirty="0"/>
              <a:t>February 27, 2024</a:t>
            </a:r>
          </a:p>
          <a:p>
            <a:r>
              <a:rPr lang="en-US" dirty="0"/>
              <a:t>Stefanie Fingler, Daisy Geer, Bonnie Lipari,</a:t>
            </a:r>
          </a:p>
          <a:p>
            <a:r>
              <a:rPr lang="en-US" dirty="0"/>
              <a:t>Christina Polito, Rosalyn Smith</a:t>
            </a:r>
          </a:p>
        </p:txBody>
      </p:sp>
    </p:spTree>
    <p:extLst>
      <p:ext uri="{BB962C8B-B14F-4D97-AF65-F5344CB8AC3E}">
        <p14:creationId xmlns:p14="http://schemas.microsoft.com/office/powerpoint/2010/main" val="61378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9EE1B-188A-44CC-97D2-FE8F3709B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URGEMS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244D-AFD8-4A41-8F9D-2C09010A7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42" y="1077985"/>
            <a:ext cx="11341915" cy="4702029"/>
          </a:xfrm>
        </p:spPr>
        <p:txBody>
          <a:bodyPr/>
          <a:lstStyle/>
          <a:p>
            <a:r>
              <a:rPr lang="en-US" dirty="0"/>
              <a:t>What is URGEMS?</a:t>
            </a:r>
          </a:p>
          <a:p>
            <a:pPr lvl="1"/>
            <a:r>
              <a:rPr lang="en-US" dirty="0"/>
              <a:t>URGEMS (University of Rochester General Encumbrance Management System) has been a shadow system available at the University for over a decade now. It is used to track and manage transaction details that shadow the UR Financials system, for both grant and non-grant accounts.</a:t>
            </a:r>
          </a:p>
          <a:p>
            <a:pPr lvl="1"/>
            <a:endParaRPr lang="en-US" dirty="0"/>
          </a:p>
          <a:p>
            <a:r>
              <a:rPr lang="en-US" dirty="0"/>
              <a:t>I thought URGEMS was going away?</a:t>
            </a:r>
          </a:p>
          <a:p>
            <a:pPr lvl="1"/>
            <a:r>
              <a:rPr lang="en-US" dirty="0"/>
              <a:t>Over the past few years, there has a been a lack of technical support for this system. SMD has invested resources so that we can provide system upgrades and enhancements to reinvigorate URGEMS 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How do I access URGEMS?</a:t>
            </a:r>
          </a:p>
          <a:p>
            <a:pPr lvl="1"/>
            <a:r>
              <a:rPr lang="en-US" dirty="0"/>
              <a:t>Submit a </a:t>
            </a:r>
            <a:r>
              <a:rPr lang="en-US" dirty="0">
                <a:hlinkClick r:id="rId2"/>
              </a:rPr>
              <a:t>Security Request form for URGEMS access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there training documents currently available? </a:t>
            </a:r>
          </a:p>
          <a:p>
            <a:pPr lvl="1"/>
            <a:r>
              <a:rPr lang="en-US" dirty="0"/>
              <a:t>Yes, Training documents and quick reference cards for URGEMS users can be found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. As referenced in our Timeline slide, University wide training and support for both new and current users will soon be available. </a:t>
            </a:r>
          </a:p>
          <a:p>
            <a:pPr lvl="1"/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8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1C04D-EC42-4160-B463-13BE49DE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8014F-EA26-4DB6-89E5-213657DEB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17" y="1023457"/>
            <a:ext cx="11283191" cy="501661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Early 2023 - SMD Core URGEMS group established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Summer - Core Team partnered with Univ IT to fix system bugs, update platform and test functionality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Oct 2023 – RedCap survey was circulated to all end users to collect feedback on system functionality and reporting, including pain points and requested enhancements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Nov 2023 - Core team reviewed feedback from survey and organized into the following areas: Application Enhancements, Reporting Enhancements; Further Clarification Needed  from user; Discussed and Rejected; Training Issues to be Addressed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Dec 2023 – Core team circled back to users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Jan 2024 - Core team to prioritize application and reporting enhancements for IT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Feb 2024 – Univ IT to begin working on enhancements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Mar 2024 – Core team to initiate office hours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Spring 2024 – Core team to provide large group hands on training session for new and existing users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902899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1C04D-EC42-4160-B463-13BE49DE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8014F-EA26-4DB6-89E5-213657DEB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17" y="1023457"/>
            <a:ext cx="11283191" cy="501661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Completed </a:t>
            </a:r>
          </a:p>
          <a:p>
            <a:pPr marL="0" indent="0">
              <a:buNone/>
            </a:pPr>
            <a:endParaRPr lang="en-US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Direct email links for both the core group and the support group to the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Help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dropdown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5-minute time-out warning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op-up window notification that your application will automatically log you out in 5 minutes.  This will function similar to how HRMS and Workday time-out notifications. 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Have popup blockers turned off to allow the popup of the timeout warning window.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Also, please note that the new CPM job codes have been loaded into the URGEMS application.  </a:t>
            </a:r>
          </a:p>
          <a:p>
            <a:pPr marL="600075" lvl="2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Existing appointment records will not automatically update.  The departments can make those updates at their own pace.</a:t>
            </a:r>
          </a:p>
          <a:p>
            <a:pPr marL="457200" indent="-457200">
              <a:buFont typeface="+mj-lt"/>
              <a:buAutoNum type="arabicPeriod"/>
            </a:pPr>
            <a:endParaRPr lang="en-US" u="sn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997C56-8C51-BF89-08B9-D9D782B56C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065" y="2075376"/>
            <a:ext cx="4972633" cy="159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18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1C04D-EC42-4160-B463-13BE49DE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Enhancements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8014F-EA26-4DB6-89E5-213657DEB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17" y="1023457"/>
            <a:ext cx="11283191" cy="501661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In Review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Functionality of enter key to save record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Search Fields </a:t>
            </a:r>
          </a:p>
          <a:p>
            <a:pPr lvl="1"/>
            <a:r>
              <a:rPr lang="en-US" dirty="0"/>
              <a:t>Anything that is a field under search, should be searchable on all tabs as a wildcard (*)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Drop Down Functionality </a:t>
            </a:r>
          </a:p>
          <a:p>
            <a:pPr lvl="1"/>
            <a:r>
              <a:rPr lang="en-US" dirty="0"/>
              <a:t>Cost center, HRMS department, agency/sponsor, mechanism function like position code. </a:t>
            </a:r>
          </a:p>
          <a:p>
            <a:pPr lvl="1"/>
            <a:r>
              <a:rPr lang="en-US" dirty="0"/>
              <a:t>Ensure consistency among drop down options – for example under agency NYS – there are options for NYS, New York State, NY State; Set Up Integration from WD for sponsor and vendor list so they are not manual</a:t>
            </a:r>
          </a:p>
          <a:p>
            <a:pPr lvl="1"/>
            <a:endParaRPr lang="en-US" dirty="0"/>
          </a:p>
          <a:p>
            <a:r>
              <a:rPr lang="en-US" dirty="0"/>
              <a:t>Salary Distribution Records</a:t>
            </a:r>
          </a:p>
          <a:p>
            <a:pPr lvl="1"/>
            <a:r>
              <a:rPr lang="en-US" dirty="0"/>
              <a:t> Change the "edit" button so that we can change multiple fields instead of just the effort % so that we don't have to delete the distribution line and start over</a:t>
            </a:r>
          </a:p>
        </p:txBody>
      </p:sp>
    </p:spTree>
    <p:extLst>
      <p:ext uri="{BB962C8B-B14F-4D97-AF65-F5344CB8AC3E}">
        <p14:creationId xmlns:p14="http://schemas.microsoft.com/office/powerpoint/2010/main" val="1763127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1C04D-EC42-4160-B463-13BE49DE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8014F-EA26-4DB6-89E5-213657DEB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17" y="1023457"/>
            <a:ext cx="11283191" cy="501661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In Review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Reports are not logical in terms of order/display (e.g. on FAO detail reports, benefits followed by non-salary, followed by salary)</a:t>
            </a:r>
          </a:p>
          <a:p>
            <a:pPr lvl="1"/>
            <a:r>
              <a:rPr lang="en-US" dirty="0"/>
              <a:t>Align report Spend Category order, spend category rollups to ledger accounts with workday URF0987</a:t>
            </a:r>
          </a:p>
          <a:p>
            <a:pPr lvl="1"/>
            <a:endParaRPr lang="en-US" dirty="0"/>
          </a:p>
          <a:p>
            <a:r>
              <a:rPr lang="en-US" dirty="0"/>
              <a:t>Ensuring that all fields in the report work</a:t>
            </a:r>
          </a:p>
          <a:p>
            <a:pPr lvl="1"/>
            <a:r>
              <a:rPr lang="en-US" dirty="0"/>
              <a:t>E.g. The Non-Salary Encumbrance/Expense Status Report has a filter field for Requestor, but it doesn't work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When running reports there is sometimes a  proxy error or some other error</a:t>
            </a:r>
          </a:p>
          <a:p>
            <a:pPr lvl="1"/>
            <a:r>
              <a:rPr lang="en-US" dirty="0"/>
              <a:t>Working on the error messages to be useful in terms of what happened</a:t>
            </a:r>
          </a:p>
        </p:txBody>
      </p:sp>
    </p:spTree>
    <p:extLst>
      <p:ext uri="{BB962C8B-B14F-4D97-AF65-F5344CB8AC3E}">
        <p14:creationId xmlns:p14="http://schemas.microsoft.com/office/powerpoint/2010/main" val="2770313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1C04D-EC42-4160-B463-13BE49DE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Contacts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8014F-EA26-4DB6-89E5-213657DEB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949" y="1371599"/>
            <a:ext cx="11232859" cy="4668473"/>
          </a:xfrm>
        </p:spPr>
        <p:txBody>
          <a:bodyPr/>
          <a:lstStyle/>
          <a:p>
            <a:r>
              <a:rPr lang="en-US" dirty="0"/>
              <a:t>URGEMS Core Team (</a:t>
            </a:r>
            <a:r>
              <a:rPr lang="en-US" dirty="0">
                <a:hlinkClick r:id="rId2"/>
              </a:rPr>
              <a:t>URGEMSCoreTeam@UR.Rochester.edu</a:t>
            </a:r>
            <a:r>
              <a:rPr lang="en-US" dirty="0"/>
              <a:t>):</a:t>
            </a:r>
          </a:p>
          <a:p>
            <a:pPr marL="556895" lvl="1" indent="-213995"/>
            <a:r>
              <a:rPr lang="en-US" u="sng" dirty="0"/>
              <a:t>Members: </a:t>
            </a:r>
            <a:r>
              <a:rPr lang="en-US" dirty="0"/>
              <a:t>Bonnie Lipari, Stefanie Fingler, Daisy Geer, Rosalyn Smith, Christina Polito</a:t>
            </a:r>
            <a:endParaRPr lang="en-US" dirty="0">
              <a:cs typeface="Times New Roman"/>
            </a:endParaRPr>
          </a:p>
          <a:p>
            <a:pPr lvl="1"/>
            <a:r>
              <a:rPr lang="en-US" u="sng" dirty="0"/>
              <a:t>Purpose</a:t>
            </a:r>
            <a:r>
              <a:rPr lang="en-US" dirty="0"/>
              <a:t>: SMD has a core URGEMS group to help reinvigorate and support URGEMS. This group is responsible for </a:t>
            </a:r>
          </a:p>
          <a:p>
            <a:pPr lvl="2"/>
            <a:r>
              <a:rPr lang="en-US" dirty="0"/>
              <a:t>(1) working with IT to fix system bugs and update the platform, so that can be supported by University IT </a:t>
            </a:r>
          </a:p>
          <a:p>
            <a:pPr lvl="2"/>
            <a:r>
              <a:rPr lang="en-US" dirty="0"/>
              <a:t>(2) working to enhance functionality of the system </a:t>
            </a:r>
          </a:p>
          <a:p>
            <a:pPr lvl="2"/>
            <a:r>
              <a:rPr lang="en-US" dirty="0"/>
              <a:t>(3) provide training and support for URGEMS end users </a:t>
            </a:r>
          </a:p>
          <a:p>
            <a:pPr marL="685800" lvl="2" indent="0">
              <a:buNone/>
            </a:pPr>
            <a:endParaRPr lang="en-US" dirty="0">
              <a:cs typeface="Times New Roman"/>
            </a:endParaRPr>
          </a:p>
          <a:p>
            <a:r>
              <a:rPr lang="en-US" dirty="0"/>
              <a:t>URGEMS Support Team (</a:t>
            </a:r>
            <a:r>
              <a:rPr lang="en-US" dirty="0">
                <a:hlinkClick r:id="rId3"/>
              </a:rPr>
              <a:t>URGEMSSupport@UR.Rochester.edu</a:t>
            </a:r>
            <a:r>
              <a:rPr lang="en-US" dirty="0"/>
              <a:t>) </a:t>
            </a:r>
          </a:p>
          <a:p>
            <a:pPr marL="556895" lvl="1" indent="-213995"/>
            <a:r>
              <a:rPr lang="en-US" dirty="0"/>
              <a:t>Email support team if you wish to </a:t>
            </a:r>
            <a:r>
              <a:rPr lang="en-US" dirty="0">
                <a:latin typeface="Times New Roman"/>
                <a:cs typeface="Times New Roman"/>
              </a:rPr>
              <a:t>be added or removed from the URGEMS</a:t>
            </a:r>
            <a:r>
              <a:rPr lang="en-US" dirty="0"/>
              <a:t> End Users listserv</a:t>
            </a:r>
            <a:endParaRPr lang="en-US" dirty="0">
              <a:cs typeface="Times New Roman"/>
            </a:endParaRPr>
          </a:p>
          <a:p>
            <a:endParaRPr lang="en-US" dirty="0"/>
          </a:p>
          <a:p>
            <a:r>
              <a:rPr lang="en-US" dirty="0"/>
              <a:t>URGEMS End Users (</a:t>
            </a:r>
            <a:r>
              <a:rPr lang="en-US" dirty="0">
                <a:hlinkClick r:id="rId4"/>
              </a:rPr>
              <a:t>URGEMSENDUsers@UR.Rochester.edu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URGEMS Support and Core Teams will push notifications out as needed to this group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631260197"/>
      </p:ext>
    </p:extLst>
  </p:cSld>
  <p:clrMapOvr>
    <a:masterClrMapping/>
  </p:clrMapOvr>
</p:sld>
</file>

<file path=ppt/theme/theme1.xml><?xml version="1.0" encoding="utf-8"?>
<a:theme xmlns:a="http://schemas.openxmlformats.org/drawingml/2006/main" name="UR.lightbackgrnd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16067</TotalTime>
  <Words>828</Words>
  <Application>Microsoft Office PowerPoint</Application>
  <PresentationFormat>Widescreen</PresentationFormat>
  <Paragraphs>84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Symbol</vt:lpstr>
      <vt:lpstr>Times New Roman</vt:lpstr>
      <vt:lpstr>Wingdings</vt:lpstr>
      <vt:lpstr>UR.lightbackgrnd (3)</vt:lpstr>
      <vt:lpstr>General Encumbrance Management System (URGEMS) </vt:lpstr>
      <vt:lpstr>About URGEMS</vt:lpstr>
      <vt:lpstr>Timeline </vt:lpstr>
      <vt:lpstr>Application Enhancements</vt:lpstr>
      <vt:lpstr>Application Enhancements Cont.</vt:lpstr>
      <vt:lpstr>Reporting Enhancements</vt:lpstr>
      <vt:lpstr>Helpful Contacts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Medicine Town Hall –  RESEARCH EDITION  February 12, 2023 12:00 -1:00PM Laura Calvi, MD, Valentina Kutyifa, MD and Stefanie Fingler, MBA</dc:title>
  <dc:creator>Fingler, Stefanie</dc:creator>
  <cp:lastModifiedBy>Fingler, Stefanie</cp:lastModifiedBy>
  <cp:revision>534</cp:revision>
  <cp:lastPrinted>2023-02-13T05:02:17Z</cp:lastPrinted>
  <dcterms:created xsi:type="dcterms:W3CDTF">2023-01-23T17:28:04Z</dcterms:created>
  <dcterms:modified xsi:type="dcterms:W3CDTF">2024-02-26T18:53:54Z</dcterms:modified>
</cp:coreProperties>
</file>