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73" r:id="rId3"/>
    <p:sldId id="391" r:id="rId4"/>
    <p:sldId id="392" r:id="rId5"/>
    <p:sldId id="393" r:id="rId6"/>
    <p:sldId id="395" r:id="rId7"/>
    <p:sldId id="396" r:id="rId8"/>
    <p:sldId id="394" r:id="rId9"/>
  </p:sldIdLst>
  <p:sldSz cx="9144000" cy="5143500" type="screen16x9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4580" autoAdjust="0"/>
    <p:restoredTop sz="86410" autoAdjust="0"/>
  </p:normalViewPr>
  <p:slideViewPr>
    <p:cSldViewPr showGuides="1">
      <p:cViewPr varScale="1">
        <p:scale>
          <a:sx n="148" d="100"/>
          <a:sy n="148" d="100"/>
        </p:scale>
        <p:origin x="1452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4E5063-51D9-7642-ADA7-4C9012BE2E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4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7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20712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46883B-99BD-1B4B-B69A-2EDB7E72BA1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66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ゴシック" charset="0"/>
        <a:cs typeface="MS P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71ED1-0308-9C4F-844B-5FB8D958EA7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305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628900"/>
            <a:ext cx="7772400" cy="131445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6" name="Picture 5" descr="UR_V3_Footer_Wid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633"/>
            <a:ext cx="9144000" cy="541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84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09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93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18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77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300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75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66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06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416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UR_V3_Footer_Wide.t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633"/>
            <a:ext cx="9144000" cy="5419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25000"/>
            </a:schemeClr>
          </a:solidFill>
          <a:latin typeface="Arial Nova Cond" panose="020B0506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charset="0"/>
          <a:cs typeface="MS P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bg1">
              <a:lumMod val="25000"/>
            </a:schemeClr>
          </a:solidFill>
          <a:latin typeface="Arial Nova Cond" panose="020B0506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bg1">
              <a:lumMod val="25000"/>
            </a:schemeClr>
          </a:solidFill>
          <a:latin typeface="Arial Nova Cond" panose="020B0506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bg1">
              <a:lumMod val="25000"/>
            </a:schemeClr>
          </a:solidFill>
          <a:latin typeface="Arial Nova Cond" panose="020B0506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bg1">
              <a:lumMod val="25000"/>
            </a:schemeClr>
          </a:solidFill>
          <a:latin typeface="Arial Nova Cond" panose="020B0506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bg1">
              <a:lumMod val="25000"/>
            </a:schemeClr>
          </a:solidFill>
          <a:latin typeface="Arial Nova Cond" panose="020B0506020202020204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E74C9D-52A1-49E6-BF5E-75B75EAA28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Research Security Training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7BDD897-3A9A-420E-BEEF-1B448CCF69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CLASP</a:t>
            </a:r>
          </a:p>
          <a:p>
            <a:r>
              <a:rPr lang="en-US" dirty="0"/>
              <a:t>February 25,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F389-DE8F-7DE3-8C96-BAEC0A62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Security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487A2-F946-B2A9-DED7-151033F66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19010"/>
            <a:ext cx="7772400" cy="3157739"/>
          </a:xfrm>
        </p:spPr>
        <p:txBody>
          <a:bodyPr/>
          <a:lstStyle/>
          <a:p>
            <a:r>
              <a:rPr lang="en-US" sz="2400" u="sng" dirty="0"/>
              <a:t>Timing</a:t>
            </a:r>
            <a:r>
              <a:rPr lang="en-US" sz="2400" dirty="0"/>
              <a:t>: Launching on February 26, 2025</a:t>
            </a:r>
          </a:p>
          <a:p>
            <a:r>
              <a:rPr lang="en-US" sz="2400" u="sng" dirty="0"/>
              <a:t>DOE Requirement</a:t>
            </a:r>
            <a:r>
              <a:rPr lang="en-US" sz="2400" dirty="0"/>
              <a:t>:</a:t>
            </a:r>
          </a:p>
          <a:p>
            <a:pPr lvl="1"/>
            <a:r>
              <a:rPr lang="en-US" sz="1800" dirty="0"/>
              <a:t>Required </a:t>
            </a:r>
            <a:r>
              <a:rPr lang="en-US" sz="1800" u="sng" dirty="0"/>
              <a:t>certification</a:t>
            </a:r>
            <a:r>
              <a:rPr lang="en-US" sz="1800" dirty="0"/>
              <a:t> to DOE begins May 1, 2025</a:t>
            </a:r>
          </a:p>
          <a:p>
            <a:pPr lvl="1"/>
            <a:r>
              <a:rPr lang="en-US" sz="1800" b="1" u="sng" dirty="0"/>
              <a:t>Before May 1</a:t>
            </a:r>
            <a:r>
              <a:rPr lang="en-US" sz="1800" b="1" dirty="0"/>
              <a:t>: </a:t>
            </a:r>
            <a:r>
              <a:rPr lang="en-US" sz="1800" b="1" i="1" dirty="0"/>
              <a:t>All PIs and faculty planning to submit applications to DOE on May 1, 2025 must complete Research Security training by May 1, 2025</a:t>
            </a:r>
          </a:p>
          <a:p>
            <a:pPr lvl="1"/>
            <a:r>
              <a:rPr lang="en-US" sz="1800" b="1" u="sng" dirty="0"/>
              <a:t>After May 1, 2025</a:t>
            </a:r>
            <a:r>
              <a:rPr lang="en-US" sz="1800" b="1" dirty="0"/>
              <a:t>: </a:t>
            </a:r>
            <a:r>
              <a:rPr lang="en-US" sz="1800" b="1" i="1" dirty="0"/>
              <a:t>PIs and faculty must have completed Research Security training prior to the date of an application to DOE</a:t>
            </a:r>
          </a:p>
          <a:p>
            <a:r>
              <a:rPr lang="en-US" sz="2400" u="sng" dirty="0"/>
              <a:t>Platform</a:t>
            </a:r>
            <a:r>
              <a:rPr lang="en-US" sz="2400" dirty="0"/>
              <a:t>: MyPath</a:t>
            </a:r>
          </a:p>
          <a:p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38939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9B60-C0A6-368A-9F29-89161911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Security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60C0A-D81A-CB9E-2889-C37105F5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u="sng" dirty="0"/>
              <a:t>Why Required</a:t>
            </a:r>
            <a:r>
              <a:rPr lang="en-US" sz="2200" dirty="0"/>
              <a:t>: CHIPS and Science Act of 2022, regulations (NSPM-33), and agency specific requirements</a:t>
            </a:r>
            <a:endParaRPr lang="en-US" sz="2200" u="sng" dirty="0"/>
          </a:p>
          <a:p>
            <a:r>
              <a:rPr lang="en-US" sz="2200" u="sng" dirty="0"/>
              <a:t>Content and Length</a:t>
            </a:r>
            <a:r>
              <a:rPr lang="en-US" sz="2200" dirty="0"/>
              <a:t>: (A) Introduction, (B) One “NSF module,” </a:t>
            </a:r>
            <a:r>
              <a:rPr lang="en-US" sz="2200" b="1" dirty="0"/>
              <a:t>and</a:t>
            </a:r>
            <a:r>
              <a:rPr lang="en-US" sz="2200" dirty="0"/>
              <a:t> (C) UR-developed content</a:t>
            </a:r>
          </a:p>
          <a:p>
            <a:pPr lvl="1"/>
            <a:r>
              <a:rPr lang="en-US" sz="2200" dirty="0"/>
              <a:t>1 hour, 35 minutes total to complete (approximate)</a:t>
            </a:r>
            <a:endParaRPr lang="en-US" sz="2200" u="sng" dirty="0"/>
          </a:p>
          <a:p>
            <a:r>
              <a:rPr lang="en-US" sz="2200" u="sng" dirty="0"/>
              <a:t>Frequency</a:t>
            </a:r>
            <a:r>
              <a:rPr lang="en-US" sz="2200" dirty="0"/>
              <a:t>: Based on DOE and NSF grants guide language, annual training required</a:t>
            </a:r>
          </a:p>
          <a:p>
            <a:pPr lvl="1"/>
            <a:r>
              <a:rPr lang="en-US" sz="2000" dirty="0"/>
              <a:t>Content and format of annual training is to be determined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0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EDCB-A8D1-BAC0-389D-A86623E8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Security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908AC-2DD8-C712-F8ED-84CCDC074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/>
              <a:t>Require Trainees</a:t>
            </a:r>
            <a:r>
              <a:rPr lang="en-US" sz="2400" dirty="0"/>
              <a:t>: “Covered Individuals” </a:t>
            </a:r>
          </a:p>
          <a:p>
            <a:r>
              <a:rPr lang="en-US" sz="2400" dirty="0"/>
              <a:t>Covered Individual means an individual who (a) contributes in a </a:t>
            </a:r>
            <a:r>
              <a:rPr lang="en-US" sz="2400" b="1" i="1" dirty="0"/>
              <a:t>substantive, meaningful </a:t>
            </a:r>
            <a:r>
              <a:rPr lang="en-US" sz="2400" dirty="0"/>
              <a:t>way to the scientific development or execution of a research and development project proposed to be carried out with a research and development award from a Federal research agency; and (b) </a:t>
            </a:r>
            <a:r>
              <a:rPr lang="en-US" sz="2400" b="1" i="1" dirty="0"/>
              <a:t>is designated </a:t>
            </a:r>
            <a:r>
              <a:rPr lang="en-US" sz="2400" dirty="0"/>
              <a:t>as a covered individual by the Federal research agency concerned</a:t>
            </a:r>
          </a:p>
        </p:txBody>
      </p:sp>
    </p:spTree>
    <p:extLst>
      <p:ext uri="{BB962C8B-B14F-4D97-AF65-F5344CB8AC3E}">
        <p14:creationId xmlns:p14="http://schemas.microsoft.com/office/powerpoint/2010/main" val="29673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8A6E-D780-CCE9-2307-7AD2C0CE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Security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36CEF-5622-DD41-9C0C-5B776602E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Vast majority of University faculty/investigators (e.g. </a:t>
            </a:r>
            <a:r>
              <a:rPr lang="en-US" sz="2200" i="1" dirty="0"/>
              <a:t>PIs, Co-PIs, Senior Scientists, project directors, senior/key personnel </a:t>
            </a:r>
            <a:r>
              <a:rPr lang="en-US" sz="2200" dirty="0"/>
              <a:t>etc.) who are conducting research efforts under a federal award are considered “Covered Individuals”</a:t>
            </a:r>
          </a:p>
          <a:p>
            <a:r>
              <a:rPr lang="en-US" sz="2200" dirty="0"/>
              <a:t>Federal agencies </a:t>
            </a:r>
            <a:r>
              <a:rPr lang="en-US" sz="2200" b="1" i="1" dirty="0"/>
              <a:t>may expand </a:t>
            </a:r>
            <a:r>
              <a:rPr lang="en-US" sz="2200" dirty="0"/>
              <a:t>the list of individuals designated as a “Covered Individual,” as specified in the applicable Notice of Funding Opportunity (NOFO) and/or terms and conditions of the federal award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9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091B-782A-5DF1-3042-4B4F7FE1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Security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A557E-9488-3040-8A35-0FD536523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u="sng" dirty="0"/>
              <a:t>Other Agency Requirements</a:t>
            </a:r>
          </a:p>
          <a:p>
            <a:pPr lvl="1"/>
            <a:r>
              <a:rPr lang="en-US" sz="2600" u="sng" dirty="0"/>
              <a:t>NSF</a:t>
            </a:r>
            <a:r>
              <a:rPr lang="en-US" sz="2600" dirty="0"/>
              <a:t> training requirement likely beginning October 2025</a:t>
            </a:r>
          </a:p>
          <a:p>
            <a:pPr lvl="1"/>
            <a:r>
              <a:rPr lang="en-US" sz="2600" u="sng" dirty="0"/>
              <a:t>NIH</a:t>
            </a:r>
            <a:r>
              <a:rPr lang="en-US" sz="2600" dirty="0"/>
              <a:t> likely January 2026</a:t>
            </a:r>
          </a:p>
          <a:p>
            <a:pPr lvl="1"/>
            <a:r>
              <a:rPr lang="en-US" sz="2600" dirty="0"/>
              <a:t>VPR Office will communicate further when the requirements are formalized</a:t>
            </a:r>
          </a:p>
        </p:txBody>
      </p:sp>
    </p:spTree>
    <p:extLst>
      <p:ext uri="{BB962C8B-B14F-4D97-AF65-F5344CB8AC3E}">
        <p14:creationId xmlns:p14="http://schemas.microsoft.com/office/powerpoint/2010/main" val="106544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C217-F878-90B1-87B9-1D768008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Security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CDFA6-465E-2BEB-51D5-A2F4C0AB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38330"/>
            <a:ext cx="7772400" cy="3214620"/>
          </a:xfrm>
        </p:spPr>
        <p:txBody>
          <a:bodyPr/>
          <a:lstStyle/>
          <a:p>
            <a:r>
              <a:rPr lang="en-US" sz="2800" u="sng" dirty="0"/>
              <a:t>Compliance</a:t>
            </a:r>
          </a:p>
          <a:p>
            <a:pPr lvl="1"/>
            <a:r>
              <a:rPr lang="en-US" sz="2400" dirty="0"/>
              <a:t>Starting May 1, 2025, ORPA is </a:t>
            </a:r>
            <a:r>
              <a:rPr lang="en-US" sz="2400" b="1" i="1" dirty="0"/>
              <a:t>prohibited </a:t>
            </a:r>
            <a:r>
              <a:rPr lang="en-US" sz="2400" dirty="0"/>
              <a:t>from submitting DOE applications where applicable Covered Individuals have not satisfied their research security training requirements</a:t>
            </a:r>
          </a:p>
          <a:p>
            <a:pPr lvl="1"/>
            <a:r>
              <a:rPr lang="en-US" sz="2400" dirty="0"/>
              <a:t>Will also apply to other federal proposals as agencies implement training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165321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0EE-3502-4D79-52EB-22A25A1C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Security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C3BD3-60CE-1217-774D-5E63A8016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28750"/>
            <a:ext cx="7772400" cy="3124200"/>
          </a:xfrm>
        </p:spPr>
        <p:txBody>
          <a:bodyPr/>
          <a:lstStyle/>
          <a:p>
            <a:r>
              <a:rPr lang="en-US" sz="2800" dirty="0"/>
              <a:t>Communications:</a:t>
            </a:r>
          </a:p>
          <a:p>
            <a:pPr lvl="1"/>
            <a:r>
              <a:rPr lang="en-US" sz="2400" dirty="0"/>
              <a:t>VPR website</a:t>
            </a:r>
          </a:p>
          <a:p>
            <a:pPr lvl="1"/>
            <a:r>
              <a:rPr lang="en-US" sz="2400" dirty="0"/>
              <a:t>CLASP</a:t>
            </a:r>
          </a:p>
          <a:p>
            <a:pPr lvl="1"/>
            <a:r>
              <a:rPr lang="en-US" sz="2400" dirty="0"/>
              <a:t>Research community listserv</a:t>
            </a:r>
          </a:p>
          <a:p>
            <a:pPr lvl="1"/>
            <a:r>
              <a:rPr lang="en-US" sz="2400" dirty="0"/>
              <a:t>@Rochester</a:t>
            </a:r>
          </a:p>
          <a:p>
            <a:pPr lvl="1"/>
            <a:r>
              <a:rPr lang="en-US" sz="2400" dirty="0"/>
              <a:t>DOE investigator message</a:t>
            </a:r>
          </a:p>
          <a:p>
            <a:pPr lvl="1"/>
            <a:r>
              <a:rPr lang="en-US" sz="2400" dirty="0" err="1"/>
              <a:t>Hajim</a:t>
            </a:r>
            <a:r>
              <a:rPr lang="en-US" sz="2400" dirty="0"/>
              <a:t> Highlights and SAS Newsletter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60329"/>
      </p:ext>
    </p:extLst>
  </p:cSld>
  <p:clrMapOvr>
    <a:masterClrMapping/>
  </p:clrMapOvr>
</p:sld>
</file>

<file path=ppt/theme/theme1.xml><?xml version="1.0" encoding="utf-8"?>
<a:theme xmlns:a="http://schemas.openxmlformats.org/drawingml/2006/main" name="UR_PPT_Wide">
  <a:themeElements>
    <a:clrScheme name="Office Theme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Theme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MS Pゴシック" charset="0"/>
            <a:cs typeface="MS P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MS Pゴシック" charset="0"/>
            <a:cs typeface="MS P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R Visiting_agreements  -  Read-Only" id="{8517E855-B08A-4768-A6FA-188B4A8DBDFF}" vid="{A49F9090-8305-4BE4-85E8-D27C1B52C2C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 Visiting_agreements (CSS June 2019 Jane Presentation)</Template>
  <TotalTime>8780</TotalTime>
  <Words>410</Words>
  <Application>Microsoft Office PowerPoint</Application>
  <PresentationFormat>On-screen Show (16:9)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Nova Cond</vt:lpstr>
      <vt:lpstr>Times New Roman</vt:lpstr>
      <vt:lpstr>Wingdings</vt:lpstr>
      <vt:lpstr>UR_PPT_Wide</vt:lpstr>
      <vt:lpstr>Research Security Training</vt:lpstr>
      <vt:lpstr>Research Security Training </vt:lpstr>
      <vt:lpstr>Research Security Training </vt:lpstr>
      <vt:lpstr>Research Security Training</vt:lpstr>
      <vt:lpstr>Research Security Training</vt:lpstr>
      <vt:lpstr>Research Security Training</vt:lpstr>
      <vt:lpstr>Research Security Training</vt:lpstr>
      <vt:lpstr>Research Security Training</vt:lpstr>
    </vt:vector>
  </TitlesOfParts>
  <Manager/>
  <Company>University of Rochester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Visitors &amp; Research Security</dc:title>
  <dc:subject/>
  <dc:creator>Doyle, Joe</dc:creator>
  <cp:keywords/>
  <dc:description/>
  <cp:lastModifiedBy>Doyle, Joe</cp:lastModifiedBy>
  <cp:revision>131</cp:revision>
  <cp:lastPrinted>2024-05-08T18:57:44Z</cp:lastPrinted>
  <dcterms:created xsi:type="dcterms:W3CDTF">2023-07-21T12:52:56Z</dcterms:created>
  <dcterms:modified xsi:type="dcterms:W3CDTF">2025-02-25T18:59:01Z</dcterms:modified>
  <cp:category/>
</cp:coreProperties>
</file>