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4" r:id="rId10"/>
    <p:sldId id="265" r:id="rId11"/>
    <p:sldId id="266" r:id="rId12"/>
    <p:sldId id="269" r:id="rId13"/>
    <p:sldId id="270" r:id="rId14"/>
    <p:sldId id="262" r:id="rId15"/>
    <p:sldId id="263" r:id="rId16"/>
    <p:sldId id="292" r:id="rId17"/>
    <p:sldId id="293" r:id="rId18"/>
    <p:sldId id="294" r:id="rId19"/>
    <p:sldId id="295" r:id="rId20"/>
    <p:sldId id="296" r:id="rId21"/>
    <p:sldId id="297" r:id="rId22"/>
    <p:sldId id="271" r:id="rId23"/>
    <p:sldId id="274" r:id="rId24"/>
    <p:sldId id="275" r:id="rId25"/>
    <p:sldId id="276" r:id="rId26"/>
    <p:sldId id="277" r:id="rId27"/>
    <p:sldId id="26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896" autoAdjust="0"/>
  </p:normalViewPr>
  <p:slideViewPr>
    <p:cSldViewPr>
      <p:cViewPr>
        <p:scale>
          <a:sx n="100" d="100"/>
          <a:sy n="100" d="100"/>
        </p:scale>
        <p:origin x="-1200" y="1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7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83F4F7-B39C-4161-A843-B6F39C18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9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7F0591-92DE-4F87-B73A-ED181D7A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fld id="{20A67176-4DF8-4C8A-B050-6FB497A3146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oter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6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80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14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5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5" descr="footer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743200"/>
          </a:xfrm>
        </p:spPr>
        <p:txBody>
          <a:bodyPr/>
          <a:lstStyle/>
          <a:p>
            <a:r>
              <a:rPr lang="en-US" altLang="en-US" dirty="0"/>
              <a:t>Federal and New York State Minority/Women Owned Business Participation in Grants/Contracts 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Presented by:</a:t>
            </a:r>
          </a:p>
          <a:p>
            <a:pPr eaLnBrk="1" hangingPunct="1"/>
            <a:r>
              <a:rPr lang="en-US" altLang="en-US" smtClean="0"/>
              <a:t>ORPA, Laurie Naber and </a:t>
            </a:r>
          </a:p>
          <a:p>
            <a:pPr eaLnBrk="1" hangingPunct="1"/>
            <a:r>
              <a:rPr lang="en-US" altLang="en-US" smtClean="0"/>
              <a:t>Purchasing, Debbie Flotteron and Dan Leyrer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NYS Grants Gateway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/>
              <a:t>NYS Grants Gateway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629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554421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0291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8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943600" cy="1143000"/>
          </a:xfrm>
        </p:spPr>
        <p:txBody>
          <a:bodyPr/>
          <a:lstStyle/>
          <a:p>
            <a:r>
              <a:rPr lang="en-US" altLang="en-US" dirty="0" smtClean="0"/>
              <a:t>PURCHASING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72390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b="1" dirty="0"/>
              <a:t>Small Business Liaison Officer – Dan </a:t>
            </a:r>
            <a:r>
              <a:rPr lang="en-US" altLang="en-US" sz="2000" b="1" dirty="0" smtClean="0"/>
              <a:t>Leyrer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 smtClean="0"/>
              <a:t>Minority </a:t>
            </a:r>
            <a:r>
              <a:rPr lang="en-US" altLang="en-US" sz="2000" dirty="0"/>
              <a:t>Supplier </a:t>
            </a:r>
            <a:r>
              <a:rPr lang="en-US" altLang="en-US" sz="2000" dirty="0" smtClean="0"/>
              <a:t>Sourcing</a:t>
            </a:r>
          </a:p>
          <a:p>
            <a:pPr marL="0" indent="0">
              <a:buNone/>
            </a:pPr>
            <a:endParaRPr lang="en-US" altLang="en-US" sz="2000" dirty="0"/>
          </a:p>
          <a:p>
            <a:pPr lvl="1"/>
            <a:r>
              <a:rPr lang="en-US" altLang="en-US" sz="1600" dirty="0"/>
              <a:t>https://www.urmc.rochester.edu/purchasing/guidelines/supplier-diversity.cfm</a:t>
            </a:r>
          </a:p>
          <a:p>
            <a:endParaRPr lang="en-US" altLang="en-US" sz="2000" dirty="0"/>
          </a:p>
          <a:p>
            <a:r>
              <a:rPr lang="en-US" altLang="en-US" sz="2000" dirty="0"/>
              <a:t>Sign off on Subcontracting Plans for Subcontracting Goals</a:t>
            </a:r>
          </a:p>
          <a:p>
            <a:endParaRPr lang="en-US" altLang="en-US" sz="2000" dirty="0"/>
          </a:p>
          <a:p>
            <a:r>
              <a:rPr lang="en-US" altLang="en-US" sz="2000" dirty="0"/>
              <a:t>Federal and New York State Reporting</a:t>
            </a:r>
          </a:p>
          <a:p>
            <a:endParaRPr lang="en-US" altLang="en-US" sz="2000" dirty="0"/>
          </a:p>
          <a:p>
            <a:r>
              <a:rPr lang="en-US" altLang="en-US" sz="2000" dirty="0"/>
              <a:t>UR Representation at Minority Supplier Matchmaker Events</a:t>
            </a:r>
          </a:p>
          <a:p>
            <a:endParaRPr lang="en-US" altLang="en-US" dirty="0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828800" cy="128693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Federal and New York State Business Plans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r>
              <a:rPr lang="en-US" b="1" dirty="0"/>
              <a:t>What is required from the department </a:t>
            </a:r>
            <a:r>
              <a:rPr lang="en-US" b="1" dirty="0" smtClean="0"/>
              <a:t>?</a:t>
            </a:r>
            <a:endParaRPr lang="en-US" dirty="0"/>
          </a:p>
          <a:p>
            <a:pPr lvl="1"/>
            <a:r>
              <a:rPr lang="en-US" sz="2400" dirty="0"/>
              <a:t>Non-salary expenses to </a:t>
            </a:r>
            <a:r>
              <a:rPr lang="en-US" sz="2400" dirty="0" smtClean="0"/>
              <a:t>assist with sourcing </a:t>
            </a:r>
            <a:r>
              <a:rPr lang="en-US" sz="2400" dirty="0"/>
              <a:t>to </a:t>
            </a:r>
            <a:r>
              <a:rPr lang="en-US" sz="2400" dirty="0" smtClean="0"/>
              <a:t>Small and MWBE business concerns</a:t>
            </a:r>
          </a:p>
          <a:p>
            <a:endParaRPr lang="en-US" dirty="0"/>
          </a:p>
          <a:p>
            <a:r>
              <a:rPr lang="en-US" b="1" dirty="0"/>
              <a:t>What is required from ORPA</a:t>
            </a:r>
            <a:r>
              <a:rPr lang="en-US" b="1" dirty="0" smtClean="0"/>
              <a:t>?</a:t>
            </a:r>
            <a:endParaRPr lang="en-US" dirty="0"/>
          </a:p>
          <a:p>
            <a:pPr lvl="1"/>
            <a:r>
              <a:rPr lang="en-US" sz="2400" dirty="0"/>
              <a:t>Information </a:t>
            </a:r>
            <a:r>
              <a:rPr lang="en-US" sz="2400" dirty="0" smtClean="0"/>
              <a:t>after </a:t>
            </a:r>
            <a:r>
              <a:rPr lang="en-US" sz="2400" dirty="0"/>
              <a:t>the </a:t>
            </a:r>
            <a:r>
              <a:rPr lang="en-US" sz="2400" dirty="0" smtClean="0"/>
              <a:t>award (</a:t>
            </a:r>
            <a:r>
              <a:rPr lang="en-US" sz="2400" dirty="0"/>
              <a:t>i.e. reporting requirements, account information)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" y="228600"/>
            <a:ext cx="5943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8458200"/>
            <a:ext cx="44195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1175"/>
            <a:ext cx="5943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6038"/>
            <a:ext cx="49561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76200"/>
            <a:ext cx="53101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Why?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124" charset="2"/>
              <a:buNone/>
            </a:pPr>
            <a:r>
              <a:rPr lang="en-US" altLang="en-US" smtClean="0"/>
              <a:t>Federal Government – Federal Regulations</a:t>
            </a:r>
          </a:p>
          <a:p>
            <a:pPr marL="0" indent="0">
              <a:buFont typeface="Wingdings" pitchFamily="124" charset="2"/>
              <a:buNone/>
            </a:pPr>
            <a:r>
              <a:rPr lang="en-US" altLang="en-US" smtClean="0"/>
              <a:t>  52.219-8 -  </a:t>
            </a:r>
            <a:r>
              <a:rPr lang="en-US" altLang="en-US" sz="2800" smtClean="0"/>
              <a:t>Utilization of Small Business Concern</a:t>
            </a:r>
          </a:p>
          <a:p>
            <a:pPr marL="0" indent="0">
              <a:buFont typeface="Wingdings" pitchFamily="124" charset="2"/>
              <a:buNone/>
            </a:pPr>
            <a:r>
              <a:rPr lang="en-US" altLang="en-US" smtClean="0"/>
              <a:t>  52.219-9  - </a:t>
            </a:r>
            <a:r>
              <a:rPr lang="en-US" altLang="en-US" sz="2800" smtClean="0"/>
              <a:t>Small Business Subcontracting Plan</a:t>
            </a:r>
          </a:p>
          <a:p>
            <a:pPr marL="0" indent="0">
              <a:buFont typeface="Wingdings" pitchFamily="124" charset="2"/>
              <a:buNone/>
            </a:pPr>
            <a:endParaRPr lang="en-US" altLang="en-US" sz="2800" smtClean="0"/>
          </a:p>
          <a:p>
            <a:pPr marL="0" indent="0">
              <a:buFont typeface="Wingdings" pitchFamily="124" charset="2"/>
              <a:buNone/>
            </a:pPr>
            <a:r>
              <a:rPr lang="en-US" altLang="en-US" smtClean="0"/>
              <a:t>New York State – Executive Law </a:t>
            </a:r>
          </a:p>
          <a:p>
            <a:pPr marL="0" indent="0">
              <a:buFont typeface="Wingdings" pitchFamily="124" charset="2"/>
              <a:buNone/>
            </a:pPr>
            <a:r>
              <a:rPr lang="en-US" altLang="en-US" smtClean="0"/>
              <a:t> Article 15-A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1877695" cy="122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4963"/>
            <a:ext cx="5943600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96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7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447800"/>
          </a:xfrm>
        </p:spPr>
        <p:txBody>
          <a:bodyPr/>
          <a:lstStyle/>
          <a:p>
            <a:r>
              <a:rPr lang="en-US" sz="3200" dirty="0"/>
              <a:t>New York State Forms</a:t>
            </a:r>
            <a:br>
              <a:rPr lang="en-US" sz="3200" dirty="0"/>
            </a:br>
            <a:r>
              <a:rPr lang="en-US" sz="3200" dirty="0"/>
              <a:t>Empire State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450568"/>
              </p:ext>
            </p:extLst>
          </p:nvPr>
        </p:nvGraphicFramePr>
        <p:xfrm>
          <a:off x="761999" y="1466266"/>
          <a:ext cx="7696200" cy="461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2247901"/>
                <a:gridCol w="2057400"/>
                <a:gridCol w="1523999"/>
              </a:tblGrid>
              <a:tr h="61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#/Name</a:t>
                      </a:r>
                      <a:endParaRPr lang="en-US" sz="110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to Complete and Submit</a:t>
                      </a:r>
                      <a:endParaRPr lang="en-US" sz="110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</a:t>
                      </a:r>
                      <a:endParaRPr lang="en-US" sz="110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en-US" sz="110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OCSD-1  M/WBE Participation/Equal Employment Opportunity Policy Statement  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Submitting the Plan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Purchasing </a:t>
                      </a:r>
                    </a:p>
                    <a:p>
                      <a:pPr algn="ctr" fontAlgn="ctr"/>
                      <a:r>
                        <a:rPr lang="en-US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Signs the document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OCSD-2 Staffing Plan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Contractor shall complete this form only for the anticipated work force to be utilized on the State Contract. (</a:t>
                      </a:r>
                      <a:r>
                        <a:rPr lang="en-US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only of Contracts Valued at $250,000 or more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ORPA at JIT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OCSD - 3 M/WBE Utilization Plan                                            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document must contain a detailed description of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 and/or services to be provided by each certified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Minority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Women-Owned Business Enterprise (M/WBE) under the contract)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Submitting the Plan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Purchasing 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 identifying MWBE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Qualified MWBE Supplier List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CSD-4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Only                                                           Definition of Good Faith Efforts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0" marR="8280" marT="8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5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38200"/>
            <a:ext cx="40006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3262"/>
            <a:ext cx="3980144" cy="52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810000" cy="478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60" y="1143000"/>
            <a:ext cx="411788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4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284068" cy="561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7924800" cy="990600"/>
          </a:xfrm>
        </p:spPr>
        <p:txBody>
          <a:bodyPr/>
          <a:lstStyle/>
          <a:p>
            <a:r>
              <a:rPr lang="en-US" sz="3600" dirty="0" smtClean="0"/>
              <a:t>UR Qualified MWBE Vendor List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6499385"/>
              </p:ext>
            </p:extLst>
          </p:nvPr>
        </p:nvGraphicFramePr>
        <p:xfrm>
          <a:off x="762000" y="1066800"/>
          <a:ext cx="7543800" cy="446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00"/>
                <a:gridCol w="1394461"/>
                <a:gridCol w="1056640"/>
                <a:gridCol w="2552699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and Address</a:t>
                      </a:r>
                      <a:endParaRPr lang="en-US" sz="105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n-US" sz="105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 State Certified</a:t>
                      </a:r>
                      <a:endParaRPr lang="en-US" sz="105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Commodity</a:t>
                      </a:r>
                      <a:endParaRPr lang="en-US" sz="1050" b="1" i="0" u="none" strike="noStrike" dirty="0">
                        <a:solidFill>
                          <a:srgbClr val="9636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and Country Travel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 Pittsford Victor Road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Pittsford, NY 14534  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Phone: 585-381-2850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Fax: 585-381-1987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Product </a:t>
                      </a:r>
                      <a:r>
                        <a:rPr lang="en-US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        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Supplies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1665 Buffalo Road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Rochester, NY  14624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Phone: 585- 247-4720,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Fax: 585-247-6686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Email:  Frank@LPSinc.com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Medical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Supplies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Englewood Avenue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Buffalo, NY 14223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Phone:  800-772-2272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Fax:  716-838-2362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Email:  Info-Caramedical.com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Website:  cara-medical.com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1" marR="3851" marT="385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734050"/>
            <a:ext cx="620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The complete list is available as a handout and can be sent electronically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635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Communication Process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Who – PI and Department Admin</a:t>
            </a:r>
          </a:p>
          <a:p>
            <a:r>
              <a:rPr lang="en-US" altLang="en-US" dirty="0" smtClean="0"/>
              <a:t>What – New Contract Proposal</a:t>
            </a:r>
          </a:p>
          <a:p>
            <a:r>
              <a:rPr lang="en-US" altLang="en-US" dirty="0" smtClean="0"/>
              <a:t>When – As soon as RFA/PAR identified</a:t>
            </a:r>
          </a:p>
          <a:p>
            <a:r>
              <a:rPr lang="en-US" altLang="en-US" dirty="0" smtClean="0"/>
              <a:t>Where – ORPA/Purchasing</a:t>
            </a:r>
          </a:p>
          <a:p>
            <a:endParaRPr lang="en-US" altLang="en-US" dirty="0" smtClean="0"/>
          </a:p>
        </p:txBody>
      </p:sp>
      <p:pic>
        <p:nvPicPr>
          <p:cNvPr id="5124" name="Picture 2" descr="C:\Users\lnaber\AppData\Local\Microsoft\Windows\Temporary Internet Files\Content.IE5\2G3L7VBG\peopletalk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altLang="en-US" dirty="0" smtClean="0"/>
              <a:t>Division of Duties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962400"/>
          </a:xfrm>
        </p:spPr>
        <p:txBody>
          <a:bodyPr/>
          <a:lstStyle/>
          <a:p>
            <a:r>
              <a:rPr lang="en-US" altLang="en-US" dirty="0" smtClean="0"/>
              <a:t>Department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ORPA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Purchasing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Department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Identify RFA/PA/RFP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Alert ORPA</a:t>
            </a:r>
          </a:p>
          <a:p>
            <a:endParaRPr lang="en-US" altLang="en-US" dirty="0"/>
          </a:p>
          <a:p>
            <a:r>
              <a:rPr lang="en-US" altLang="en-US" dirty="0" smtClean="0"/>
              <a:t>Discuss MBWB with Purchasing</a:t>
            </a:r>
          </a:p>
        </p:txBody>
      </p:sp>
      <p:pic>
        <p:nvPicPr>
          <p:cNvPr id="7172" name="Picture 2" descr="C:\Users\lnaber\AppData\Local\Microsoft\Windows\Temporary Internet Files\Content.IE5\2G3L7VBG\Ideas_girl-1n44ha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152400"/>
            <a:ext cx="2362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           ORPA</a:t>
            </a:r>
          </a:p>
        </p:txBody>
      </p:sp>
      <p:pic>
        <p:nvPicPr>
          <p:cNvPr id="819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"/>
            <a:ext cx="2324100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828800"/>
            <a:ext cx="7696200" cy="4191000"/>
          </a:xfrm>
        </p:spPr>
        <p:txBody>
          <a:bodyPr/>
          <a:lstStyle/>
          <a:p>
            <a:r>
              <a:rPr lang="en-US" altLang="en-US" dirty="0" smtClean="0"/>
              <a:t>Advise Department</a:t>
            </a:r>
          </a:p>
          <a:p>
            <a:r>
              <a:rPr lang="en-US" altLang="en-US" dirty="0" smtClean="0"/>
              <a:t>Review application</a:t>
            </a:r>
          </a:p>
          <a:p>
            <a:r>
              <a:rPr lang="en-US" altLang="en-US" dirty="0" smtClean="0"/>
              <a:t>Submit application</a:t>
            </a:r>
          </a:p>
          <a:p>
            <a:r>
              <a:rPr lang="en-US" altLang="en-US" dirty="0" smtClean="0"/>
              <a:t>Federal Contract – submit exclusion letter</a:t>
            </a:r>
            <a:endParaRPr lang="en-US" altLang="en-US" dirty="0"/>
          </a:p>
          <a:p>
            <a:r>
              <a:rPr lang="en-US" altLang="en-US" dirty="0" smtClean="0"/>
              <a:t>Submit JIT Form 4 to NYS upon notification of funding</a:t>
            </a:r>
          </a:p>
          <a:p>
            <a:r>
              <a:rPr lang="en-US" altLang="en-US" dirty="0" smtClean="0"/>
              <a:t>Provide contract terms and FAOs to Purchasing</a:t>
            </a:r>
          </a:p>
          <a:p>
            <a:endParaRPr lang="en-US" altLang="en-US" sz="36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dirty="0" smtClean="0"/>
              <a:t>Federal Contract Proposal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RFP/RFA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Negotiate a Small Business Plan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Contracts greater than $650,000</a:t>
            </a:r>
          </a:p>
          <a:p>
            <a:endParaRPr lang="en-US" dirty="0" smtClean="0"/>
          </a:p>
          <a:p>
            <a:r>
              <a:rPr lang="en-US" dirty="0" smtClean="0"/>
              <a:t>Purchasing Reports to Federal Government</a:t>
            </a:r>
            <a:endParaRPr lang="en-US" dirty="0"/>
          </a:p>
        </p:txBody>
      </p:sp>
      <p:pic>
        <p:nvPicPr>
          <p:cNvPr id="1028" name="Picture 4" descr="C:\Users\lnaber\AppData\Local\Microsoft\Windows\Temporary Internet Files\Content.IE5\UQYLT2I1\observar_con_lup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State Grant/Contract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RFA/RFP</a:t>
            </a:r>
          </a:p>
          <a:p>
            <a:endParaRPr lang="en-US" dirty="0" smtClean="0"/>
          </a:p>
          <a:p>
            <a:r>
              <a:rPr lang="en-US" dirty="0" smtClean="0"/>
              <a:t>Request from Agency</a:t>
            </a:r>
          </a:p>
          <a:p>
            <a:endParaRPr lang="en-US" dirty="0" smtClean="0"/>
          </a:p>
          <a:p>
            <a:r>
              <a:rPr lang="en-US" dirty="0" smtClean="0"/>
              <a:t>Previously acquired contracts</a:t>
            </a:r>
            <a:endParaRPr lang="en-US" dirty="0"/>
          </a:p>
        </p:txBody>
      </p:sp>
      <p:pic>
        <p:nvPicPr>
          <p:cNvPr id="2050" name="Picture 2" descr="C:\Users\lnaber\AppData\Local\Microsoft\Windows\Temporary Internet Files\Content.IE5\4RZNDY9W\0511-0810-2000-5812_Confused_Man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NYS Grants Gateway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85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RA presentation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RARA presentation</Template>
  <TotalTime>395</TotalTime>
  <Words>471</Words>
  <Application>Microsoft Office PowerPoint</Application>
  <PresentationFormat>On-screen Show (4:3)</PresentationFormat>
  <Paragraphs>195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RARA presentation</vt:lpstr>
      <vt:lpstr>Federal and New York State Minority/Women Owned Business Participation in Grants/Contracts </vt:lpstr>
      <vt:lpstr>Why?</vt:lpstr>
      <vt:lpstr>Communication Process</vt:lpstr>
      <vt:lpstr>Division of Duties</vt:lpstr>
      <vt:lpstr>Department</vt:lpstr>
      <vt:lpstr>           ORPA</vt:lpstr>
      <vt:lpstr>Federal Contract Proposal</vt:lpstr>
      <vt:lpstr>New York State Grant/Contract </vt:lpstr>
      <vt:lpstr>NYS Grants Gateway</vt:lpstr>
      <vt:lpstr>NYS Grants Gateway</vt:lpstr>
      <vt:lpstr>NYS Grants Gateway</vt:lpstr>
      <vt:lpstr>PowerPoint Presentation</vt:lpstr>
      <vt:lpstr>PowerPoint Presentation</vt:lpstr>
      <vt:lpstr>PURCHASING</vt:lpstr>
      <vt:lpstr> Federal and New York State Business Plans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York State Forms Empire State Development</vt:lpstr>
      <vt:lpstr>PowerPoint Presentation</vt:lpstr>
      <vt:lpstr>PowerPoint Presentation</vt:lpstr>
      <vt:lpstr>PowerPoint Presentation</vt:lpstr>
      <vt:lpstr>UR Qualified MWBE Vendor List</vt:lpstr>
      <vt:lpstr>Thank You!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Minority and Woman-Owned Business</dc:title>
  <dc:creator>laurie naber</dc:creator>
  <cp:lastModifiedBy>laurie naber</cp:lastModifiedBy>
  <cp:revision>48</cp:revision>
  <cp:lastPrinted>1904-01-01T00:00:00Z</cp:lastPrinted>
  <dcterms:created xsi:type="dcterms:W3CDTF">2016-03-07T14:50:27Z</dcterms:created>
  <dcterms:modified xsi:type="dcterms:W3CDTF">2016-03-14T21:01:45Z</dcterms:modified>
</cp:coreProperties>
</file>