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26" r:id="rId2"/>
    <p:sldId id="521" r:id="rId3"/>
    <p:sldId id="266" r:id="rId4"/>
    <p:sldId id="520" r:id="rId5"/>
    <p:sldId id="514" r:id="rId6"/>
    <p:sldId id="522" r:id="rId7"/>
    <p:sldId id="523" r:id="rId8"/>
    <p:sldId id="519" r:id="rId9"/>
    <p:sldId id="524" r:id="rId10"/>
    <p:sldId id="525" r:id="rId1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5pPr>
    <a:lvl6pPr marL="2286000" algn="l" defTabSz="914400" rtl="0" eaLnBrk="1" latinLnBrk="0" hangingPunct="1">
      <a:defRPr sz="2400" kern="1200">
        <a:solidFill>
          <a:schemeClr val="tx1"/>
        </a:solidFill>
        <a:latin typeface="Arial" panose="020B0604020202020204" pitchFamily="34" charset="0"/>
        <a:ea typeface="MS Pゴシック" pitchFamily="-92" charset="-128"/>
        <a:cs typeface="+mn-cs"/>
      </a:defRPr>
    </a:lvl6pPr>
    <a:lvl7pPr marL="2743200" algn="l" defTabSz="914400" rtl="0" eaLnBrk="1" latinLnBrk="0" hangingPunct="1">
      <a:defRPr sz="2400" kern="1200">
        <a:solidFill>
          <a:schemeClr val="tx1"/>
        </a:solidFill>
        <a:latin typeface="Arial" panose="020B0604020202020204" pitchFamily="34" charset="0"/>
        <a:ea typeface="MS Pゴシック" pitchFamily="-92" charset="-128"/>
        <a:cs typeface="+mn-cs"/>
      </a:defRPr>
    </a:lvl7pPr>
    <a:lvl8pPr marL="3200400" algn="l" defTabSz="914400" rtl="0" eaLnBrk="1" latinLnBrk="0" hangingPunct="1">
      <a:defRPr sz="2400" kern="1200">
        <a:solidFill>
          <a:schemeClr val="tx1"/>
        </a:solidFill>
        <a:latin typeface="Arial" panose="020B0604020202020204" pitchFamily="34" charset="0"/>
        <a:ea typeface="MS Pゴシック" pitchFamily="-92" charset="-128"/>
        <a:cs typeface="+mn-cs"/>
      </a:defRPr>
    </a:lvl8pPr>
    <a:lvl9pPr marL="3657600" algn="l" defTabSz="914400" rtl="0" eaLnBrk="1" latinLnBrk="0" hangingPunct="1">
      <a:defRPr sz="2400" kern="1200">
        <a:solidFill>
          <a:schemeClr val="tx1"/>
        </a:solidFill>
        <a:latin typeface="Arial" panose="020B0604020202020204" pitchFamily="34" charset="0"/>
        <a:ea typeface="MS Pゴシック" pitchFamily="-92"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ferSingleView="1">
    <p:restoredLeft sz="10453" autoAdjust="0"/>
    <p:restoredTop sz="93792" autoAdjust="0"/>
  </p:normalViewPr>
  <p:slideViewPr>
    <p:cSldViewPr>
      <p:cViewPr varScale="1">
        <p:scale>
          <a:sx n="128" d="100"/>
          <a:sy n="128" d="100"/>
        </p:scale>
        <p:origin x="2052" y="11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6" d="100"/>
          <a:sy n="86" d="100"/>
        </p:scale>
        <p:origin x="39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7BADF86-0D9A-DB53-0098-9719BDD151A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147" name="Rectangle 3">
            <a:extLst>
              <a:ext uri="{FF2B5EF4-FFF2-40B4-BE49-F238E27FC236}">
                <a16:creationId xmlns:a16="http://schemas.microsoft.com/office/drawing/2014/main" id="{46B430D5-3B56-044E-5F60-10C37E5C3E82}"/>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148" name="Rectangle 4">
            <a:extLst>
              <a:ext uri="{FF2B5EF4-FFF2-40B4-BE49-F238E27FC236}">
                <a16:creationId xmlns:a16="http://schemas.microsoft.com/office/drawing/2014/main" id="{F3D4C2D1-8210-33EC-DAFF-86C817126064}"/>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149" name="Rectangle 5">
            <a:extLst>
              <a:ext uri="{FF2B5EF4-FFF2-40B4-BE49-F238E27FC236}">
                <a16:creationId xmlns:a16="http://schemas.microsoft.com/office/drawing/2014/main" id="{D0423116-EACD-FFBB-899D-26B340EAAE16}"/>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8B50C58-1624-45BD-8404-D6A5709CE5E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20EDF5A-60E1-4386-61D4-ED24DD65100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8195" name="Rectangle 3">
            <a:extLst>
              <a:ext uri="{FF2B5EF4-FFF2-40B4-BE49-F238E27FC236}">
                <a16:creationId xmlns:a16="http://schemas.microsoft.com/office/drawing/2014/main" id="{027453E8-EE44-133F-E47C-2A8CEEBA08D2}"/>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8196" name="Rectangle 4">
            <a:extLst>
              <a:ext uri="{FF2B5EF4-FFF2-40B4-BE49-F238E27FC236}">
                <a16:creationId xmlns:a16="http://schemas.microsoft.com/office/drawing/2014/main" id="{6F29499C-0303-796F-A204-BBA67A48B14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id="{D89708B3-00D4-3640-9C2C-8BFE6B1C3068}"/>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198" name="Rectangle 6">
            <a:extLst>
              <a:ext uri="{FF2B5EF4-FFF2-40B4-BE49-F238E27FC236}">
                <a16:creationId xmlns:a16="http://schemas.microsoft.com/office/drawing/2014/main" id="{3F663364-3BF6-81BF-8BAB-C4F763C2D869}"/>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8199" name="Rectangle 7">
            <a:extLst>
              <a:ext uri="{FF2B5EF4-FFF2-40B4-BE49-F238E27FC236}">
                <a16:creationId xmlns:a16="http://schemas.microsoft.com/office/drawing/2014/main" id="{54D8B0E3-41D1-A8B1-45AF-A55B3A4ADB45}"/>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308F768-8EB9-4E02-BE88-FCF276964B6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FC0597-DDFF-6743-E003-84AE57230C2F}"/>
              </a:ext>
            </a:extLst>
          </p:cNvPr>
          <p:cNvSpPr>
            <a:spLocks noGrp="1" noChangeArrowheads="1"/>
          </p:cNvSpPr>
          <p:nvPr>
            <p:ph type="sldNum" sz="quarter" idx="5"/>
          </p:nvPr>
        </p:nvSpPr>
        <p:spPr>
          <a:ln/>
        </p:spPr>
        <p:txBody>
          <a:bodyPr/>
          <a:lstStyle/>
          <a:p>
            <a:fld id="{470F6327-1E5A-4F16-889C-CD76F39E939D}" type="slidenum">
              <a:rPr lang="en-US" altLang="en-US"/>
              <a:pPr/>
              <a:t>1</a:t>
            </a:fld>
            <a:endParaRPr lang="en-US" altLang="en-US"/>
          </a:p>
        </p:txBody>
      </p:sp>
      <p:sp>
        <p:nvSpPr>
          <p:cNvPr id="9218" name="Rectangle 2">
            <a:extLst>
              <a:ext uri="{FF2B5EF4-FFF2-40B4-BE49-F238E27FC236}">
                <a16:creationId xmlns:a16="http://schemas.microsoft.com/office/drawing/2014/main" id="{2D40937B-D726-819C-4A5C-DCF2BFB854C2}"/>
              </a:ext>
            </a:extLst>
          </p:cNvPr>
          <p:cNvSpPr>
            <a:spLocks noGrp="1" noRot="1" noChangeAspect="1" noChangeArrowheads="1" noTextEdit="1"/>
          </p:cNvSpPr>
          <p:nvPr>
            <p:ph type="sldImg"/>
          </p:nvPr>
        </p:nvSpPr>
        <p:spPr>
          <a:xfrm>
            <a:off x="1143000" y="685800"/>
            <a:ext cx="4572000" cy="3429000"/>
          </a:xfrm>
          <a:ln/>
        </p:spPr>
      </p:sp>
      <p:sp>
        <p:nvSpPr>
          <p:cNvPr id="9219" name="Rectangle 3">
            <a:extLst>
              <a:ext uri="{FF2B5EF4-FFF2-40B4-BE49-F238E27FC236}">
                <a16:creationId xmlns:a16="http://schemas.microsoft.com/office/drawing/2014/main" id="{5BA6781F-21E4-8DF4-9787-6C908F7D1FA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70395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Plan is broken down into these sections:</a:t>
            </a:r>
          </a:p>
          <a:p>
            <a:pPr marL="171450" indent="-171450">
              <a:buFont typeface="Arial" panose="020B0604020202020204" pitchFamily="34" charset="0"/>
              <a:buChar char="•"/>
            </a:pPr>
            <a:r>
              <a:rPr lang="en-US" dirty="0"/>
              <a:t>Data Type</a:t>
            </a:r>
          </a:p>
          <a:p>
            <a:pPr marL="171450" indent="-171450">
              <a:buFont typeface="Arial" panose="020B0604020202020204" pitchFamily="34" charset="0"/>
              <a:buChar char="•"/>
            </a:pPr>
            <a:r>
              <a:rPr lang="en-US" dirty="0"/>
              <a:t>Related Tools, Software and/or Code</a:t>
            </a:r>
          </a:p>
          <a:p>
            <a:pPr marL="171450" indent="-171450">
              <a:buFont typeface="Arial" panose="020B0604020202020204" pitchFamily="34" charset="0"/>
              <a:buChar char="•"/>
            </a:pPr>
            <a:r>
              <a:rPr lang="en-US" dirty="0"/>
              <a:t>Standards</a:t>
            </a:r>
          </a:p>
          <a:p>
            <a:pPr marL="171450" indent="-171450">
              <a:buFont typeface="Arial" panose="020B0604020202020204" pitchFamily="34" charset="0"/>
              <a:buChar char="•"/>
            </a:pPr>
            <a:r>
              <a:rPr lang="en-US" dirty="0"/>
              <a:t>Data Preservation, Access, and Associated Timelines</a:t>
            </a:r>
          </a:p>
          <a:p>
            <a:pPr marL="171450" indent="-171450">
              <a:buFont typeface="Arial" panose="020B0604020202020204" pitchFamily="34" charset="0"/>
              <a:buChar char="•"/>
            </a:pPr>
            <a:r>
              <a:rPr lang="en-US" dirty="0"/>
              <a:t>Access, Distribution, or Reuse Considerations</a:t>
            </a:r>
          </a:p>
        </p:txBody>
      </p:sp>
      <p:sp>
        <p:nvSpPr>
          <p:cNvPr id="4" name="Slide Number Placeholder 3"/>
          <p:cNvSpPr>
            <a:spLocks noGrp="1"/>
          </p:cNvSpPr>
          <p:nvPr>
            <p:ph type="sldNum" sz="quarter" idx="5"/>
          </p:nvPr>
        </p:nvSpPr>
        <p:spPr/>
        <p:txBody>
          <a:bodyPr/>
          <a:lstStyle/>
          <a:p>
            <a:fld id="{C308F768-8EB9-4E02-BE88-FCF276964B60}" type="slidenum">
              <a:rPr lang="en-US" altLang="en-US" smtClean="0"/>
              <a:pPr/>
              <a:t>2</a:t>
            </a:fld>
            <a:endParaRPr lang="en-US" altLang="en-US"/>
          </a:p>
        </p:txBody>
      </p:sp>
    </p:spTree>
    <p:extLst>
      <p:ext uri="{BB962C8B-B14F-4D97-AF65-F5344CB8AC3E}">
        <p14:creationId xmlns:p14="http://schemas.microsoft.com/office/powerpoint/2010/main" val="2988777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19EA2E3-18CE-6437-AB49-2A69EEA8D5DE}"/>
              </a:ext>
            </a:extLst>
          </p:cNvPr>
          <p:cNvSpPr>
            <a:spLocks noGrp="1" noChangeArrowheads="1"/>
          </p:cNvSpPr>
          <p:nvPr>
            <p:ph type="ctrTitle"/>
          </p:nvPr>
        </p:nvSpPr>
        <p:spPr>
          <a:xfrm>
            <a:off x="685800" y="2057400"/>
            <a:ext cx="7772400" cy="1143000"/>
          </a:xfrm>
        </p:spPr>
        <p:txBody>
          <a:bodyPr/>
          <a:lstStyle>
            <a:lvl1pPr>
              <a:defRPr/>
            </a:lvl1pPr>
          </a:lstStyle>
          <a:p>
            <a:pPr lvl="0"/>
            <a:r>
              <a:rPr lang="en-US" altLang="en-US" noProof="0"/>
              <a:t>Click to edit Master title style</a:t>
            </a:r>
          </a:p>
        </p:txBody>
      </p:sp>
      <p:sp>
        <p:nvSpPr>
          <p:cNvPr id="3075" name="Rectangle 3">
            <a:extLst>
              <a:ext uri="{FF2B5EF4-FFF2-40B4-BE49-F238E27FC236}">
                <a16:creationId xmlns:a16="http://schemas.microsoft.com/office/drawing/2014/main" id="{19AF49B1-A288-CC86-574C-4B90EB4ECEA8}"/>
              </a:ext>
            </a:extLst>
          </p:cNvPr>
          <p:cNvSpPr>
            <a:spLocks noGrp="1" noChangeArrowheads="1"/>
          </p:cNvSpPr>
          <p:nvPr>
            <p:ph type="subTitle" idx="1"/>
          </p:nvPr>
        </p:nvSpPr>
        <p:spPr>
          <a:xfrm>
            <a:off x="685800" y="3505200"/>
            <a:ext cx="77724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pic>
        <p:nvPicPr>
          <p:cNvPr id="3079" name="Picture 7">
            <a:extLst>
              <a:ext uri="{FF2B5EF4-FFF2-40B4-BE49-F238E27FC236}">
                <a16:creationId xmlns:a16="http://schemas.microsoft.com/office/drawing/2014/main" id="{467DD2A2-E6F0-8005-04C8-FC847C28E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76977"/>
            <a:ext cx="9144000" cy="581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CB2BB-62DD-3244-86EE-6179F93005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967B3F-FF72-746C-61C1-371C2473EA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7955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05DF45-58B6-086B-01FA-2D728A4812E8}"/>
              </a:ext>
            </a:extLst>
          </p:cNvPr>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BE13F0-869E-0593-BF83-1AA1AA152559}"/>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4990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36078-5D6A-AF9E-C0A6-3AA00A0747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051EE2-FDA7-2B6E-EC13-2EF65BB210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1172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B901F-DFA2-7709-2924-FA418F7BBE81}"/>
              </a:ext>
            </a:extLst>
          </p:cNvPr>
          <p:cNvSpPr>
            <a:spLocks noGrp="1"/>
          </p:cNvSpPr>
          <p:nvPr>
            <p:ph type="title"/>
          </p:nvPr>
        </p:nvSpPr>
        <p:spPr>
          <a:xfrm>
            <a:off x="623888" y="1709740"/>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916000-F16F-15D3-C828-C2A34FDF3AF0}"/>
              </a:ext>
            </a:extLst>
          </p:cNvPr>
          <p:cNvSpPr>
            <a:spLocks noGrp="1"/>
          </p:cNvSpPr>
          <p:nvPr>
            <p:ph type="body" idx="1"/>
          </p:nvPr>
        </p:nvSpPr>
        <p:spPr>
          <a:xfrm>
            <a:off x="623888" y="4589465"/>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533328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AAAD3-D3BE-F2EE-800A-69E1A2BADB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8B76C2-6755-3669-2B40-6666CACAC44F}"/>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D7C9A6-9C72-0EA4-11B2-C2EE1C16200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8323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6D29-615D-A227-F086-8F2765D60213}"/>
              </a:ext>
            </a:extLst>
          </p:cNvPr>
          <p:cNvSpPr>
            <a:spLocks noGrp="1"/>
          </p:cNvSpPr>
          <p:nvPr>
            <p:ph type="title"/>
          </p:nvPr>
        </p:nvSpPr>
        <p:spPr>
          <a:xfrm>
            <a:off x="630238" y="365127"/>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4CD165-8F73-1095-CA3E-6FD336EFFE1C}"/>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9664CB-CD6A-5519-739B-817B8C4FE697}"/>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120DF8-A149-E952-4F2C-FD5C869C6A7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58CCD7-17A6-0E83-2670-64321F94E71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69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72B1-ADA5-7888-6A41-8E39981C2C7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90194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509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6E4F-E99A-67E8-9350-2ACAB26029E5}"/>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0B7472-0655-74F2-5A3D-07D7A714D0F4}"/>
              </a:ext>
            </a:extLst>
          </p:cNvPr>
          <p:cNvSpPr>
            <a:spLocks noGrp="1"/>
          </p:cNvSpPr>
          <p:nvPr>
            <p:ph idx="1"/>
          </p:nvPr>
        </p:nvSpPr>
        <p:spPr>
          <a:xfrm>
            <a:off x="3887788" y="987427"/>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E95890-8673-D589-36AA-3BFC2AB5F7E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74320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A487-D1D3-C59C-95C6-F72C81508457}"/>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D5AA96-F87B-6299-1F5F-44267C2F8409}"/>
              </a:ext>
            </a:extLst>
          </p:cNvPr>
          <p:cNvSpPr>
            <a:spLocks noGrp="1"/>
          </p:cNvSpPr>
          <p:nvPr>
            <p:ph type="pic" idx="1"/>
          </p:nvPr>
        </p:nvSpPr>
        <p:spPr>
          <a:xfrm>
            <a:off x="3887788" y="987427"/>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13CFB40-2C74-D56F-1C96-60297E04FDEA}"/>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1637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36" name="Picture 12">
            <a:extLst>
              <a:ext uri="{FF2B5EF4-FFF2-40B4-BE49-F238E27FC236}">
                <a16:creationId xmlns:a16="http://schemas.microsoft.com/office/drawing/2014/main" id="{552FF488-8E8B-36ED-3516-9D18C107E78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276977"/>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a:extLst>
              <a:ext uri="{FF2B5EF4-FFF2-40B4-BE49-F238E27FC236}">
                <a16:creationId xmlns:a16="http://schemas.microsoft.com/office/drawing/2014/main" id="{AD9EAFE5-8EC1-C275-5CC1-BAD114673736}"/>
              </a:ext>
            </a:extLst>
          </p:cNvPr>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2F66684-A813-C6C8-8096-7B9847BAFFD4}"/>
              </a:ext>
            </a:extLst>
          </p:cNvPr>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2pPr>
      <a:lvl3pPr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3pPr>
      <a:lvl4pPr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4pPr>
      <a:lvl5pPr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9pPr>
    </p:titleStyle>
    <p:bodyStyle>
      <a:lvl1pPr marL="342900" indent="-342900" algn="l" rtl="0" eaLnBrk="1" fontAlgn="base" hangingPunct="1">
        <a:spcBef>
          <a:spcPct val="20000"/>
        </a:spcBef>
        <a:spcAft>
          <a:spcPct val="0"/>
        </a:spcAft>
        <a:buFont typeface="Wingdings" panose="05000000000000000000"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Wingdings" panose="05000000000000000000" pitchFamily="2" charset="2"/>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F59B898-3505-0DA5-21CF-1ACE774D291D}"/>
              </a:ext>
            </a:extLst>
          </p:cNvPr>
          <p:cNvSpPr>
            <a:spLocks noGrp="1" noChangeArrowheads="1"/>
          </p:cNvSpPr>
          <p:nvPr>
            <p:ph type="ctrTitle"/>
          </p:nvPr>
        </p:nvSpPr>
        <p:spPr>
          <a:xfrm>
            <a:off x="685800" y="2362200"/>
            <a:ext cx="7772400" cy="1143000"/>
          </a:xfrm>
        </p:spPr>
        <p:txBody>
          <a:bodyPr/>
          <a:lstStyle/>
          <a:p>
            <a:r>
              <a:rPr lang="en-US" altLang="en-US" dirty="0"/>
              <a:t>Take-Aways from Past Year’s NSF Audits of Peer Institutions</a:t>
            </a:r>
          </a:p>
        </p:txBody>
      </p:sp>
    </p:spTree>
    <p:extLst>
      <p:ext uri="{BB962C8B-B14F-4D97-AF65-F5344CB8AC3E}">
        <p14:creationId xmlns:p14="http://schemas.microsoft.com/office/powerpoint/2010/main" val="365070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C80BB-A40E-A21E-7F71-FBC1F361F0EF}"/>
              </a:ext>
            </a:extLst>
          </p:cNvPr>
          <p:cNvSpPr>
            <a:spLocks noGrp="1"/>
          </p:cNvSpPr>
          <p:nvPr>
            <p:ph type="title"/>
          </p:nvPr>
        </p:nvSpPr>
        <p:spPr>
          <a:xfrm>
            <a:off x="685800" y="609600"/>
            <a:ext cx="7772400" cy="5105400"/>
          </a:xfrm>
        </p:spPr>
        <p:txBody>
          <a:bodyPr/>
          <a:lstStyle/>
          <a:p>
            <a:r>
              <a:rPr lang="en-US" dirty="0"/>
              <a:t>Thank you </a:t>
            </a:r>
            <a:br>
              <a:rPr lang="en-US" dirty="0"/>
            </a:br>
            <a:br>
              <a:rPr lang="en-US" dirty="0"/>
            </a:br>
            <a:br>
              <a:rPr lang="en-US" dirty="0"/>
            </a:br>
            <a:r>
              <a:rPr lang="en-US" dirty="0"/>
              <a:t>Questions?</a:t>
            </a:r>
          </a:p>
        </p:txBody>
      </p:sp>
    </p:spTree>
    <p:extLst>
      <p:ext uri="{BB962C8B-B14F-4D97-AF65-F5344CB8AC3E}">
        <p14:creationId xmlns:p14="http://schemas.microsoft.com/office/powerpoint/2010/main" val="1550150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F8A0-A028-94DC-F43F-DB0B1431AB99}"/>
              </a:ext>
            </a:extLst>
          </p:cNvPr>
          <p:cNvSpPr>
            <a:spLocks noGrp="1"/>
          </p:cNvSpPr>
          <p:nvPr>
            <p:ph type="title"/>
          </p:nvPr>
        </p:nvSpPr>
        <p:spPr>
          <a:xfrm>
            <a:off x="685800" y="0"/>
            <a:ext cx="7772400" cy="1143000"/>
          </a:xfrm>
        </p:spPr>
        <p:txBody>
          <a:bodyPr/>
          <a:lstStyle/>
          <a:p>
            <a:r>
              <a:rPr lang="en-US" sz="3600" dirty="0"/>
              <a:t>Types of Audit Findings</a:t>
            </a:r>
          </a:p>
        </p:txBody>
      </p:sp>
      <p:sp>
        <p:nvSpPr>
          <p:cNvPr id="3" name="Content Placeholder 2">
            <a:extLst>
              <a:ext uri="{FF2B5EF4-FFF2-40B4-BE49-F238E27FC236}">
                <a16:creationId xmlns:a16="http://schemas.microsoft.com/office/drawing/2014/main" id="{5A35294E-37E1-930B-DD48-4307E4E12B12}"/>
              </a:ext>
            </a:extLst>
          </p:cNvPr>
          <p:cNvSpPr>
            <a:spLocks noGrp="1"/>
          </p:cNvSpPr>
          <p:nvPr>
            <p:ph idx="1"/>
          </p:nvPr>
        </p:nvSpPr>
        <p:spPr>
          <a:xfrm>
            <a:off x="190500" y="990600"/>
            <a:ext cx="8763000" cy="5181600"/>
          </a:xfrm>
        </p:spPr>
        <p:txBody>
          <a:bodyPr/>
          <a:lstStyle/>
          <a:p>
            <a:endParaRPr lang="en-US" sz="2800" dirty="0"/>
          </a:p>
          <a:p>
            <a:r>
              <a:rPr lang="en-US" sz="2800" dirty="0"/>
              <a:t>Allocation</a:t>
            </a:r>
          </a:p>
          <a:p>
            <a:endParaRPr lang="en-US" sz="2800" dirty="0"/>
          </a:p>
          <a:p>
            <a:r>
              <a:rPr lang="en-US" sz="2800" dirty="0"/>
              <a:t>Allowability</a:t>
            </a:r>
          </a:p>
          <a:p>
            <a:endParaRPr lang="en-US" sz="2800" dirty="0"/>
          </a:p>
          <a:p>
            <a:r>
              <a:rPr lang="en-US" sz="2800" dirty="0"/>
              <a:t>Inadequate Support</a:t>
            </a:r>
          </a:p>
          <a:p>
            <a:endParaRPr lang="en-US" sz="2800" dirty="0"/>
          </a:p>
          <a:p>
            <a:r>
              <a:rPr lang="en-US" sz="2800" dirty="0"/>
              <a:t>Non-Compliance with Institution’s Own Policies and Procedures</a:t>
            </a:r>
          </a:p>
          <a:p>
            <a:endParaRPr lang="en-US" sz="2800" dirty="0"/>
          </a:p>
        </p:txBody>
      </p:sp>
    </p:spTree>
    <p:extLst>
      <p:ext uri="{BB962C8B-B14F-4D97-AF65-F5344CB8AC3E}">
        <p14:creationId xmlns:p14="http://schemas.microsoft.com/office/powerpoint/2010/main" val="57447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762000" y="25400"/>
            <a:ext cx="7772400" cy="812800"/>
          </a:xfrm>
        </p:spPr>
        <p:txBody>
          <a:bodyPr/>
          <a:lstStyle/>
          <a:p>
            <a:r>
              <a:rPr lang="en-US" sz="3600" dirty="0"/>
              <a:t>Allocation - Publications</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r>
              <a:rPr lang="en-US" sz="2800" dirty="0"/>
              <a:t>Audit comment in 3 of the 4 audits</a:t>
            </a:r>
          </a:p>
          <a:p>
            <a:r>
              <a:rPr lang="en-US" sz="2800" dirty="0"/>
              <a:t>Expenses must be allocated based on the relative benefits the awards received.</a:t>
            </a:r>
          </a:p>
          <a:p>
            <a:r>
              <a:rPr lang="en-US" sz="2800" dirty="0"/>
              <a:t>“100 percent of the costs…to publish a research article that acknowledged nine funding sources as having contributed to the published research.”</a:t>
            </a:r>
          </a:p>
          <a:p>
            <a:r>
              <a:rPr lang="en-US" sz="2800" dirty="0"/>
              <a:t>“100 percent of the publication costs…[of] articles that each acknowledged three sources of funding as having contributed to the published research.”</a:t>
            </a:r>
          </a:p>
          <a:p>
            <a:r>
              <a:rPr lang="en-US" sz="2800" dirty="0"/>
              <a:t>“…[costs of] an article that did not acknowledge the NSF award charged…”</a:t>
            </a:r>
          </a:p>
          <a:p>
            <a:endParaRPr lang="en-US" sz="2400" dirty="0"/>
          </a:p>
        </p:txBody>
      </p:sp>
    </p:spTree>
    <p:extLst>
      <p:ext uri="{BB962C8B-B14F-4D97-AF65-F5344CB8AC3E}">
        <p14:creationId xmlns:p14="http://schemas.microsoft.com/office/powerpoint/2010/main" val="1425577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CD45-0D2C-A9E0-6C30-4E014B7D6814}"/>
              </a:ext>
            </a:extLst>
          </p:cNvPr>
          <p:cNvSpPr>
            <a:spLocks noGrp="1"/>
          </p:cNvSpPr>
          <p:nvPr>
            <p:ph type="title"/>
          </p:nvPr>
        </p:nvSpPr>
        <p:spPr>
          <a:xfrm>
            <a:off x="685800" y="304800"/>
            <a:ext cx="7772400" cy="1143000"/>
          </a:xfrm>
        </p:spPr>
        <p:txBody>
          <a:bodyPr/>
          <a:lstStyle/>
          <a:p>
            <a:r>
              <a:rPr lang="en-US" sz="3600" dirty="0"/>
              <a:t>Allocation – Near Grant Expiration</a:t>
            </a:r>
          </a:p>
        </p:txBody>
      </p:sp>
      <p:sp>
        <p:nvSpPr>
          <p:cNvPr id="3" name="Content Placeholder 2">
            <a:extLst>
              <a:ext uri="{FF2B5EF4-FFF2-40B4-BE49-F238E27FC236}">
                <a16:creationId xmlns:a16="http://schemas.microsoft.com/office/drawing/2014/main" id="{3B0E5DC2-6D59-0923-E3CB-DD9F2104C5F2}"/>
              </a:ext>
            </a:extLst>
          </p:cNvPr>
          <p:cNvSpPr>
            <a:spLocks noGrp="1"/>
          </p:cNvSpPr>
          <p:nvPr>
            <p:ph idx="1"/>
          </p:nvPr>
        </p:nvSpPr>
        <p:spPr>
          <a:xfrm>
            <a:off x="685800" y="1676400"/>
            <a:ext cx="7772400" cy="4114800"/>
          </a:xfrm>
        </p:spPr>
        <p:txBody>
          <a:bodyPr/>
          <a:lstStyle/>
          <a:p>
            <a:r>
              <a:rPr lang="en-US" dirty="0"/>
              <a:t>“…equipment was not received until 89 days before the grant’s greater than 6-year [Period of Performance] expired…”</a:t>
            </a:r>
          </a:p>
          <a:p>
            <a:endParaRPr lang="en-US" dirty="0"/>
          </a:p>
          <a:p>
            <a:r>
              <a:rPr lang="en-US" dirty="0"/>
              <a:t>“…chemicals were not received until 13 days before the grant expired…</a:t>
            </a:r>
          </a:p>
        </p:txBody>
      </p:sp>
    </p:spTree>
    <p:extLst>
      <p:ext uri="{BB962C8B-B14F-4D97-AF65-F5344CB8AC3E}">
        <p14:creationId xmlns:p14="http://schemas.microsoft.com/office/powerpoint/2010/main" val="1866927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4844-A4C2-BFF5-4273-54A0346AD5FA}"/>
              </a:ext>
            </a:extLst>
          </p:cNvPr>
          <p:cNvSpPr>
            <a:spLocks noGrp="1"/>
          </p:cNvSpPr>
          <p:nvPr>
            <p:ph type="title"/>
          </p:nvPr>
        </p:nvSpPr>
        <p:spPr>
          <a:xfrm>
            <a:off x="685800" y="76200"/>
            <a:ext cx="7772400" cy="876300"/>
          </a:xfrm>
        </p:spPr>
        <p:txBody>
          <a:bodyPr/>
          <a:lstStyle/>
          <a:p>
            <a:r>
              <a:rPr lang="en-US" sz="3600" dirty="0"/>
              <a:t>Allowability – Gift Cards</a:t>
            </a:r>
          </a:p>
        </p:txBody>
      </p:sp>
      <p:sp>
        <p:nvSpPr>
          <p:cNvPr id="3" name="Content Placeholder 2">
            <a:extLst>
              <a:ext uri="{FF2B5EF4-FFF2-40B4-BE49-F238E27FC236}">
                <a16:creationId xmlns:a16="http://schemas.microsoft.com/office/drawing/2014/main" id="{18FCF987-118E-39B1-B0D1-0628D6AFC79E}"/>
              </a:ext>
            </a:extLst>
          </p:cNvPr>
          <p:cNvSpPr>
            <a:spLocks noGrp="1"/>
          </p:cNvSpPr>
          <p:nvPr>
            <p:ph idx="1"/>
          </p:nvPr>
        </p:nvSpPr>
        <p:spPr>
          <a:xfrm>
            <a:off x="228600" y="895350"/>
            <a:ext cx="8686800" cy="5067300"/>
          </a:xfrm>
        </p:spPr>
        <p:txBody>
          <a:bodyPr/>
          <a:lstStyle/>
          <a:p>
            <a:endParaRPr lang="en-US" dirty="0"/>
          </a:p>
          <a:p>
            <a:r>
              <a:rPr lang="en-US" dirty="0"/>
              <a:t>“…$xxx in costs incurred to purchase gift cards that UNCC did not use to benefit the award.”</a:t>
            </a:r>
          </a:p>
          <a:p>
            <a:pPr marL="0" indent="0">
              <a:buNone/>
            </a:pPr>
            <a:endParaRPr lang="en-US" dirty="0"/>
          </a:p>
          <a:p>
            <a:r>
              <a:rPr lang="en-US" dirty="0"/>
              <a:t>“...remove incentive gift card expenses from NSF awards if gift cards go unused.”</a:t>
            </a:r>
          </a:p>
        </p:txBody>
      </p:sp>
    </p:spTree>
    <p:extLst>
      <p:ext uri="{BB962C8B-B14F-4D97-AF65-F5344CB8AC3E}">
        <p14:creationId xmlns:p14="http://schemas.microsoft.com/office/powerpoint/2010/main" val="390469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4844-A4C2-BFF5-4273-54A0346AD5FA}"/>
              </a:ext>
            </a:extLst>
          </p:cNvPr>
          <p:cNvSpPr>
            <a:spLocks noGrp="1"/>
          </p:cNvSpPr>
          <p:nvPr>
            <p:ph type="title"/>
          </p:nvPr>
        </p:nvSpPr>
        <p:spPr>
          <a:xfrm>
            <a:off x="685800" y="76200"/>
            <a:ext cx="7772400" cy="876300"/>
          </a:xfrm>
        </p:spPr>
        <p:txBody>
          <a:bodyPr/>
          <a:lstStyle/>
          <a:p>
            <a:r>
              <a:rPr lang="en-US" sz="3600" dirty="0"/>
              <a:t>Allowability – Salary Expense</a:t>
            </a:r>
          </a:p>
        </p:txBody>
      </p:sp>
      <p:sp>
        <p:nvSpPr>
          <p:cNvPr id="3" name="Content Placeholder 2">
            <a:extLst>
              <a:ext uri="{FF2B5EF4-FFF2-40B4-BE49-F238E27FC236}">
                <a16:creationId xmlns:a16="http://schemas.microsoft.com/office/drawing/2014/main" id="{18FCF987-118E-39B1-B0D1-0628D6AFC79E}"/>
              </a:ext>
            </a:extLst>
          </p:cNvPr>
          <p:cNvSpPr>
            <a:spLocks noGrp="1"/>
          </p:cNvSpPr>
          <p:nvPr>
            <p:ph idx="1"/>
          </p:nvPr>
        </p:nvSpPr>
        <p:spPr>
          <a:xfrm>
            <a:off x="228600" y="895350"/>
            <a:ext cx="8686800" cy="5067300"/>
          </a:xfrm>
        </p:spPr>
        <p:txBody>
          <a:bodyPr/>
          <a:lstStyle/>
          <a:p>
            <a:endParaRPr lang="en-US" dirty="0"/>
          </a:p>
          <a:p>
            <a:r>
              <a:rPr lang="en-US" dirty="0"/>
              <a:t>“Although the salary expenses appear to have benefitted the award charged, the employee’s compensation rate fluctuated based on the nature and type of work performed and was not based on an IBS rate.”</a:t>
            </a:r>
          </a:p>
        </p:txBody>
      </p:sp>
    </p:spTree>
    <p:extLst>
      <p:ext uri="{BB962C8B-B14F-4D97-AF65-F5344CB8AC3E}">
        <p14:creationId xmlns:p14="http://schemas.microsoft.com/office/powerpoint/2010/main" val="373722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4844-A4C2-BFF5-4273-54A0346AD5FA}"/>
              </a:ext>
            </a:extLst>
          </p:cNvPr>
          <p:cNvSpPr>
            <a:spLocks noGrp="1"/>
          </p:cNvSpPr>
          <p:nvPr>
            <p:ph type="title"/>
          </p:nvPr>
        </p:nvSpPr>
        <p:spPr>
          <a:xfrm>
            <a:off x="685800" y="76200"/>
            <a:ext cx="7772400" cy="876300"/>
          </a:xfrm>
        </p:spPr>
        <p:txBody>
          <a:bodyPr/>
          <a:lstStyle/>
          <a:p>
            <a:r>
              <a:rPr lang="en-US" sz="3600" dirty="0"/>
              <a:t>Allowability – Materials and Supplies</a:t>
            </a:r>
          </a:p>
        </p:txBody>
      </p:sp>
      <p:sp>
        <p:nvSpPr>
          <p:cNvPr id="3" name="Content Placeholder 2">
            <a:extLst>
              <a:ext uri="{FF2B5EF4-FFF2-40B4-BE49-F238E27FC236}">
                <a16:creationId xmlns:a16="http://schemas.microsoft.com/office/drawing/2014/main" id="{18FCF987-118E-39B1-B0D1-0628D6AFC79E}"/>
              </a:ext>
            </a:extLst>
          </p:cNvPr>
          <p:cNvSpPr>
            <a:spLocks noGrp="1"/>
          </p:cNvSpPr>
          <p:nvPr>
            <p:ph idx="1"/>
          </p:nvPr>
        </p:nvSpPr>
        <p:spPr>
          <a:xfrm>
            <a:off x="228600" y="895350"/>
            <a:ext cx="8686800" cy="5067300"/>
          </a:xfrm>
        </p:spPr>
        <p:txBody>
          <a:bodyPr/>
          <a:lstStyle/>
          <a:p>
            <a:endParaRPr lang="en-US" dirty="0"/>
          </a:p>
          <a:p>
            <a:r>
              <a:rPr lang="en-US" dirty="0"/>
              <a:t>Office supplies</a:t>
            </a:r>
          </a:p>
          <a:p>
            <a:r>
              <a:rPr lang="en-US" dirty="0"/>
              <a:t>Chemicals after the Period of Performance expired</a:t>
            </a:r>
          </a:p>
          <a:p>
            <a:r>
              <a:rPr lang="en-US" dirty="0"/>
              <a:t>Replacement batteries for uninterruptable power supplies that were not purchased to support the award, but rather to benefit the general network/infrastructure of the researcher’s lab, which had sponsored and non-sponsored activity.</a:t>
            </a:r>
          </a:p>
        </p:txBody>
      </p:sp>
    </p:spTree>
    <p:extLst>
      <p:ext uri="{BB962C8B-B14F-4D97-AF65-F5344CB8AC3E}">
        <p14:creationId xmlns:p14="http://schemas.microsoft.com/office/powerpoint/2010/main" val="3147242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FD266-BD84-CB7E-F58F-2A39EF08623B}"/>
              </a:ext>
            </a:extLst>
          </p:cNvPr>
          <p:cNvSpPr>
            <a:spLocks noGrp="1"/>
          </p:cNvSpPr>
          <p:nvPr>
            <p:ph type="title"/>
          </p:nvPr>
        </p:nvSpPr>
        <p:spPr>
          <a:xfrm>
            <a:off x="609600" y="5080"/>
            <a:ext cx="7772400" cy="1143000"/>
          </a:xfrm>
        </p:spPr>
        <p:txBody>
          <a:bodyPr/>
          <a:lstStyle/>
          <a:p>
            <a:r>
              <a:rPr lang="en-US" sz="3600" dirty="0"/>
              <a:t>Inadequate Support</a:t>
            </a:r>
          </a:p>
        </p:txBody>
      </p:sp>
      <p:sp>
        <p:nvSpPr>
          <p:cNvPr id="3" name="Content Placeholder 2">
            <a:extLst>
              <a:ext uri="{FF2B5EF4-FFF2-40B4-BE49-F238E27FC236}">
                <a16:creationId xmlns:a16="http://schemas.microsoft.com/office/drawing/2014/main" id="{0AF6A6CA-426A-CDBE-BCDD-3047B3528B83}"/>
              </a:ext>
            </a:extLst>
          </p:cNvPr>
          <p:cNvSpPr>
            <a:spLocks noGrp="1"/>
          </p:cNvSpPr>
          <p:nvPr>
            <p:ph idx="1"/>
          </p:nvPr>
        </p:nvSpPr>
        <p:spPr>
          <a:xfrm>
            <a:off x="495300" y="1148080"/>
            <a:ext cx="8153400" cy="4648200"/>
          </a:xfrm>
        </p:spPr>
        <p:txBody>
          <a:bodyPr/>
          <a:lstStyle/>
          <a:p>
            <a:r>
              <a:rPr lang="en-US" sz="2800" dirty="0"/>
              <a:t>“…laboratory testing services that were not supported by an executed agreement that identified the scope of the services to be provided, the [Period of Performance] for the services, and/or the lab testing rate(s).”</a:t>
            </a:r>
          </a:p>
          <a:p>
            <a:endParaRPr lang="en-US" sz="2800" dirty="0"/>
          </a:p>
          <a:p>
            <a:r>
              <a:rPr lang="en-US" sz="2800" dirty="0"/>
              <a:t>“…workshop facilitation services that were not supported by an executed agreement that identified the scope of the services to be provided, the [Period of Performance] for the services, and/or the consultant’s compensation rate.”</a:t>
            </a:r>
          </a:p>
          <a:p>
            <a:endParaRPr lang="en-US" dirty="0"/>
          </a:p>
        </p:txBody>
      </p:sp>
    </p:spTree>
    <p:extLst>
      <p:ext uri="{BB962C8B-B14F-4D97-AF65-F5344CB8AC3E}">
        <p14:creationId xmlns:p14="http://schemas.microsoft.com/office/powerpoint/2010/main" val="2025235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FD266-BD84-CB7E-F58F-2A39EF08623B}"/>
              </a:ext>
            </a:extLst>
          </p:cNvPr>
          <p:cNvSpPr>
            <a:spLocks noGrp="1"/>
          </p:cNvSpPr>
          <p:nvPr>
            <p:ph type="title"/>
          </p:nvPr>
        </p:nvSpPr>
        <p:spPr>
          <a:xfrm>
            <a:off x="609600" y="5080"/>
            <a:ext cx="7772400" cy="1143000"/>
          </a:xfrm>
        </p:spPr>
        <p:txBody>
          <a:bodyPr/>
          <a:lstStyle/>
          <a:p>
            <a:r>
              <a:rPr lang="en-US" sz="3600" dirty="0"/>
              <a:t>Non-Compliance with Institution’s Own Policies and Procedures</a:t>
            </a:r>
          </a:p>
        </p:txBody>
      </p:sp>
      <p:sp>
        <p:nvSpPr>
          <p:cNvPr id="3" name="Content Placeholder 2">
            <a:extLst>
              <a:ext uri="{FF2B5EF4-FFF2-40B4-BE49-F238E27FC236}">
                <a16:creationId xmlns:a16="http://schemas.microsoft.com/office/drawing/2014/main" id="{0AF6A6CA-426A-CDBE-BCDD-3047B3528B83}"/>
              </a:ext>
            </a:extLst>
          </p:cNvPr>
          <p:cNvSpPr>
            <a:spLocks noGrp="1"/>
          </p:cNvSpPr>
          <p:nvPr>
            <p:ph idx="1"/>
          </p:nvPr>
        </p:nvSpPr>
        <p:spPr>
          <a:xfrm>
            <a:off x="495300" y="1148080"/>
            <a:ext cx="8153400" cy="4648200"/>
          </a:xfrm>
        </p:spPr>
        <p:txBody>
          <a:bodyPr/>
          <a:lstStyle/>
          <a:p>
            <a:r>
              <a:rPr lang="en-US" sz="2400" dirty="0"/>
              <a:t>“…[did not complete] a Subrecipient Risk Assessment Questionnaire before executing a subaward…”</a:t>
            </a:r>
          </a:p>
          <a:p>
            <a:r>
              <a:rPr lang="en-US" sz="2400" dirty="0"/>
              <a:t>“….[did not] competitively bid service agreements for consultants [that exceeded] $25,000…”</a:t>
            </a:r>
          </a:p>
          <a:p>
            <a:endParaRPr lang="en-US" sz="2400" dirty="0"/>
          </a:p>
          <a:p>
            <a:r>
              <a:rPr lang="en-US" sz="2400" dirty="0"/>
              <a:t>“…effort reports…[were] certified more than one academic period after the effort took place…[and] two effort reports…[were not] certified until…requested as part of [the] audit”</a:t>
            </a:r>
          </a:p>
          <a:p>
            <a:r>
              <a:rPr lang="en-US" sz="2400" dirty="0"/>
              <a:t>“…personnel [are] to complete effort reports on a semi-annual basis,…[but] UI did not create or certify the…[person’s] effort report until [requested by the] audit.”</a:t>
            </a:r>
          </a:p>
          <a:p>
            <a:endParaRPr lang="en-US" dirty="0"/>
          </a:p>
        </p:txBody>
      </p:sp>
    </p:spTree>
    <p:extLst>
      <p:ext uri="{BB962C8B-B14F-4D97-AF65-F5344CB8AC3E}">
        <p14:creationId xmlns:p14="http://schemas.microsoft.com/office/powerpoint/2010/main" val="36504677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6004</TotalTime>
  <Words>524</Words>
  <Application>Microsoft Office PowerPoint</Application>
  <PresentationFormat>On-screen Show (4:3)</PresentationFormat>
  <Paragraphs>52</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Office Theme</vt:lpstr>
      <vt:lpstr>Take-Aways from Past Year’s NSF Audits of Peer Institutions</vt:lpstr>
      <vt:lpstr>Types of Audit Findings</vt:lpstr>
      <vt:lpstr>Allocation - Publications</vt:lpstr>
      <vt:lpstr>Allocation – Near Grant Expiration</vt:lpstr>
      <vt:lpstr>Allowability – Gift Cards</vt:lpstr>
      <vt:lpstr>Allowability – Salary Expense</vt:lpstr>
      <vt:lpstr>Allowability – Materials and Supplies</vt:lpstr>
      <vt:lpstr>Inadequate Support</vt:lpstr>
      <vt:lpstr>Non-Compliance with Institution’s Own Policies and Procedures</vt:lpstr>
      <vt:lpstr>Thank you    Questions?</vt:lpstr>
    </vt:vector>
  </TitlesOfParts>
  <Manager/>
  <Company>University of Rochester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Reitz, Libby</dc:creator>
  <cp:keywords/>
  <dc:description/>
  <cp:lastModifiedBy>Ritz, Michael</cp:lastModifiedBy>
  <cp:revision>34</cp:revision>
  <cp:lastPrinted>1904-01-01T00:00:00Z</cp:lastPrinted>
  <dcterms:created xsi:type="dcterms:W3CDTF">2022-10-07T13:25:14Z</dcterms:created>
  <dcterms:modified xsi:type="dcterms:W3CDTF">2023-03-28T18:41:40Z</dcterms:modified>
  <cp:category/>
</cp:coreProperties>
</file>