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216" r:id="rId2"/>
    <p:sldId id="121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0825" autoAdjust="0"/>
    <p:restoredTop sz="94660"/>
  </p:normalViewPr>
  <p:slideViewPr>
    <p:cSldViewPr snapToGrid="0">
      <p:cViewPr varScale="1">
        <p:scale>
          <a:sx n="66" d="100"/>
          <a:sy n="66" d="100"/>
        </p:scale>
        <p:origin x="3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, Wen" userId="007eadf6-ee5c-406f-b404-b95943bb45b3" providerId="ADAL" clId="{1BA4AA1E-1CA5-4B20-8055-79078A78DE80}"/>
    <pc:docChg chg="delSld">
      <pc:chgData name="Li, Wen" userId="007eadf6-ee5c-406f-b404-b95943bb45b3" providerId="ADAL" clId="{1BA4AA1E-1CA5-4B20-8055-79078A78DE80}" dt="2024-03-26T16:44:43.510" v="0" actId="47"/>
      <pc:docMkLst>
        <pc:docMk/>
      </pc:docMkLst>
      <pc:sldChg chg="del">
        <pc:chgData name="Li, Wen" userId="007eadf6-ee5c-406f-b404-b95943bb45b3" providerId="ADAL" clId="{1BA4AA1E-1CA5-4B20-8055-79078A78DE80}" dt="2024-03-26T16:44:43.510" v="0" actId="47"/>
        <pc:sldMkLst>
          <pc:docMk/>
          <pc:sldMk cId="1136654411" sldId="121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3A8C3-A3E5-4893-9959-14A92D6AB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3B6FB8-2E1C-4667-96E3-B62F3767F3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A14D4-337D-458E-BEB9-7B6C1568F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7FC3-05C9-4DDF-B8D5-663E7C73C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118221-83DE-4AC2-B989-B1C29E352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80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80BC4-382C-4C94-8F86-F7361FE07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C8CA80-385C-4D08-B040-2D7208B4A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EC2401-B46E-4685-A53F-0D9959AB3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D855BD-4B23-4E7A-98EA-46F0EC9CBA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8E401C-A1A5-4BB2-BDC1-69218F026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71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F82FC1-6EB6-47A5-BB43-E5C9D2CC0C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C59496-625C-43A6-803A-108BF80BB9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46318-27EF-4B41-8010-9B05E746E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D4672-E423-4689-BE6A-4549CE365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FD948A-8368-41EE-A7F2-50CC82C2B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307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100FA-F58F-4EDF-B2BF-EB18F5BE5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1F08B-2D66-4D3D-8FE2-61B0E0167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A14A8-41E6-457A-81E3-B9A29DC9A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C416BF-40E8-4F05-B99C-E31581A9BD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0CE900-BE8D-467A-858E-18FAF27A2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71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64A0-A5B6-4432-A88E-1E4659225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C383C2-68D7-4559-8B96-7F60F5306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38207F-0534-4890-9083-B84A4EBF3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0FB8D8-789A-4486-A97B-700F787B7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3AFE67-97A9-47A9-9713-A80003B9C8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051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8BDEE6-D2C1-458B-AC89-3D3ED6816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85525-8A6F-48C4-B359-D4ED4F1FA5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E7665-EC2A-44BA-9841-C45D619DC6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1738DB-502D-4A56-90EE-FDB911AA2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734906-3F14-4C27-AA2E-1C72F6987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861D3B-099E-4289-9055-4AF7C9115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51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5B887-79FC-442F-8942-AF419B3A3E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84005A-A92E-482E-8EFB-16FCA12DB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9EC77A-84A8-4A5F-8654-CBB345C10A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F54835-1BE8-4027-9EA5-84467B04B5D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D13229-85DE-4C3D-BB59-D7B61A3779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90E1C8-C1CA-432B-A1FD-C28CD7C11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D3E6915-65AB-4B6D-8DDA-FBE320CF62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A3A811-5A02-4B5C-808F-25CBE598A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538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FE921-0640-471C-A2DC-09761DF85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362A98-96AD-4AEF-AB83-694545F18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19383F-E66A-4F1D-A99A-24CF64382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24B5A8-0B7D-4573-B7E6-A7E9DE13D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408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FDD0CB-E55E-4438-85D4-EC12386A8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5BB1C9-B80C-44D4-B2E2-28F4D4027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8BE47F-238C-4FDB-849C-9065A4850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85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3460E9-9956-459A-8C03-EA827D3D0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8BE4E-F54A-4BA6-8CF6-654A474EA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26184F-1B83-412F-B9DD-1A4CF89EFC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45BC7B-34C0-4F07-B74B-3D74C5F275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45EE2B-86E6-4145-B665-2102228BE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A29598-57EC-4B5D-BEBB-84B50FF82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208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145D19-D64A-472E-843D-F00D940334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73471A-7D2C-4271-BC75-4C975BAF61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6DFE50-253B-4E00-B48B-7183C2987E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07577E-7686-46F4-985F-AB0D98AB4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72AE8E-A4A9-4964-B52B-5E13EA988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5CDA5-021F-49D8-B8E2-B2C342DF6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9234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BA820E0-68BF-4452-A69E-2C50AB62C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1E30CC-DFC9-4F3E-95CC-E23CC953C6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33ACBD-4BDF-4214-850D-5349EA03F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40D1E-5875-43A5-A8B2-936A3CA4C7C2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1BB627-C402-4BE9-A7A5-DDF625C638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1AF61-EC2B-4CD0-93D1-1B1F2FAC34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B5CB6-5757-48F1-955A-C4E7B445BC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743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mailto:cara.park@cardinalhealth.com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717D1-8184-4D9E-A871-812EC5C66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733" y="270404"/>
            <a:ext cx="10515600" cy="1208617"/>
          </a:xfrm>
        </p:spPr>
        <p:txBody>
          <a:bodyPr>
            <a:normAutofit/>
          </a:bodyPr>
          <a:lstStyle/>
          <a:p>
            <a:r>
              <a:rPr lang="en-US" sz="3600" b="0" i="0" dirty="0">
                <a:solidFill>
                  <a:schemeClr val="accent1"/>
                </a:solidFill>
                <a:effectLst/>
                <a:latin typeface="+mn-lt"/>
              </a:rPr>
              <a:t>Who is responsible for compensating the cost in case of lost or damage to the goods during Transit?</a:t>
            </a:r>
            <a:endParaRPr lang="en-US" sz="3600" dirty="0">
              <a:solidFill>
                <a:schemeClr val="accent1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FFA7B-F448-67EB-0A61-3552325E8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5542" y="1479021"/>
            <a:ext cx="10947401" cy="4896908"/>
          </a:xfrm>
        </p:spPr>
        <p:txBody>
          <a:bodyPr>
            <a:normAutofit fontScale="92500" lnSpcReduction="20000"/>
          </a:bodyPr>
          <a:lstStyle/>
          <a:p>
            <a:pPr lvl="1"/>
            <a:r>
              <a:rPr lang="en-US" u="sng" dirty="0"/>
              <a:t>Use UR contracted Shippers – UR negotiated rate (FOB Destination, Freight Collect)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Cardinal/</a:t>
            </a:r>
            <a:r>
              <a:rPr lang="en-US" dirty="0" err="1"/>
              <a:t>Optifreight</a:t>
            </a:r>
            <a:r>
              <a:rPr lang="en-US" dirty="0"/>
              <a:t> (UR Preferred)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 No declared value – Max. $100 via FedEx (&lt;150 </a:t>
            </a:r>
            <a:r>
              <a:rPr lang="en-US" dirty="0" err="1"/>
              <a:t>lbs</a:t>
            </a:r>
            <a:r>
              <a:rPr lang="en-US" dirty="0"/>
              <a:t>)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 Declared value – incremental fee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 Supplier quote will not include freights/insurance.  Cardinal/</a:t>
            </a:r>
            <a:r>
              <a:rPr lang="en-US" dirty="0" err="1"/>
              <a:t>Optifreight</a:t>
            </a:r>
            <a:r>
              <a:rPr lang="en-US" dirty="0"/>
              <a:t> will bill UR directly.</a:t>
            </a:r>
          </a:p>
          <a:p>
            <a:pPr lvl="3">
              <a:buFont typeface="Courier New" panose="02070309020205020404" pitchFamily="49" charset="0"/>
              <a:buChar char="o"/>
            </a:pPr>
            <a:r>
              <a:rPr lang="en-US" dirty="0"/>
              <a:t> Contact: Cara Park at Cardinal/</a:t>
            </a:r>
            <a:r>
              <a:rPr lang="en-US" dirty="0" err="1"/>
              <a:t>Optifreight</a:t>
            </a:r>
            <a:r>
              <a:rPr lang="en-US" dirty="0"/>
              <a:t>, Park, Cara </a:t>
            </a:r>
            <a:r>
              <a:rPr lang="en-US" dirty="0">
                <a:hlinkClick r:id="rId2"/>
              </a:rPr>
              <a:t>cara.park@cardinalhealth.com</a:t>
            </a: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Other contracts for big value shipment:  Clinical Lab and Pharmacy</a:t>
            </a:r>
          </a:p>
          <a:p>
            <a:pPr marL="914400" lvl="2" indent="0">
              <a:buNone/>
            </a:pPr>
            <a:endParaRPr lang="en-US" dirty="0"/>
          </a:p>
          <a:p>
            <a:pPr lvl="1"/>
            <a:r>
              <a:rPr lang="en-US" u="sng" dirty="0"/>
              <a:t>Use Supplier contracted Shippers – direct-ship (FOB Destination, Freight Prepaid)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Freight and insurance included in the supplier’s pricing – 3~6% incremental fee.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Supplier will be responsible for the cost of lost or damaged the shipment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Medline, Roche, Illumina, Fisher, VWR, BD, ….etc.</a:t>
            </a:r>
          </a:p>
          <a:p>
            <a:pPr lvl="1"/>
            <a:endParaRPr lang="en-US" u="sng" dirty="0"/>
          </a:p>
          <a:p>
            <a:pPr lvl="1"/>
            <a:r>
              <a:rPr lang="en-US" u="sng" dirty="0"/>
              <a:t>UR-held Cargo Insurance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Deductible $1000 with a cap of $2M/claim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Non-hazardous, non-Toxic materials…etc.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en-US" dirty="0"/>
              <a:t> Contact:  Kristin McCann, Senior Insurance Administrator, Legal Counsel.</a:t>
            </a:r>
          </a:p>
          <a:p>
            <a:pPr lvl="1"/>
            <a:endParaRPr lang="en-US" dirty="0"/>
          </a:p>
          <a:p>
            <a:pPr marL="914400" lvl="2" indent="0">
              <a:buNone/>
            </a:pPr>
            <a:endParaRPr lang="en-US" dirty="0"/>
          </a:p>
          <a:p>
            <a:pPr lvl="2"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  <a:p>
            <a:pPr lvl="1">
              <a:buFont typeface="Wingdings" panose="05000000000000000000" pitchFamily="2" charset="2"/>
              <a:buChar char="Ø"/>
            </a:pPr>
            <a:endParaRPr lang="en-US" dirty="0"/>
          </a:p>
        </p:txBody>
      </p:sp>
      <p:pic>
        <p:nvPicPr>
          <p:cNvPr id="1026" name="Picture 2" descr="1,397 Package Lost Stock Photos, High-Res Pictures, and ...">
            <a:extLst>
              <a:ext uri="{FF2B5EF4-FFF2-40B4-BE49-F238E27FC236}">
                <a16:creationId xmlns:a16="http://schemas.microsoft.com/office/drawing/2014/main" id="{25BA5C6C-7377-F8B0-EDF2-F0F809174D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25378" y="4507441"/>
            <a:ext cx="1857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8271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663027-83EE-B842-D75D-82447A2B5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3177" y="327097"/>
            <a:ext cx="10515600" cy="885372"/>
          </a:xfrm>
        </p:spPr>
        <p:txBody>
          <a:bodyPr/>
          <a:lstStyle/>
          <a:p>
            <a:pPr algn="ctr"/>
            <a:r>
              <a:rPr lang="en-US" b="1" dirty="0"/>
              <a:t>Definition of Delivery Terms in Workday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5568DAA-9915-4DD2-B840-01D8C12C68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21" y="1423988"/>
            <a:ext cx="6516370" cy="533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64A9AC3-FB00-2923-A293-67DAC2334C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177" y="2025009"/>
            <a:ext cx="6019800" cy="56388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18D1691-6F82-DEFE-898E-A1A9E5C04B6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21" y="2716724"/>
            <a:ext cx="4019550" cy="552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CFB3EE6-77CB-F8BB-F2C9-B07ECCA27DA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21" y="3363401"/>
            <a:ext cx="6113145" cy="500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6A2A8DE-9B5B-A001-5F4F-E2DC86491D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21" y="3933982"/>
            <a:ext cx="6456680" cy="589915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2D4A34-12F3-BA61-567C-1862059EA35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0021" y="4594098"/>
            <a:ext cx="6289040" cy="5334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8385CE9-7DFE-F154-D99B-29B803BFFE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71553" y="6946105"/>
            <a:ext cx="10515600" cy="4351338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2050" name="Picture 10">
            <a:extLst>
              <a:ext uri="{FF2B5EF4-FFF2-40B4-BE49-F238E27FC236}">
                <a16:creationId xmlns:a16="http://schemas.microsoft.com/office/drawing/2014/main" id="{B1A5214A-F29F-296A-C803-50F706404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6528" y="5122068"/>
            <a:ext cx="6116638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1">
            <a:extLst>
              <a:ext uri="{FF2B5EF4-FFF2-40B4-BE49-F238E27FC236}">
                <a16:creationId xmlns:a16="http://schemas.microsoft.com/office/drawing/2014/main" id="{AD825559-B1A1-30F1-A392-DF3ECED95C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172" y="5779626"/>
            <a:ext cx="6229350" cy="51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7E666198-9FC1-C54D-B8FB-DEE40D0E3F10}"/>
              </a:ext>
            </a:extLst>
          </p:cNvPr>
          <p:cNvSpPr/>
          <p:nvPr/>
        </p:nvSpPr>
        <p:spPr>
          <a:xfrm>
            <a:off x="941337" y="1296757"/>
            <a:ext cx="7009130" cy="725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9C44922-C8CF-1B0D-1E4D-DCFCCE12A8DB}"/>
              </a:ext>
            </a:extLst>
          </p:cNvPr>
          <p:cNvSpPr/>
          <p:nvPr/>
        </p:nvSpPr>
        <p:spPr>
          <a:xfrm>
            <a:off x="747261" y="3232406"/>
            <a:ext cx="7009130" cy="725665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D32C919-41A2-C5A9-C7AC-497F3EEEEAD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72307" y="2022422"/>
            <a:ext cx="3710236" cy="35967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805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19093</TotalTime>
  <Words>211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Courier New</vt:lpstr>
      <vt:lpstr>Wingdings</vt:lpstr>
      <vt:lpstr>Office Theme</vt:lpstr>
      <vt:lpstr>Who is responsible for compensating the cost in case of lost or damage to the goods during Transit?</vt:lpstr>
      <vt:lpstr>Definition of Delivery Terms in Workday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P2P Requisition Process</dc:title>
  <dc:creator>Flotteron, Debbie</dc:creator>
  <cp:lastModifiedBy>Li, Wen</cp:lastModifiedBy>
  <cp:revision>79</cp:revision>
  <dcterms:created xsi:type="dcterms:W3CDTF">2023-03-20T16:45:03Z</dcterms:created>
  <dcterms:modified xsi:type="dcterms:W3CDTF">2024-03-26T16:45:09Z</dcterms:modified>
</cp:coreProperties>
</file>