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80" r:id="rId3"/>
    <p:sldId id="266" r:id="rId4"/>
    <p:sldId id="259" r:id="rId5"/>
    <p:sldId id="267" r:id="rId6"/>
    <p:sldId id="260" r:id="rId7"/>
    <p:sldId id="271" r:id="rId8"/>
    <p:sldId id="257" r:id="rId9"/>
    <p:sldId id="261" r:id="rId10"/>
    <p:sldId id="276" r:id="rId11"/>
    <p:sldId id="281" r:id="rId12"/>
    <p:sldId id="287" r:id="rId13"/>
    <p:sldId id="288" r:id="rId14"/>
    <p:sldId id="28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ynita" initials="j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42" autoAdjust="0"/>
  </p:normalViewPr>
  <p:slideViewPr>
    <p:cSldViewPr>
      <p:cViewPr varScale="1">
        <p:scale>
          <a:sx n="60" d="100"/>
          <a:sy n="60" d="100"/>
        </p:scale>
        <p:origin x="146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E132B-B7A3-4BD1-BF6C-413CF7D9E512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12570-B580-4A9A-92F1-DE7CB873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66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EA2FE9-8A35-4DE0-83AE-CB8254E9B2D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64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Material and/or information is proprietary and/or confidential</a:t>
            </a:r>
          </a:p>
          <a:p>
            <a:pPr>
              <a:lnSpc>
                <a:spcPct val="110000"/>
              </a:lnSpc>
              <a:buFont typeface="Arial" pitchFamily="34" charset="0"/>
              <a:buNone/>
            </a:pPr>
            <a:endParaRPr lang="en-US" sz="12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Wants to restrict how the material is to be used    </a:t>
            </a:r>
          </a:p>
          <a:p>
            <a:pPr>
              <a:lnSpc>
                <a:spcPct val="110000"/>
              </a:lnSpc>
              <a:buFont typeface="Arial" pitchFamily="34" charset="0"/>
              <a:buNone/>
            </a:pPr>
            <a:r>
              <a:rPr lang="en-US" sz="1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                                                                                                            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Material is infectious, hazardous or subject to special regulations</a:t>
            </a:r>
          </a:p>
          <a:p>
            <a:pPr>
              <a:lnSpc>
                <a:spcPct val="110000"/>
              </a:lnSpc>
            </a:pPr>
            <a:endParaRPr lang="en-US" sz="12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 protect against any potential liability</a:t>
            </a:r>
          </a:p>
          <a:p>
            <a:pPr>
              <a:lnSpc>
                <a:spcPct val="110000"/>
              </a:lnSpc>
            </a:pPr>
            <a:endParaRPr lang="en-US" sz="12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 obtain rights to the results of the research for which the material or information is to be used.</a:t>
            </a:r>
          </a:p>
          <a:p>
            <a:pPr>
              <a:lnSpc>
                <a:spcPct val="110000"/>
              </a:lnSpc>
              <a:buFont typeface="Arial" pitchFamily="34" charset="0"/>
              <a:buNone/>
            </a:pPr>
            <a:endParaRPr lang="en-US" sz="12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 ensure that correct and appropriate acknowledgement is included in any publication regarding the use of the material.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612570-B580-4A9A-92F1-DE7CB87382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177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EA2FE9-8A35-4DE0-83AE-CB8254E9B2D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13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C48E-D8A9-4499-A591-532C60A12E8D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11A4-BBCC-4A22-9F23-B1D11D67C1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C48E-D8A9-4499-A591-532C60A12E8D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11A4-BBCC-4A22-9F23-B1D11D67C1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C48E-D8A9-4499-A591-532C60A12E8D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11A4-BBCC-4A22-9F23-B1D11D67C1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C48E-D8A9-4499-A591-532C60A12E8D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11A4-BBCC-4A22-9F23-B1D11D67C1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C48E-D8A9-4499-A591-532C60A12E8D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11A4-BBCC-4A22-9F23-B1D11D67C1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C48E-D8A9-4499-A591-532C60A12E8D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11A4-BBCC-4A22-9F23-B1D11D67C1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C48E-D8A9-4499-A591-532C60A12E8D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11A4-BBCC-4A22-9F23-B1D11D67C1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C48E-D8A9-4499-A591-532C60A12E8D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11A4-BBCC-4A22-9F23-B1D11D67C1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C48E-D8A9-4499-A591-532C60A12E8D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11A4-BBCC-4A22-9F23-B1D11D67C1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C48E-D8A9-4499-A591-532C60A12E8D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11A4-BBCC-4A22-9F23-B1D11D67C1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C48E-D8A9-4499-A591-532C60A12E8D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9711A4-BBCC-4A22-9F23-B1D11D67C1D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D9711A4-BBCC-4A22-9F23-B1D11D67C1D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C43C48E-D8A9-4499-A591-532C60A12E8D}" type="datetimeFigureOut">
              <a:rPr lang="en-US" smtClean="0"/>
              <a:t>3/25/2024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chester.edu/orpa/_assets/pdf/orpa_MTADeptList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1"/>
            <a:ext cx="8686800" cy="2133600"/>
          </a:xfrm>
          <a:noFill/>
        </p:spPr>
        <p:txBody>
          <a:bodyPr/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Transfer of</a:t>
            </a:r>
            <a:br>
              <a:rPr lang="en-US" sz="4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4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Confidential Information,</a:t>
            </a:r>
            <a:br>
              <a:rPr lang="en-US" sz="4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4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Data, and Materials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14601"/>
            <a:ext cx="7772400" cy="380841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OFFICE OF RESEARCH PROJECT AND ADMINISTRATION</a:t>
            </a:r>
            <a:br>
              <a:rPr lang="en-US" sz="3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endParaRPr lang="en-US" sz="3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sz="3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Amy Crosby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Christina Bolognesi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Siham Omer</a:t>
            </a:r>
          </a:p>
          <a:p>
            <a:pPr algn="ctr"/>
            <a:r>
              <a:rPr lang="en-US" sz="30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Other Team Members</a:t>
            </a:r>
          </a:p>
          <a:p>
            <a:pPr algn="ctr"/>
            <a:r>
              <a:rPr lang="en-US" sz="30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Anthony Beckman</a:t>
            </a:r>
          </a:p>
          <a:p>
            <a:pPr algn="ctr"/>
            <a:r>
              <a:rPr lang="en-US" sz="30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Arden Smith, Huron</a:t>
            </a:r>
          </a:p>
          <a:p>
            <a:pPr algn="ctr"/>
            <a:endParaRPr lang="en-US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C4833D0-380A-497F-B81F-661E61BB8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00672"/>
            <a:ext cx="2727475" cy="8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988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2388" indent="431800" eaLnBrk="1" fontAlgn="auto" hangingPunct="1">
              <a:spcAft>
                <a:spcPts val="0"/>
              </a:spcAft>
              <a:defRPr/>
            </a:pPr>
            <a:b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there be an MTA when receiving materials?</a:t>
            </a:r>
            <a:b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endParaRPr lang="en-US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828800"/>
            <a:ext cx="8229600" cy="4572000"/>
          </a:xfrm>
        </p:spPr>
        <p:txBody>
          <a:bodyPr>
            <a:normAutofit/>
          </a:bodyPr>
          <a:lstStyle/>
          <a:p>
            <a:pPr marL="114300" indent="0" eaLnBrk="1" hangingPunct="1">
              <a:lnSpc>
                <a:spcPct val="80000"/>
              </a:lnSpc>
              <a:buNone/>
            </a:pPr>
            <a:endParaRPr lang="en-US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Sometimes materials are provided without an MTA</a:t>
            </a:r>
            <a:br>
              <a:rPr lang="en-US" sz="2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endParaRPr lang="en-US" sz="24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Can be an issue if:</a:t>
            </a:r>
          </a:p>
          <a:p>
            <a:pPr eaLnBrk="1" hangingPunct="1">
              <a:lnSpc>
                <a:spcPct val="80000"/>
              </a:lnSpc>
            </a:pPr>
            <a:endParaRPr lang="en-US" sz="24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2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PI wishes to share the same material with another internal OR external collaborator</a:t>
            </a:r>
          </a:p>
          <a:p>
            <a:pPr lvl="1">
              <a:lnSpc>
                <a:spcPct val="80000"/>
              </a:lnSpc>
            </a:pPr>
            <a:endParaRPr lang="en-US" sz="22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2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PI moves to another institution and wishes to take the material with them</a:t>
            </a:r>
          </a:p>
          <a:p>
            <a:pPr marL="411480" lvl="1" indent="0">
              <a:lnSpc>
                <a:spcPct val="80000"/>
              </a:lnSpc>
              <a:buNone/>
            </a:pPr>
            <a:endParaRPr lang="en-US" sz="22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11480" lvl="1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***It is always best practice to have a MTA when sharing materials.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B7B1CC-61A2-48B5-A29D-A59A098DF8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0" y="198438"/>
            <a:ext cx="12954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725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794" y="609600"/>
            <a:ext cx="3706806" cy="3657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19200" y="609600"/>
            <a:ext cx="2819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600" spc="65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Think</a:t>
            </a:r>
            <a:r>
              <a:rPr lang="en-US" spc="6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  <a:p>
            <a:pPr algn="just"/>
            <a:r>
              <a:rPr lang="en-US" sz="5400" u="dbl" spc="6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TWICE</a:t>
            </a:r>
          </a:p>
          <a:p>
            <a:pPr algn="just"/>
            <a:r>
              <a:rPr lang="en-US" sz="3200" spc="-11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Before Sharing </a:t>
            </a:r>
          </a:p>
          <a:p>
            <a:pPr algn="just"/>
            <a:r>
              <a:rPr lang="en-US" sz="8000" b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MICE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304800"/>
            <a:ext cx="7315200" cy="609600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6800" y="4343400"/>
            <a:ext cx="7010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* </a:t>
            </a:r>
            <a:r>
              <a:rPr lang="en-US" sz="2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Mice use and distribution may be restricted by an MTA (material transfer agreement) to a specific PI and/or research project. This may prohibit internal sharing without permission of Provider.  Contact the Agreements Team if you have questions.</a:t>
            </a:r>
            <a:endParaRPr lang="en-US" sz="20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88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A6BDC-7AC8-8775-B590-1EF64875A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Friendly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B8885-7E88-3E97-AA21-83CC780BC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PIs are not authorized signatories on Agreements.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All CDAs, DUAs, MTAs require entry in IORA for review , negotiation and signature by ORPA.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It is always Best Practice to get an agreement before sharing Confidential Information, Data, or Materials.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If your PI received the Confidential Information, Data, or Materials from an outside source it always best to check the agreement before sharing with others.  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While only those questions marked with an *  are required the more information you provide upfront the less questions we ask and the faster your agreement can be processed.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If you have questions the Agreements team is here to help.</a:t>
            </a:r>
          </a:p>
          <a:p>
            <a:pPr marL="571500" indent="-457200">
              <a:buFont typeface="+mj-lt"/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marL="5715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978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F5051-185F-DF72-DE1C-5F6014ABE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The Agreements Team has departmental assignments just like </a:t>
            </a:r>
            <a:r>
              <a:rPr lang="en-US" sz="2800" dirty="0">
                <a:solidFill>
                  <a:schemeClr val="bg1"/>
                </a:solidFill>
              </a:rPr>
              <a:t>your ORPA Research Administrators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0660C-3AE3-18C0-036E-ABF079EB6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7620000" cy="4419600"/>
          </a:xfrm>
        </p:spPr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en-US" sz="3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https://www.rochester.edu/orpa/_assets/pdf/orpa_MTADeptList.pdf</a:t>
            </a:r>
            <a:endParaRPr lang="en-US" sz="3200" dirty="0">
              <a:solidFill>
                <a:schemeClr val="bg1"/>
              </a:solidFill>
            </a:endParaRPr>
          </a:p>
          <a:p>
            <a:pPr marL="114300" indent="0" algn="ctr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114300" indent="0" algn="ctr">
              <a:buNone/>
            </a:pPr>
            <a:r>
              <a:rPr lang="en-US" sz="3200" dirty="0">
                <a:solidFill>
                  <a:schemeClr val="bg1"/>
                </a:solidFill>
              </a:rPr>
              <a:t>Please keep in mind just like your ORPA RAs this list is subject to change as our staff changes.</a:t>
            </a:r>
          </a:p>
          <a:p>
            <a:pPr marL="114300" indent="0" algn="ctr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114300" indent="0" algn="ctr">
              <a:buNone/>
            </a:pPr>
            <a:r>
              <a:rPr lang="en-US" sz="3200" dirty="0">
                <a:solidFill>
                  <a:schemeClr val="bg1"/>
                </a:solidFill>
              </a:rPr>
              <a:t>If your department is not listed, please contact anyone on the team for assistance.</a:t>
            </a:r>
          </a:p>
        </p:txBody>
      </p:sp>
    </p:spTree>
    <p:extLst>
      <p:ext uri="{BB962C8B-B14F-4D97-AF65-F5344CB8AC3E}">
        <p14:creationId xmlns:p14="http://schemas.microsoft.com/office/powerpoint/2010/main" val="32405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E4925-FD17-4E8A-9C73-1D770848F9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Thanks!</a:t>
            </a:r>
            <a:b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Questions?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B0826C-4C93-4EF9-BB8D-5175423DA1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38" r="14138"/>
          <a:stretch/>
        </p:blipFill>
        <p:spPr>
          <a:xfrm>
            <a:off x="4953000" y="1447800"/>
            <a:ext cx="3962400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895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06289-E494-4F9E-A1D1-84F7DBFDC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  <a:solidFill>
            <a:srgbClr val="00206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Types of Agreements Negotiated by Agreements Administrators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D41B9-148D-4CC7-AAA2-0E6A810D6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65000"/>
                </a:schemeClr>
              </a:buClr>
            </a:pPr>
            <a:endParaRPr lang="en-US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buClr>
                <a:schemeClr val="bg1">
                  <a:lumMod val="65000"/>
                </a:schemeClr>
              </a:buClr>
            </a:pPr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CDAs / NDAs (Confidentiality / Non-Disclosure Agreements)</a:t>
            </a:r>
          </a:p>
          <a:p>
            <a:pPr marL="114300" indent="0">
              <a:buClr>
                <a:schemeClr val="bg1">
                  <a:lumMod val="65000"/>
                </a:schemeClr>
              </a:buClr>
              <a:buNone/>
            </a:pPr>
            <a:endParaRPr lang="en-US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buClr>
                <a:schemeClr val="bg1">
                  <a:lumMod val="65000"/>
                </a:schemeClr>
              </a:buClr>
            </a:pPr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DUAs and DTAs (Data Use/Transfer Agreements) ***</a:t>
            </a:r>
          </a:p>
          <a:p>
            <a:pPr>
              <a:buClr>
                <a:schemeClr val="bg1">
                  <a:lumMod val="65000"/>
                </a:schemeClr>
              </a:buClr>
            </a:pPr>
            <a:endParaRPr lang="en-US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buClr>
                <a:schemeClr val="bg1">
                  <a:lumMod val="65000"/>
                </a:schemeClr>
              </a:buClr>
            </a:pPr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MTAs (Material Transfer Agreements) ***</a:t>
            </a:r>
          </a:p>
          <a:p>
            <a:pPr marL="114300" indent="0">
              <a:buClr>
                <a:schemeClr val="bg1">
                  <a:lumMod val="65000"/>
                </a:schemeClr>
              </a:buClr>
              <a:buNone/>
            </a:pPr>
            <a:endParaRPr lang="en-US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14300" indent="0">
              <a:buClr>
                <a:schemeClr val="bg1">
                  <a:lumMod val="65000"/>
                </a:schemeClr>
              </a:buClr>
              <a:buNone/>
            </a:pPr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***May include Data Registries, Consortium, or</a:t>
            </a:r>
          </a:p>
          <a:p>
            <a:pPr marL="114300" indent="0">
              <a:buClr>
                <a:schemeClr val="bg1">
                  <a:lumMod val="65000"/>
                </a:schemeClr>
              </a:buClr>
              <a:buNone/>
            </a:pPr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Biobank Agreements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C5D694-4C6C-4585-9BB1-E9796A8449A6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816" y="4191000"/>
            <a:ext cx="3183584" cy="2545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53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4708726-690B-458E-460F-AB56E77BB776}"/>
              </a:ext>
            </a:extLst>
          </p:cNvPr>
          <p:cNvSpPr/>
          <p:nvPr/>
        </p:nvSpPr>
        <p:spPr>
          <a:xfrm>
            <a:off x="6220218" y="4257512"/>
            <a:ext cx="1981200" cy="96404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2BD1C3-A3EB-4FA9-415B-FF7B59CCB7DD}"/>
              </a:ext>
            </a:extLst>
          </p:cNvPr>
          <p:cNvSpPr/>
          <p:nvPr/>
        </p:nvSpPr>
        <p:spPr>
          <a:xfrm>
            <a:off x="3442120" y="4203200"/>
            <a:ext cx="1981200" cy="9872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79ABCF-2DFB-D49D-2DF2-DA68694D0DDB}"/>
              </a:ext>
            </a:extLst>
          </p:cNvPr>
          <p:cNvSpPr/>
          <p:nvPr/>
        </p:nvSpPr>
        <p:spPr>
          <a:xfrm>
            <a:off x="869810" y="4257512"/>
            <a:ext cx="1782008" cy="96404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58DD7E-2F3E-4972-CF25-1B8AD4B091F7}"/>
              </a:ext>
            </a:extLst>
          </p:cNvPr>
          <p:cNvSpPr/>
          <p:nvPr/>
        </p:nvSpPr>
        <p:spPr>
          <a:xfrm>
            <a:off x="6355385" y="1963677"/>
            <a:ext cx="1710863" cy="96404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Draft / Review / Revise</a:t>
            </a:r>
            <a:endParaRPr lang="en-US" dirty="0"/>
          </a:p>
        </p:txBody>
      </p:sp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Autofit/>
          </a:bodyPr>
          <a:lstStyle/>
          <a:p>
            <a:pPr marL="484632" algn="ctr"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Process for obtaining a fully - executed CDA, DUA, or MTA</a:t>
            </a:r>
          </a:p>
        </p:txBody>
      </p:sp>
      <p:sp>
        <p:nvSpPr>
          <p:cNvPr id="40977" name="TextBox 17"/>
          <p:cNvSpPr txBox="1">
            <a:spLocks noChangeArrowheads="1"/>
          </p:cNvSpPr>
          <p:nvPr/>
        </p:nvSpPr>
        <p:spPr bwMode="auto">
          <a:xfrm>
            <a:off x="952483" y="4267150"/>
            <a:ext cx="161666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Negotiate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Terms of 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Agreement</a:t>
            </a:r>
          </a:p>
        </p:txBody>
      </p:sp>
      <p:sp>
        <p:nvSpPr>
          <p:cNvPr id="40981" name="TextBox 22"/>
          <p:cNvSpPr txBox="1">
            <a:spLocks noChangeArrowheads="1"/>
          </p:cNvSpPr>
          <p:nvPr/>
        </p:nvSpPr>
        <p:spPr bwMode="auto">
          <a:xfrm flipH="1">
            <a:off x="3384011" y="4318952"/>
            <a:ext cx="2101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Fully executed Agreement</a:t>
            </a:r>
          </a:p>
        </p:txBody>
      </p:sp>
      <p:sp>
        <p:nvSpPr>
          <p:cNvPr id="18" name="TextBox 2">
            <a:extLst>
              <a:ext uri="{FF2B5EF4-FFF2-40B4-BE49-F238E27FC236}">
                <a16:creationId xmlns:a16="http://schemas.microsoft.com/office/drawing/2014/main" id="{EEED8A98-A85E-47DC-B6E5-A9D2FA8F3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810" y="1963677"/>
            <a:ext cx="1676401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Department Creates New Agreement</a:t>
            </a:r>
          </a:p>
        </p:txBody>
      </p:sp>
      <p:sp>
        <p:nvSpPr>
          <p:cNvPr id="19" name="TextBox 8">
            <a:extLst>
              <a:ext uri="{FF2B5EF4-FFF2-40B4-BE49-F238E27FC236}">
                <a16:creationId xmlns:a16="http://schemas.microsoft.com/office/drawing/2014/main" id="{32B9E0D5-3417-4A43-9C4B-D241B58D5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3655" y="1963677"/>
            <a:ext cx="1600200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Agreements 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Admin Assigned</a:t>
            </a:r>
          </a:p>
        </p:txBody>
      </p:sp>
      <p:sp>
        <p:nvSpPr>
          <p:cNvPr id="25" name="TextBox 22">
            <a:extLst>
              <a:ext uri="{FF2B5EF4-FFF2-40B4-BE49-F238E27FC236}">
                <a16:creationId xmlns:a16="http://schemas.microsoft.com/office/drawing/2014/main" id="{922F61C8-5CDB-4DCD-873C-860058C7499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106100" y="4319135"/>
            <a:ext cx="22094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Transfer of info / material / data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EDF653D2-AF9D-A323-88C9-B989B4D5C970}"/>
              </a:ext>
            </a:extLst>
          </p:cNvPr>
          <p:cNvSpPr/>
          <p:nvPr/>
        </p:nvSpPr>
        <p:spPr>
          <a:xfrm>
            <a:off x="2731173" y="2173499"/>
            <a:ext cx="58439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ED69A901-D2A5-16F5-F5F8-DDEAB693D6DB}"/>
              </a:ext>
            </a:extLst>
          </p:cNvPr>
          <p:cNvSpPr/>
          <p:nvPr/>
        </p:nvSpPr>
        <p:spPr>
          <a:xfrm>
            <a:off x="5391938" y="2173499"/>
            <a:ext cx="61618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Curved Left 13">
            <a:extLst>
              <a:ext uri="{FF2B5EF4-FFF2-40B4-BE49-F238E27FC236}">
                <a16:creationId xmlns:a16="http://schemas.microsoft.com/office/drawing/2014/main" id="{F53A21C1-F6AE-03A9-1A3D-3FDD0407D61A}"/>
              </a:ext>
            </a:extLst>
          </p:cNvPr>
          <p:cNvSpPr/>
          <p:nvPr/>
        </p:nvSpPr>
        <p:spPr>
          <a:xfrm>
            <a:off x="8315535" y="2415815"/>
            <a:ext cx="731520" cy="139418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EE8F6362-6E57-056A-77B7-8DA3F9CA583E}"/>
              </a:ext>
            </a:extLst>
          </p:cNvPr>
          <p:cNvSpPr/>
          <p:nvPr/>
        </p:nvSpPr>
        <p:spPr>
          <a:xfrm>
            <a:off x="2799556" y="4486499"/>
            <a:ext cx="46184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6F190B86-C6F0-CB05-A487-6B28416638A0}"/>
              </a:ext>
            </a:extLst>
          </p:cNvPr>
          <p:cNvSpPr/>
          <p:nvPr/>
        </p:nvSpPr>
        <p:spPr>
          <a:xfrm>
            <a:off x="5604035" y="4475670"/>
            <a:ext cx="61618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Left 25">
            <a:extLst>
              <a:ext uri="{FF2B5EF4-FFF2-40B4-BE49-F238E27FC236}">
                <a16:creationId xmlns:a16="http://schemas.microsoft.com/office/drawing/2014/main" id="{E6CC00BD-150A-DA20-1E61-1966CF64DCB9}"/>
              </a:ext>
            </a:extLst>
          </p:cNvPr>
          <p:cNvSpPr/>
          <p:nvPr/>
        </p:nvSpPr>
        <p:spPr>
          <a:xfrm>
            <a:off x="6723280" y="3376827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Left 26">
            <a:extLst>
              <a:ext uri="{FF2B5EF4-FFF2-40B4-BE49-F238E27FC236}">
                <a16:creationId xmlns:a16="http://schemas.microsoft.com/office/drawing/2014/main" id="{3AEEA294-DA5B-9CB1-25A5-8BFA2E4E005F}"/>
              </a:ext>
            </a:extLst>
          </p:cNvPr>
          <p:cNvSpPr/>
          <p:nvPr/>
        </p:nvSpPr>
        <p:spPr>
          <a:xfrm>
            <a:off x="4082796" y="3387851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72309623-15A4-C5D1-AFBB-9A34CF309743}"/>
              </a:ext>
            </a:extLst>
          </p:cNvPr>
          <p:cNvSpPr/>
          <p:nvPr/>
        </p:nvSpPr>
        <p:spPr>
          <a:xfrm>
            <a:off x="1708010" y="3630167"/>
            <a:ext cx="484632" cy="4846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Left 28">
            <a:extLst>
              <a:ext uri="{FF2B5EF4-FFF2-40B4-BE49-F238E27FC236}">
                <a16:creationId xmlns:a16="http://schemas.microsoft.com/office/drawing/2014/main" id="{C8508826-2C59-C740-BD0A-4E748E31F402}"/>
              </a:ext>
            </a:extLst>
          </p:cNvPr>
          <p:cNvSpPr/>
          <p:nvPr/>
        </p:nvSpPr>
        <p:spPr>
          <a:xfrm>
            <a:off x="2241969" y="3344649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0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CDAs / NDAs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Confidential Disclosure Agreement / Non- Disclosure Agreement is an agreement under which one or both parties agree to maintain confidentiality regarding proprietary information that one party receives from the other party.</a:t>
            </a:r>
            <a:endParaRPr lang="en-US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592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>
                  <a:noFill/>
                </a:ln>
                <a:solidFill>
                  <a:schemeClr val="bg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Reasons for a CDA</a:t>
            </a:r>
            <a:endParaRPr lang="en-US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Clinical Trial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company may wish to share information for the purpose of determining whether an academic institution might be interested in establishing a clinical trial to test the company’s drug / biologic / device.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Research Collaboration: 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company, academic institution or non-profit may wish to discuss a possible research collaboration that would involve sharing intellectual property of one or both institutions. 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554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DUA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data use agreement is a contract that is used to define the terms and conditions upon which data is shared between organizations. </a:t>
            </a:r>
          </a:p>
          <a:p>
            <a:r>
              <a:rPr lang="en-US" sz="28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Things to consider:</a:t>
            </a:r>
          </a:p>
          <a:p>
            <a:pPr lvl="1"/>
            <a:r>
              <a:rPr lang="en-US" sz="26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HIPAA</a:t>
            </a:r>
          </a:p>
          <a:p>
            <a:pPr lvl="1"/>
            <a:r>
              <a:rPr lang="en-US" sz="26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FERPA</a:t>
            </a:r>
          </a:p>
          <a:p>
            <a:pPr lvl="1"/>
            <a:r>
              <a:rPr lang="en-US" sz="26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Intellectual Property</a:t>
            </a:r>
          </a:p>
          <a:p>
            <a:pPr lvl="1"/>
            <a:r>
              <a:rPr lang="en-US" sz="26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GDPR – EU countries</a:t>
            </a:r>
          </a:p>
        </p:txBody>
      </p:sp>
    </p:spTree>
    <p:extLst>
      <p:ext uri="{BB962C8B-B14F-4D97-AF65-F5344CB8AC3E}">
        <p14:creationId xmlns:p14="http://schemas.microsoft.com/office/powerpoint/2010/main" val="2037433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Reason for DUA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Used when sharing proprietary or sensitive data, to control the use of the data</a:t>
            </a:r>
          </a:p>
          <a:p>
            <a:pPr marL="114300" indent="0">
              <a:buNone/>
            </a:pPr>
            <a:endParaRPr lang="en-US" sz="24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868680" lvl="1" indent="-4572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Proprietary data:  research results, intellectual property</a:t>
            </a:r>
            <a:br>
              <a:rPr lang="en-US" sz="2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endParaRPr lang="en-US" sz="24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868680" lvl="1" indent="-4572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Sensitive  data:  Human Subject Data</a:t>
            </a:r>
          </a:p>
          <a:p>
            <a:pPr marL="411480" lvl="1" indent="0">
              <a:buNone/>
            </a:pPr>
            <a:r>
              <a:rPr lang="en-US" sz="2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 i.e. protected health information (PHI)</a:t>
            </a:r>
          </a:p>
          <a:p>
            <a:pPr marL="1051560" lvl="3" indent="0">
              <a:buNone/>
            </a:pPr>
            <a:r>
              <a:rPr lang="en-US" sz="2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***Required under HIPAA</a:t>
            </a:r>
          </a:p>
          <a:p>
            <a:pPr marL="1051560" lvl="3" indent="0">
              <a:buNone/>
            </a:pPr>
            <a:endParaRPr lang="en-US" sz="24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051560" lvl="3" indent="0">
              <a:buNone/>
            </a:pPr>
            <a:r>
              <a:rPr lang="en-US" sz="2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***It is always best practices to have a DUA when sharing data.</a:t>
            </a:r>
          </a:p>
          <a:p>
            <a:endParaRPr lang="en-US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505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MTAs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A material transfer agreement is a contract used to define the terms and conditions for the sharing of research materials.</a:t>
            </a:r>
          </a:p>
          <a:p>
            <a:pPr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An MTA sets forth rights to use the materials and defines the rights to the intellectual property that results from the material use.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68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Reasons Material Providers Put an MTA in 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006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 Protect Proprietary and/or Confidential Materials</a:t>
            </a:r>
          </a:p>
          <a:p>
            <a:pPr>
              <a:lnSpc>
                <a:spcPct val="110000"/>
              </a:lnSpc>
              <a:buFont typeface="Arial" pitchFamily="34" charset="0"/>
              <a:buNone/>
            </a:pPr>
            <a:endParaRPr lang="en-US" sz="2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Restrict Use, to a specific PI or Project</a:t>
            </a:r>
          </a:p>
          <a:p>
            <a:pPr>
              <a:lnSpc>
                <a:spcPct val="110000"/>
              </a:lnSpc>
              <a:buFont typeface="Arial" pitchFamily="34" charset="0"/>
              <a:buNone/>
            </a:pPr>
            <a:r>
              <a:rPr lang="en-US" sz="2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                                                                                                             </a:t>
            </a:r>
          </a:p>
          <a:p>
            <a:pPr>
              <a:lnSpc>
                <a:spcPct val="110000"/>
              </a:lnSpc>
            </a:pPr>
            <a:r>
              <a:rPr lang="en-US" sz="2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Hazardous Material / Special Regulations</a:t>
            </a:r>
          </a:p>
          <a:p>
            <a:pPr>
              <a:lnSpc>
                <a:spcPct val="110000"/>
              </a:lnSpc>
            </a:pPr>
            <a:endParaRPr lang="en-US" sz="2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Potential Liability</a:t>
            </a:r>
          </a:p>
          <a:p>
            <a:pPr>
              <a:lnSpc>
                <a:spcPct val="110000"/>
              </a:lnSpc>
            </a:pPr>
            <a:endParaRPr lang="en-US" sz="2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Obtain rights to the results of the research for which the material or information is to be used</a:t>
            </a:r>
          </a:p>
          <a:p>
            <a:pPr>
              <a:lnSpc>
                <a:spcPct val="110000"/>
              </a:lnSpc>
              <a:buFont typeface="Arial" pitchFamily="34" charset="0"/>
              <a:buNone/>
            </a:pPr>
            <a:endParaRPr lang="en-US" sz="2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Ensure correct and appropriate acknowledgement is included in any publication regarding the use of the material</a:t>
            </a:r>
          </a:p>
          <a:p>
            <a:pPr>
              <a:lnSpc>
                <a:spcPct val="110000"/>
              </a:lnSpc>
            </a:pPr>
            <a:endParaRPr lang="en-US" sz="2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4970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6082</TotalTime>
  <Words>824</Words>
  <Application>Microsoft Office PowerPoint</Application>
  <PresentationFormat>On-screen Show (4:3)</PresentationFormat>
  <Paragraphs>111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</vt:lpstr>
      <vt:lpstr>Helvetica</vt:lpstr>
      <vt:lpstr>Adjacency</vt:lpstr>
      <vt:lpstr>Transfer of Confidential Information, Data, and Materials</vt:lpstr>
      <vt:lpstr>Types of Agreements Negotiated by Agreements Administrators</vt:lpstr>
      <vt:lpstr>Process for obtaining a fully - executed CDA, DUA, or MTA</vt:lpstr>
      <vt:lpstr>CDAs / NDAs</vt:lpstr>
      <vt:lpstr>Reasons for a CDA</vt:lpstr>
      <vt:lpstr>DUA</vt:lpstr>
      <vt:lpstr>Reason for DUA</vt:lpstr>
      <vt:lpstr>MTAs</vt:lpstr>
      <vt:lpstr>Reasons Material Providers Put an MTA in Place</vt:lpstr>
      <vt:lpstr> Should there be an MTA when receiving materials? </vt:lpstr>
      <vt:lpstr>PowerPoint Presentation</vt:lpstr>
      <vt:lpstr>Friendly Reminders</vt:lpstr>
      <vt:lpstr>The Agreements Team has departmental assignments just like your ORPA Research Administrators</vt:lpstr>
      <vt:lpstr>Thanks!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Transfer</dc:title>
  <dc:creator>its_local</dc:creator>
  <cp:lastModifiedBy>Crosby, Amy</cp:lastModifiedBy>
  <cp:revision>116</cp:revision>
  <dcterms:created xsi:type="dcterms:W3CDTF">2016-04-11T12:21:11Z</dcterms:created>
  <dcterms:modified xsi:type="dcterms:W3CDTF">2024-03-25T17:26:46Z</dcterms:modified>
</cp:coreProperties>
</file>