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8" r:id="rId2"/>
    <p:sldId id="269" r:id="rId3"/>
    <p:sldId id="260" r:id="rId4"/>
    <p:sldId id="273" r:id="rId5"/>
    <p:sldId id="268" r:id="rId6"/>
    <p:sldId id="272"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FF"/>
    <a:srgbClr val="001E5F"/>
    <a:srgbClr val="FFD82D"/>
    <a:srgbClr val="FFD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0"/>
    <p:restoredTop sz="72310" autoAdjust="0"/>
  </p:normalViewPr>
  <p:slideViewPr>
    <p:cSldViewPr snapToGrid="0">
      <p:cViewPr varScale="1">
        <p:scale>
          <a:sx n="80" d="100"/>
          <a:sy n="80" d="100"/>
        </p:scale>
        <p:origin x="1662" y="60"/>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852F4-D39B-0C73-2FBF-55EF6865F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CD0969-F3D8-3517-6AE9-BF74280811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B80A5-3815-2646-B5BC-E002C1BF3582}" type="datetimeFigureOut">
              <a:rPr lang="en-US" smtClean="0"/>
              <a:t>3/31/2026</a:t>
            </a:fld>
            <a:endParaRPr lang="en-US"/>
          </a:p>
        </p:txBody>
      </p:sp>
      <p:sp>
        <p:nvSpPr>
          <p:cNvPr id="4" name="Footer Placeholder 3">
            <a:extLst>
              <a:ext uri="{FF2B5EF4-FFF2-40B4-BE49-F238E27FC236}">
                <a16:creationId xmlns:a16="http://schemas.microsoft.com/office/drawing/2014/main" id="{0A6B738B-45E4-8A68-3751-0767A9E3D9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6BC6A5-74C2-D1CC-3931-626086046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FC860-E3F2-7147-9C17-4BF791493A2A}" type="slidenum">
              <a:rPr lang="en-US" smtClean="0"/>
              <a:t>‹#›</a:t>
            </a:fld>
            <a:endParaRPr lang="en-US"/>
          </a:p>
        </p:txBody>
      </p:sp>
    </p:spTree>
    <p:extLst>
      <p:ext uri="{BB962C8B-B14F-4D97-AF65-F5344CB8AC3E}">
        <p14:creationId xmlns:p14="http://schemas.microsoft.com/office/powerpoint/2010/main" val="282238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6C105-869B-554F-86B2-F7B7D7FBF15C}"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83F7-297B-3441-9E65-C9D93D1C7D5A}" type="slidenum">
              <a:rPr lang="en-US" smtClean="0"/>
              <a:t>‹#›</a:t>
            </a:fld>
            <a:endParaRPr lang="en-US"/>
          </a:p>
        </p:txBody>
      </p:sp>
    </p:spTree>
    <p:extLst>
      <p:ext uri="{BB962C8B-B14F-4D97-AF65-F5344CB8AC3E}">
        <p14:creationId xmlns:p14="http://schemas.microsoft.com/office/powerpoint/2010/main" val="38028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783F7-297B-3441-9E65-C9D93D1C7D5A}" type="slidenum">
              <a:rPr lang="en-US" smtClean="0"/>
              <a:t>1</a:t>
            </a:fld>
            <a:endParaRPr lang="en-US"/>
          </a:p>
        </p:txBody>
      </p:sp>
    </p:spTree>
    <p:extLst>
      <p:ext uri="{BB962C8B-B14F-4D97-AF65-F5344CB8AC3E}">
        <p14:creationId xmlns:p14="http://schemas.microsoft.com/office/powerpoint/2010/main" val="375103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783F7-297B-3441-9E65-C9D93D1C7D5A}" type="slidenum">
              <a:rPr lang="en-US" smtClean="0"/>
              <a:t>3</a:t>
            </a:fld>
            <a:endParaRPr lang="en-US"/>
          </a:p>
        </p:txBody>
      </p:sp>
    </p:spTree>
    <p:extLst>
      <p:ext uri="{BB962C8B-B14F-4D97-AF65-F5344CB8AC3E}">
        <p14:creationId xmlns:p14="http://schemas.microsoft.com/office/powerpoint/2010/main" val="228592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783F7-297B-3441-9E65-C9D93D1C7D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1094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A44619F-638D-F276-62E2-7114E8DED26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7005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pic>
        <p:nvPicPr>
          <p:cNvPr id="4" name="Picture 3">
            <a:extLst>
              <a:ext uri="{FF2B5EF4-FFF2-40B4-BE49-F238E27FC236}">
                <a16:creationId xmlns:a16="http://schemas.microsoft.com/office/drawing/2014/main" id="{16CDAA27-EC93-4265-ABAD-553FBADD7559}"/>
              </a:ext>
            </a:extLst>
          </p:cNvPr>
          <p:cNvPicPr>
            <a:picLocks noChangeAspect="1"/>
          </p:cNvPicPr>
          <p:nvPr userDrawn="1"/>
        </p:nvPicPr>
        <p:blipFill>
          <a:blip r:embed="rId3"/>
          <a:srcRect/>
          <a:stretch/>
        </p:blipFill>
        <p:spPr>
          <a:xfrm>
            <a:off x="5609688" y="988679"/>
            <a:ext cx="972624" cy="1271403"/>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B8541A04-2DA8-BCE6-F371-994039ACF91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95888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48F4D64E-A9F4-2FEF-5823-90A88ADD837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77549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pic>
        <p:nvPicPr>
          <p:cNvPr id="10" name="Picture 9">
            <a:extLst>
              <a:ext uri="{FF2B5EF4-FFF2-40B4-BE49-F238E27FC236}">
                <a16:creationId xmlns:a16="http://schemas.microsoft.com/office/drawing/2014/main" id="{46C34805-A26A-B0DE-64FD-6C68FE36B41C}"/>
              </a:ext>
            </a:extLst>
          </p:cNvPr>
          <p:cNvPicPr>
            <a:picLocks noChangeAspect="1"/>
          </p:cNvPicPr>
          <p:nvPr userDrawn="1"/>
        </p:nvPicPr>
        <p:blipFill>
          <a:blip r:embed="rId3"/>
          <a:srcRect/>
          <a:stretch/>
        </p:blipFill>
        <p:spPr>
          <a:xfrm>
            <a:off x="5609688" y="988678"/>
            <a:ext cx="972624" cy="1271405"/>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46281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sp>
        <p:nvSpPr>
          <p:cNvPr id="2" name="Title">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505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FFD82B"/>
          </a:solidFill>
        </p:spPr>
        <p:txBody>
          <a:bodyPr anchor="ctr" anchorCtr="0">
            <a:noAutofit/>
          </a:bodyPr>
          <a:lstStyle>
            <a:lvl1pPr algn="ctr">
              <a:lnSpc>
                <a:spcPct val="80000"/>
              </a:lnSpc>
              <a:defRPr sz="60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24413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639" y="1785"/>
            <a:ext cx="12180721"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001E5F"/>
          </a:solidFill>
        </p:spPr>
        <p:txBody>
          <a:bodyPr anchor="ctr" anchorCtr="0">
            <a:noAutofit/>
          </a:bodyPr>
          <a:lstStyle>
            <a:lvl1pPr algn="ctr">
              <a:lnSpc>
                <a:spcPct val="80000"/>
              </a:lnSpc>
              <a:defRPr sz="6000">
                <a:solidFill>
                  <a:schemeClr val="bg1"/>
                </a:solidFill>
                <a:latin typeface="+mj-l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65D6771E-A2F0-C1A4-6C90-8F3CEACBF05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5486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173" y="1785"/>
            <a:ext cx="12185653" cy="6854430"/>
          </a:xfrm>
          <a:prstGeom prst="rect">
            <a:avLst/>
          </a:prstGeom>
        </p:spPr>
      </p:pic>
      <p:sp>
        <p:nvSpPr>
          <p:cNvPr id="3" name="Title 1">
            <a:extLst>
              <a:ext uri="{FF2B5EF4-FFF2-40B4-BE49-F238E27FC236}">
                <a16:creationId xmlns:a16="http://schemas.microsoft.com/office/drawing/2014/main" id="{CC9B3CF9-3B3D-DD79-F88B-40E255110DEE}"/>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02220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809" y="1785"/>
            <a:ext cx="1217438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chemeClr val="bg1"/>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08696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12C065-ABA8-9494-BED1-0830B556CD00}"/>
              </a:ext>
            </a:extLst>
          </p:cNvPr>
          <p:cNvSpPr>
            <a:spLocks noGrp="1"/>
          </p:cNvSpPr>
          <p:nvPr>
            <p:ph sz="half" idx="2"/>
          </p:nvPr>
        </p:nvSpPr>
        <p:spPr>
          <a:xfrm>
            <a:off x="5787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70131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1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6">
            <a:extLst>
              <a:ext uri="{FF2B5EF4-FFF2-40B4-BE49-F238E27FC236}">
                <a16:creationId xmlns:a16="http://schemas.microsoft.com/office/drawing/2014/main" id="{D56D12FE-80CC-9C5E-CDAC-BCCAB2EEA1CB}"/>
              </a:ext>
            </a:extLst>
          </p:cNvPr>
          <p:cNvSpPr>
            <a:spLocks noGrp="1"/>
          </p:cNvSpPr>
          <p:nvPr>
            <p:ph type="pic" sz="quarter" idx="13"/>
          </p:nvPr>
        </p:nvSpPr>
        <p:spPr>
          <a:xfrm>
            <a:off x="6096000" y="0"/>
            <a:ext cx="6096000" cy="6857999"/>
          </a:xfrm>
        </p:spPr>
        <p:txBody>
          <a:bodyPr/>
          <a:lstStyle/>
          <a:p>
            <a:endParaRPr lang="en-US"/>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2891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36D6B1B8-EB39-7210-8C88-799225564D4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87058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371-528F-0113-4E79-25DA2A3ED98A}"/>
              </a:ext>
            </a:extLst>
          </p:cNvPr>
          <p:cNvSpPr>
            <a:spLocks noGrp="1"/>
          </p:cNvSpPr>
          <p:nvPr>
            <p:ph type="title"/>
          </p:nvPr>
        </p:nvSpPr>
        <p:spPr>
          <a:xfrm>
            <a:off x="453276" y="339227"/>
            <a:ext cx="5332670" cy="1432651"/>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B2974E15-7FCE-83C0-E5B4-4633C9B0718B}"/>
              </a:ext>
            </a:extLst>
          </p:cNvPr>
          <p:cNvSpPr>
            <a:spLocks noGrp="1"/>
          </p:cNvSpPr>
          <p:nvPr>
            <p:ph type="pic" sz="quarter" idx="13"/>
          </p:nvPr>
        </p:nvSpPr>
        <p:spPr>
          <a:xfrm>
            <a:off x="6096000" y="18256"/>
            <a:ext cx="6096000" cy="6839744"/>
          </a:xfrm>
        </p:spPr>
        <p:txBody>
          <a:bodyPr/>
          <a:lstStyle/>
          <a:p>
            <a:endParaRPr lang="en-US"/>
          </a:p>
        </p:txBody>
      </p:sp>
      <p:sp>
        <p:nvSpPr>
          <p:cNvPr id="5" name="Slide Number Placeholder 4">
            <a:extLst>
              <a:ext uri="{FF2B5EF4-FFF2-40B4-BE49-F238E27FC236}">
                <a16:creationId xmlns:a16="http://schemas.microsoft.com/office/drawing/2014/main" id="{16B784DC-6E1B-BB0E-4741-BE3223BC59C2}"/>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03181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FA3095-388C-26AF-3995-C59E94088BA3}"/>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9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577BA57E-6338-ACC6-F883-447FD34AFCC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2774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427A3B4-2B19-7576-B42F-5272C42BB2B9}"/>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40729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2CCF431E-97AC-257D-4527-7938BDCC8C8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7610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7067B6D2-8253-0736-9676-DB3BAF3AFFC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5610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9576267-59E2-3F51-ECA2-A4E40FADBB0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95242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C1B86CB3-094A-E817-132F-521AACDD48D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67208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p:nvPr>
        </p:nvSpPr>
        <p:spPr>
          <a:xfrm>
            <a:off x="453275" y="1674415"/>
            <a:ext cx="10515600" cy="39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ED8147D-D362-381F-869D-FA4B7D9E287E}"/>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8714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A02D0-9DAA-20AB-488B-D6A8D996D3FB}"/>
              </a:ext>
            </a:extLst>
          </p:cNvPr>
          <p:cNvSpPr>
            <a:spLocks noGrp="1"/>
          </p:cNvSpPr>
          <p:nvPr>
            <p:ph type="title"/>
          </p:nvPr>
        </p:nvSpPr>
        <p:spPr>
          <a:xfrm>
            <a:off x="453275" y="34885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49C07-F5E3-2146-4EC9-478FD9B42A90}"/>
              </a:ext>
            </a:extLst>
          </p:cNvPr>
          <p:cNvSpPr>
            <a:spLocks noGrp="1"/>
          </p:cNvSpPr>
          <p:nvPr>
            <p:ph type="body" idx="1"/>
          </p:nvPr>
        </p:nvSpPr>
        <p:spPr>
          <a:xfrm>
            <a:off x="453275" y="1674415"/>
            <a:ext cx="10515600" cy="3938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1A45BA-63DC-4422-B485-98CB1F6C12E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6D9A7562-078F-0443-99CB-13A7936AC4A7}" type="slidenum">
              <a:rPr lang="en-US" smtClean="0"/>
              <a:pPr/>
              <a:t>‹#›</a:t>
            </a:fld>
            <a:endParaRPr lang="en-US"/>
          </a:p>
        </p:txBody>
      </p:sp>
      <p:pic>
        <p:nvPicPr>
          <p:cNvPr id="4" name="Picture 3" descr="A yellow and black shield with symbols&#10;&#10;AI-generated content may be incorrect.">
            <a:extLst>
              <a:ext uri="{FF2B5EF4-FFF2-40B4-BE49-F238E27FC236}">
                <a16:creationId xmlns:a16="http://schemas.microsoft.com/office/drawing/2014/main" id="{029F3587-0511-154B-986C-2F63031131C6}"/>
              </a:ext>
            </a:extLst>
          </p:cNvPr>
          <p:cNvPicPr>
            <a:picLocks noChangeAspect="1"/>
          </p:cNvPicPr>
          <p:nvPr userDrawn="1"/>
        </p:nvPicPr>
        <p:blipFill>
          <a:blip r:embed="rId23">
            <a:alphaModFix amt="35000"/>
          </a:blip>
          <a:stretch>
            <a:fillRect/>
          </a:stretch>
        </p:blipFill>
        <p:spPr>
          <a:xfrm>
            <a:off x="9952521" y="4093152"/>
            <a:ext cx="2319689" cy="3032273"/>
          </a:xfrm>
          <a:prstGeom prst="rect">
            <a:avLst/>
          </a:prstGeom>
        </p:spPr>
      </p:pic>
    </p:spTree>
    <p:extLst>
      <p:ext uri="{BB962C8B-B14F-4D97-AF65-F5344CB8AC3E}">
        <p14:creationId xmlns:p14="http://schemas.microsoft.com/office/powerpoint/2010/main" val="3253002748"/>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64" r:id="rId3"/>
    <p:sldLayoutId id="2147483671" r:id="rId4"/>
    <p:sldLayoutId id="2147483670" r:id="rId5"/>
    <p:sldLayoutId id="2147483675" r:id="rId6"/>
    <p:sldLayoutId id="2147483649" r:id="rId7"/>
    <p:sldLayoutId id="2147483674" r:id="rId8"/>
    <p:sldLayoutId id="2147483650" r:id="rId9"/>
    <p:sldLayoutId id="2147483665" r:id="rId10"/>
    <p:sldLayoutId id="2147483676" r:id="rId11"/>
    <p:sldLayoutId id="2147483660" r:id="rId12"/>
    <p:sldLayoutId id="2147483673" r:id="rId13"/>
    <p:sldLayoutId id="2147483667" r:id="rId14"/>
    <p:sldLayoutId id="2147483668" r:id="rId15"/>
    <p:sldLayoutId id="2147483666" r:id="rId16"/>
    <p:sldLayoutId id="2147483663" r:id="rId17"/>
    <p:sldLayoutId id="2147483652" r:id="rId18"/>
    <p:sldLayoutId id="2147483661" r:id="rId19"/>
    <p:sldLayoutId id="2147483654" r:id="rId20"/>
    <p:sldLayoutId id="2147483655" r:id="rId21"/>
  </p:sldLayoutIdLst>
  <p:hf hdr="0" ftr="0" dt="0"/>
  <p:txStyles>
    <p:titleStyle>
      <a:lvl1pPr algn="l" defTabSz="914400" rtl="0" eaLnBrk="1" latinLnBrk="0" hangingPunct="1">
        <a:lnSpc>
          <a:spcPct val="80000"/>
        </a:lnSpc>
        <a:spcBef>
          <a:spcPct val="0"/>
        </a:spcBef>
        <a:buNone/>
        <a:defRPr sz="5400" b="0" i="0" kern="1200">
          <a:solidFill>
            <a:srgbClr val="0050F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0FF"/>
        </a:buClr>
        <a:buSzPct val="80000"/>
        <a:buFont typeface="Arial" panose="020B0604020202020204" pitchFamily="34" charset="0"/>
        <a:buChar char="•"/>
        <a:defRPr sz="24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20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rochester.libanswers.com/data-and-URRR" TargetMode="External"/><Relationship Id="rId2" Type="http://schemas.openxmlformats.org/officeDocument/2006/relationships/hyperlink" Target="https://grants.nih.gov/grants/guide/notice-files/NOT-OD-26-046.html" TargetMode="External"/><Relationship Id="rId1" Type="http://schemas.openxmlformats.org/officeDocument/2006/relationships/slideLayout" Target="../slideLayouts/slideLayout9.xml"/><Relationship Id="rId4" Type="http://schemas.openxmlformats.org/officeDocument/2006/relationships/hyperlink" Target="mailto:howen@library.rochester.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6-044.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grants.nih.gov/funding/find-a-fit-for-your-research/highlighted-topics" TargetMode="External"/><Relationship Id="rId2" Type="http://schemas.openxmlformats.org/officeDocument/2006/relationships/hyperlink" Target="https://grants.nih.gov/news-events/nih-extramural-nexus-news/2026/03/nihs-path-to-a-simpler-funding-opportunity-landscape"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grants.nih.gov/faqs#/common-forms-biographical-sketch-current-pending-support.ht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mypath.rochester.edu/"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University of Rochester Logo" descr="University of Rochester logo">
            <a:extLst>
              <a:ext uri="{FF2B5EF4-FFF2-40B4-BE49-F238E27FC236}">
                <a16:creationId xmlns:a16="http://schemas.microsoft.com/office/drawing/2014/main" id="{78B7C0E0-37DA-F28A-EBE9-4B1A3D767D6A}"/>
              </a:ext>
            </a:extLst>
          </p:cNvPr>
          <p:cNvPicPr>
            <a:picLocks noChangeAspect="1"/>
          </p:cNvPicPr>
          <p:nvPr/>
        </p:nvPicPr>
        <p:blipFill>
          <a:blip r:embed="rId3"/>
          <a:stretch>
            <a:fillRect/>
          </a:stretch>
        </p:blipFill>
        <p:spPr>
          <a:xfrm>
            <a:off x="490556" y="442844"/>
            <a:ext cx="3029505" cy="712237"/>
          </a:xfrm>
          <a:prstGeom prst="rect">
            <a:avLst/>
          </a:prstGeom>
        </p:spPr>
      </p:pic>
      <p:sp>
        <p:nvSpPr>
          <p:cNvPr id="7" name="Title 6">
            <a:extLst>
              <a:ext uri="{FF2B5EF4-FFF2-40B4-BE49-F238E27FC236}">
                <a16:creationId xmlns:a16="http://schemas.microsoft.com/office/drawing/2014/main" id="{84DFE9BF-A5D9-822E-5176-C90978119FF4}"/>
              </a:ext>
            </a:extLst>
          </p:cNvPr>
          <p:cNvSpPr>
            <a:spLocks noGrp="1"/>
          </p:cNvSpPr>
          <p:nvPr>
            <p:ph type="ctrTitle"/>
          </p:nvPr>
        </p:nvSpPr>
        <p:spPr/>
        <p:txBody>
          <a:bodyPr/>
          <a:lstStyle/>
          <a:p>
            <a:r>
              <a:rPr lang="en-US" dirty="0"/>
              <a:t>NIH Updates</a:t>
            </a:r>
          </a:p>
        </p:txBody>
      </p:sp>
      <p:sp>
        <p:nvSpPr>
          <p:cNvPr id="8" name="Subtitle 7">
            <a:extLst>
              <a:ext uri="{FF2B5EF4-FFF2-40B4-BE49-F238E27FC236}">
                <a16:creationId xmlns:a16="http://schemas.microsoft.com/office/drawing/2014/main" id="{5BE40F45-D845-42D1-7C80-C1D68B1EED91}"/>
              </a:ext>
            </a:extLst>
          </p:cNvPr>
          <p:cNvSpPr>
            <a:spLocks noGrp="1"/>
          </p:cNvSpPr>
          <p:nvPr>
            <p:ph type="subTitle" idx="1"/>
          </p:nvPr>
        </p:nvSpPr>
        <p:spPr/>
        <p:txBody>
          <a:bodyPr/>
          <a:lstStyle/>
          <a:p>
            <a:r>
              <a:rPr lang="en-US" dirty="0"/>
              <a:t>March 2026</a:t>
            </a:r>
          </a:p>
          <a:p>
            <a:r>
              <a:rPr lang="en-US" dirty="0"/>
              <a:t>Anthony Beckman</a:t>
            </a:r>
          </a:p>
        </p:txBody>
      </p:sp>
      <p:sp>
        <p:nvSpPr>
          <p:cNvPr id="6" name="Slide Number Placeholder 5">
            <a:extLst>
              <a:ext uri="{FF2B5EF4-FFF2-40B4-BE49-F238E27FC236}">
                <a16:creationId xmlns:a16="http://schemas.microsoft.com/office/drawing/2014/main" id="{8BE09E3E-B301-E033-A857-8960BD34A277}"/>
              </a:ext>
            </a:extLst>
          </p:cNvPr>
          <p:cNvSpPr>
            <a:spLocks noGrp="1"/>
          </p:cNvSpPr>
          <p:nvPr>
            <p:ph type="sldNum" sz="quarter" idx="4"/>
          </p:nvPr>
        </p:nvSpPr>
        <p:spPr/>
        <p:txBody>
          <a:bodyPr/>
          <a:lstStyle/>
          <a:p>
            <a:fld id="{6D9A7562-078F-0443-99CB-13A7936AC4A7}" type="slidenum">
              <a:rPr lang="en-US" smtClean="0"/>
              <a:pPr/>
              <a:t>1</a:t>
            </a:fld>
            <a:endParaRPr lang="en-US" dirty="0"/>
          </a:p>
        </p:txBody>
      </p:sp>
    </p:spTree>
    <p:extLst>
      <p:ext uri="{BB962C8B-B14F-4D97-AF65-F5344CB8AC3E}">
        <p14:creationId xmlns:p14="http://schemas.microsoft.com/office/powerpoint/2010/main" val="337846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4F47-CC75-BA46-0C85-B9B8C0EBE0AE}"/>
              </a:ext>
            </a:extLst>
          </p:cNvPr>
          <p:cNvSpPr>
            <a:spLocks noGrp="1"/>
          </p:cNvSpPr>
          <p:nvPr>
            <p:ph type="title"/>
          </p:nvPr>
        </p:nvSpPr>
        <p:spPr/>
        <p:txBody>
          <a:bodyPr>
            <a:normAutofit fontScale="90000"/>
          </a:bodyPr>
          <a:lstStyle/>
          <a:p>
            <a:r>
              <a:rPr lang="en-US" dirty="0"/>
              <a:t>Updated DMS Plan - </a:t>
            </a:r>
            <a:r>
              <a:rPr lang="en-US" u="sng" dirty="0">
                <a:hlinkClick r:id="rId2" tooltip="https://grants.nih.gov/grants/guide/notice-files/NOT-OD-26-046.html"/>
              </a:rPr>
              <a:t>NOT-OD-26-046</a:t>
            </a:r>
            <a:endParaRPr lang="en-US" dirty="0"/>
          </a:p>
        </p:txBody>
      </p:sp>
      <p:sp>
        <p:nvSpPr>
          <p:cNvPr id="3" name="Content Placeholder 2">
            <a:extLst>
              <a:ext uri="{FF2B5EF4-FFF2-40B4-BE49-F238E27FC236}">
                <a16:creationId xmlns:a16="http://schemas.microsoft.com/office/drawing/2014/main" id="{243C0CD5-E5A9-AE99-3101-2E32F19888AD}"/>
              </a:ext>
            </a:extLst>
          </p:cNvPr>
          <p:cNvSpPr>
            <a:spLocks noGrp="1"/>
          </p:cNvSpPr>
          <p:nvPr>
            <p:ph idx="1"/>
          </p:nvPr>
        </p:nvSpPr>
        <p:spPr/>
        <p:txBody>
          <a:bodyPr>
            <a:normAutofit lnSpcReduction="10000"/>
          </a:bodyPr>
          <a:lstStyle/>
          <a:p>
            <a:r>
              <a:rPr lang="en-US" dirty="0"/>
              <a:t>Effective for deadlines on and after May 25</a:t>
            </a:r>
            <a:r>
              <a:rPr lang="en-US" baseline="30000" dirty="0"/>
              <a:t>th</a:t>
            </a:r>
            <a:r>
              <a:rPr lang="en-US" dirty="0"/>
              <a:t>, 2026</a:t>
            </a:r>
          </a:p>
          <a:p>
            <a:r>
              <a:rPr lang="en-US" dirty="0"/>
              <a:t>NIH has released a draft format page, is implementing the updated format page as a pilot, and will evaluate the need for additional updates over the next year.</a:t>
            </a:r>
          </a:p>
          <a:p>
            <a:pPr fontAlgn="base"/>
            <a:r>
              <a:rPr lang="en-US" dirty="0"/>
              <a:t>Please contact the </a:t>
            </a:r>
            <a:r>
              <a:rPr lang="en-US" dirty="0" err="1"/>
              <a:t>URochester</a:t>
            </a:r>
            <a:r>
              <a:rPr lang="en-US" dirty="0"/>
              <a:t> Libraries Data Services if you need any help with research data management and sharing.  Heather Owen is available to answer questions as you prepare your data management and sharing plan or review it once it is completed.</a:t>
            </a:r>
          </a:p>
          <a:p>
            <a:pPr lvl="1" fontAlgn="base"/>
            <a:r>
              <a:rPr lang="en-US" dirty="0" err="1"/>
              <a:t>URochester</a:t>
            </a:r>
            <a:r>
              <a:rPr lang="en-US" dirty="0"/>
              <a:t> Libraries Data Services - </a:t>
            </a:r>
            <a:r>
              <a:rPr lang="en-US" u="sng" dirty="0">
                <a:hlinkClick r:id="rId3" tooltip="https://rochester.libanswers.com/data-and-URRR"/>
              </a:rPr>
              <a:t>https://rochester.libanswers.com/data-and-URRR</a:t>
            </a:r>
            <a:endParaRPr lang="en-US" dirty="0"/>
          </a:p>
          <a:p>
            <a:pPr lvl="1" fontAlgn="base"/>
            <a:r>
              <a:rPr lang="en-US" dirty="0"/>
              <a:t>Heather Owen (Data Librarian) - </a:t>
            </a:r>
            <a:r>
              <a:rPr lang="en-US" u="sng" dirty="0">
                <a:hlinkClick r:id="rId4" tooltip="mailto:howen@library.rochester.edu"/>
              </a:rPr>
              <a:t>howen@library.rochester.edu</a:t>
            </a:r>
            <a:br>
              <a:rPr lang="en-US" dirty="0"/>
            </a:br>
            <a:endParaRPr lang="en-US" dirty="0"/>
          </a:p>
        </p:txBody>
      </p:sp>
      <p:sp>
        <p:nvSpPr>
          <p:cNvPr id="4" name="Slide Number Placeholder 3">
            <a:extLst>
              <a:ext uri="{FF2B5EF4-FFF2-40B4-BE49-F238E27FC236}">
                <a16:creationId xmlns:a16="http://schemas.microsoft.com/office/drawing/2014/main" id="{7AE9B39D-DD54-1D1B-8D26-8C44A9F38BCE}"/>
              </a:ext>
            </a:extLst>
          </p:cNvPr>
          <p:cNvSpPr>
            <a:spLocks noGrp="1"/>
          </p:cNvSpPr>
          <p:nvPr>
            <p:ph type="sldNum" sz="quarter" idx="12"/>
          </p:nvPr>
        </p:nvSpPr>
        <p:spPr/>
        <p:txBody>
          <a:bodyPr/>
          <a:lstStyle/>
          <a:p>
            <a:fld id="{6D9A7562-078F-0443-99CB-13A7936AC4A7}" type="slidenum">
              <a:rPr lang="en-US" smtClean="0"/>
              <a:t>2</a:t>
            </a:fld>
            <a:endParaRPr lang="en-US"/>
          </a:p>
        </p:txBody>
      </p:sp>
    </p:spTree>
    <p:extLst>
      <p:ext uri="{BB962C8B-B14F-4D97-AF65-F5344CB8AC3E}">
        <p14:creationId xmlns:p14="http://schemas.microsoft.com/office/powerpoint/2010/main" val="86250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E0B6-244A-D201-4CAD-1E9632B799AF}"/>
              </a:ext>
            </a:extLst>
          </p:cNvPr>
          <p:cNvSpPr>
            <a:spLocks noGrp="1"/>
          </p:cNvSpPr>
          <p:nvPr>
            <p:ph type="title"/>
          </p:nvPr>
        </p:nvSpPr>
        <p:spPr/>
        <p:txBody>
          <a:bodyPr>
            <a:noAutofit/>
          </a:bodyPr>
          <a:lstStyle/>
          <a:p>
            <a:r>
              <a:rPr lang="en-US" sz="3600" dirty="0" err="1"/>
              <a:t>Kirschstein</a:t>
            </a:r>
            <a:r>
              <a:rPr lang="en-US" sz="3600" dirty="0"/>
              <a:t> NRSA Stipends, Tuition/Fees and Other Budgetary Levels for Fiscal Year 2026- </a:t>
            </a:r>
            <a:r>
              <a:rPr lang="en-US" sz="3600" dirty="0">
                <a:hlinkClick r:id="rId3"/>
              </a:rPr>
              <a:t>NOT-OD-26-044</a:t>
            </a:r>
            <a:endParaRPr lang="en-US" sz="3600" dirty="0"/>
          </a:p>
        </p:txBody>
      </p:sp>
      <p:sp>
        <p:nvSpPr>
          <p:cNvPr id="3" name="Content Placeholder 2">
            <a:extLst>
              <a:ext uri="{FF2B5EF4-FFF2-40B4-BE49-F238E27FC236}">
                <a16:creationId xmlns:a16="http://schemas.microsoft.com/office/drawing/2014/main" id="{E5111F94-D96F-4F14-62E7-5D2294F50029}"/>
              </a:ext>
            </a:extLst>
          </p:cNvPr>
          <p:cNvSpPr>
            <a:spLocks noGrp="1"/>
          </p:cNvSpPr>
          <p:nvPr>
            <p:ph idx="1"/>
          </p:nvPr>
        </p:nvSpPr>
        <p:spPr/>
        <p:txBody>
          <a:bodyPr>
            <a:normAutofit fontScale="85000" lnSpcReduction="20000"/>
          </a:bodyPr>
          <a:lstStyle/>
          <a:p>
            <a:r>
              <a:rPr lang="en-US" sz="3200" dirty="0"/>
              <a:t>Stipend updates for Predoctoral and Postdoctoral trainees for federal fiscal year 2026</a:t>
            </a:r>
          </a:p>
          <a:p>
            <a:r>
              <a:rPr lang="en-US" sz="3200" dirty="0"/>
              <a:t>Training Related Expenses, Tuition/Fees, and Institutional Allowance amounts remain unchanged from FY 2025</a:t>
            </a:r>
          </a:p>
          <a:p>
            <a:r>
              <a:rPr lang="en-US" sz="3200" dirty="0"/>
              <a:t>Apply to NRSA awards made with FY 2026 funds</a:t>
            </a:r>
          </a:p>
          <a:p>
            <a:pPr lvl="1"/>
            <a:r>
              <a:rPr lang="en-US" sz="2800" dirty="0"/>
              <a:t>FY 2026 awards previously issued with FY 2025 amounts will be revised</a:t>
            </a:r>
          </a:p>
          <a:p>
            <a:pPr lvl="1"/>
            <a:r>
              <a:rPr lang="en-US" sz="2800" dirty="0"/>
              <a:t>Amended appointments must be submitted through </a:t>
            </a:r>
            <a:r>
              <a:rPr lang="en-US" sz="2800" dirty="0" err="1"/>
              <a:t>xTrain</a:t>
            </a:r>
            <a:r>
              <a:rPr lang="en-US" sz="2800" dirty="0"/>
              <a:t> to reflect FY 2026 rates</a:t>
            </a:r>
          </a:p>
          <a:p>
            <a:r>
              <a:rPr lang="en-US" sz="3200" dirty="0"/>
              <a:t>Retroactive adjustments or supplementation of stipends or other budgetary categories with NRSA Funds for awards made prior to October 1, 2025 are unallowable</a:t>
            </a:r>
          </a:p>
          <a:p>
            <a:endParaRPr lang="en-US" sz="3200" dirty="0"/>
          </a:p>
          <a:p>
            <a:endParaRPr lang="en-US" sz="2800" dirty="0"/>
          </a:p>
        </p:txBody>
      </p:sp>
      <p:sp>
        <p:nvSpPr>
          <p:cNvPr id="4" name="Slide Number Placeholder 3">
            <a:extLst>
              <a:ext uri="{FF2B5EF4-FFF2-40B4-BE49-F238E27FC236}">
                <a16:creationId xmlns:a16="http://schemas.microsoft.com/office/drawing/2014/main" id="{636A6834-B91C-4314-773C-B300F331836D}"/>
              </a:ext>
            </a:extLst>
          </p:cNvPr>
          <p:cNvSpPr>
            <a:spLocks noGrp="1"/>
          </p:cNvSpPr>
          <p:nvPr>
            <p:ph type="sldNum" sz="quarter" idx="12"/>
          </p:nvPr>
        </p:nvSpPr>
        <p:spPr/>
        <p:txBody>
          <a:bodyPr/>
          <a:lstStyle/>
          <a:p>
            <a:fld id="{6D9A7562-078F-0443-99CB-13A7936AC4A7}" type="slidenum">
              <a:rPr lang="en-US" smtClean="0"/>
              <a:t>3</a:t>
            </a:fld>
            <a:endParaRPr lang="en-US"/>
          </a:p>
        </p:txBody>
      </p:sp>
    </p:spTree>
    <p:extLst>
      <p:ext uri="{BB962C8B-B14F-4D97-AF65-F5344CB8AC3E}">
        <p14:creationId xmlns:p14="http://schemas.microsoft.com/office/powerpoint/2010/main" val="60828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0E71-CC45-FD76-283C-5C6CA451FD99}"/>
              </a:ext>
            </a:extLst>
          </p:cNvPr>
          <p:cNvSpPr>
            <a:spLocks noGrp="1"/>
          </p:cNvSpPr>
          <p:nvPr>
            <p:ph type="title"/>
          </p:nvPr>
        </p:nvSpPr>
        <p:spPr/>
        <p:txBody>
          <a:bodyPr>
            <a:normAutofit fontScale="90000"/>
          </a:bodyPr>
          <a:lstStyle/>
          <a:p>
            <a:r>
              <a:rPr lang="en-US" dirty="0"/>
              <a:t>Simpler Funding Opportunity Landscape</a:t>
            </a:r>
          </a:p>
        </p:txBody>
      </p:sp>
      <p:sp>
        <p:nvSpPr>
          <p:cNvPr id="3" name="Content Placeholder 2">
            <a:extLst>
              <a:ext uri="{FF2B5EF4-FFF2-40B4-BE49-F238E27FC236}">
                <a16:creationId xmlns:a16="http://schemas.microsoft.com/office/drawing/2014/main" id="{E16BC220-B88A-0152-4CA4-B6638ACC21CD}"/>
              </a:ext>
            </a:extLst>
          </p:cNvPr>
          <p:cNvSpPr>
            <a:spLocks noGrp="1"/>
          </p:cNvSpPr>
          <p:nvPr>
            <p:ph idx="1"/>
          </p:nvPr>
        </p:nvSpPr>
        <p:spPr>
          <a:xfrm>
            <a:off x="453275" y="1676784"/>
            <a:ext cx="10515600" cy="3911573"/>
          </a:xfrm>
        </p:spPr>
        <p:txBody>
          <a:bodyPr/>
          <a:lstStyle/>
          <a:p>
            <a:r>
              <a:rPr lang="en-US" u="sng" dirty="0">
                <a:hlinkClick r:id="rId2"/>
              </a:rPr>
              <a:t>Extramural Nexus article</a:t>
            </a:r>
            <a:r>
              <a:rPr lang="en-US" dirty="0"/>
              <a:t> explains streamlined landscape for NIH Notices of Funding Opportunity.</a:t>
            </a:r>
          </a:p>
          <a:p>
            <a:r>
              <a:rPr lang="en-US" dirty="0"/>
              <a:t>Greater emphasis on investigator-initiated science, application through broad parent opportunity.</a:t>
            </a:r>
          </a:p>
          <a:p>
            <a:r>
              <a:rPr lang="en-US" u="sng" dirty="0">
                <a:hlinkClick r:id="rId3"/>
              </a:rPr>
              <a:t>Highlighted Topics portal</a:t>
            </a:r>
            <a:r>
              <a:rPr lang="en-US" dirty="0"/>
              <a:t> informs the community about particular areas of science of interest to individual institutes, centers and offices at NIH.</a:t>
            </a:r>
          </a:p>
          <a:p>
            <a:r>
              <a:rPr lang="en-US" dirty="0"/>
              <a:t>ORPA recommends</a:t>
            </a:r>
          </a:p>
          <a:p>
            <a:pPr lvl="1"/>
            <a:r>
              <a:rPr lang="en-US" dirty="0"/>
              <a:t>Investigators review this change in strategy.</a:t>
            </a:r>
          </a:p>
          <a:p>
            <a:pPr lvl="1"/>
            <a:r>
              <a:rPr lang="en-US" dirty="0"/>
              <a:t>Applicants and administrators carefully review the NOFO prior to assembling an application.</a:t>
            </a:r>
          </a:p>
        </p:txBody>
      </p:sp>
      <p:sp>
        <p:nvSpPr>
          <p:cNvPr id="4" name="Slide Number Placeholder 3">
            <a:extLst>
              <a:ext uri="{FF2B5EF4-FFF2-40B4-BE49-F238E27FC236}">
                <a16:creationId xmlns:a16="http://schemas.microsoft.com/office/drawing/2014/main" id="{ADE69C89-68DB-1AC9-BB50-87EF0B6127DC}"/>
              </a:ext>
            </a:extLst>
          </p:cNvPr>
          <p:cNvSpPr>
            <a:spLocks noGrp="1"/>
          </p:cNvSpPr>
          <p:nvPr>
            <p:ph type="sldNum" sz="quarter" idx="12"/>
          </p:nvPr>
        </p:nvSpPr>
        <p:spPr/>
        <p:txBody>
          <a:bodyPr/>
          <a:lstStyle/>
          <a:p>
            <a:fld id="{6D9A7562-078F-0443-99CB-13A7936AC4A7}" type="slidenum">
              <a:rPr lang="en-US" smtClean="0"/>
              <a:t>4</a:t>
            </a:fld>
            <a:endParaRPr lang="en-US"/>
          </a:p>
        </p:txBody>
      </p:sp>
    </p:spTree>
    <p:extLst>
      <p:ext uri="{BB962C8B-B14F-4D97-AF65-F5344CB8AC3E}">
        <p14:creationId xmlns:p14="http://schemas.microsoft.com/office/powerpoint/2010/main" val="397911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11C4E-190E-FB42-551C-0F89C2753846}"/>
              </a:ext>
            </a:extLst>
          </p:cNvPr>
          <p:cNvSpPr>
            <a:spLocks noGrp="1"/>
          </p:cNvSpPr>
          <p:nvPr>
            <p:ph type="title"/>
          </p:nvPr>
        </p:nvSpPr>
        <p:spPr/>
        <p:txBody>
          <a:bodyPr/>
          <a:lstStyle/>
          <a:p>
            <a:r>
              <a:rPr lang="en-US" u="sng" dirty="0">
                <a:hlinkClick r:id="rId2" tooltip="https://grants.nih.gov/faqs#/common-forms-biographical-sketch-current-pending-support.htm"/>
              </a:rPr>
              <a:t>Common Form FAQ update</a:t>
            </a:r>
            <a:r>
              <a:rPr lang="en-US" dirty="0"/>
              <a:t> </a:t>
            </a:r>
          </a:p>
        </p:txBody>
      </p:sp>
      <p:sp>
        <p:nvSpPr>
          <p:cNvPr id="3" name="Content Placeholder 2">
            <a:extLst>
              <a:ext uri="{FF2B5EF4-FFF2-40B4-BE49-F238E27FC236}">
                <a16:creationId xmlns:a16="http://schemas.microsoft.com/office/drawing/2014/main" id="{8EDCA587-9AC7-5344-EF7E-433D062BB977}"/>
              </a:ext>
            </a:extLst>
          </p:cNvPr>
          <p:cNvSpPr>
            <a:spLocks noGrp="1"/>
          </p:cNvSpPr>
          <p:nvPr>
            <p:ph idx="1"/>
          </p:nvPr>
        </p:nvSpPr>
        <p:spPr/>
        <p:txBody>
          <a:bodyPr>
            <a:normAutofit/>
          </a:bodyPr>
          <a:lstStyle/>
          <a:p>
            <a:r>
              <a:rPr lang="en-US" sz="3200" dirty="0"/>
              <a:t>NIH is updating the Common Form FAQs regularly and without announcement</a:t>
            </a:r>
          </a:p>
          <a:p>
            <a:r>
              <a:rPr lang="en-US" sz="3200" dirty="0"/>
              <a:t>ORPA recommends reviewing the FAQs for updated guidance when you have a question about the NIH Common Forms</a:t>
            </a:r>
          </a:p>
        </p:txBody>
      </p:sp>
      <p:sp>
        <p:nvSpPr>
          <p:cNvPr id="4" name="Slide Number Placeholder 3">
            <a:extLst>
              <a:ext uri="{FF2B5EF4-FFF2-40B4-BE49-F238E27FC236}">
                <a16:creationId xmlns:a16="http://schemas.microsoft.com/office/drawing/2014/main" id="{B0A15921-761C-6284-5565-F8BB5B9332BB}"/>
              </a:ext>
            </a:extLst>
          </p:cNvPr>
          <p:cNvSpPr>
            <a:spLocks noGrp="1"/>
          </p:cNvSpPr>
          <p:nvPr>
            <p:ph type="sldNum" sz="quarter" idx="12"/>
          </p:nvPr>
        </p:nvSpPr>
        <p:spPr/>
        <p:txBody>
          <a:bodyPr/>
          <a:lstStyle/>
          <a:p>
            <a:fld id="{6D9A7562-078F-0443-99CB-13A7936AC4A7}" type="slidenum">
              <a:rPr lang="en-US" smtClean="0"/>
              <a:t>5</a:t>
            </a:fld>
            <a:endParaRPr lang="en-US"/>
          </a:p>
        </p:txBody>
      </p:sp>
    </p:spTree>
    <p:extLst>
      <p:ext uri="{BB962C8B-B14F-4D97-AF65-F5344CB8AC3E}">
        <p14:creationId xmlns:p14="http://schemas.microsoft.com/office/powerpoint/2010/main" val="11355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7E9A-200C-048A-20D3-A89FEE0DBC7E}"/>
              </a:ext>
            </a:extLst>
          </p:cNvPr>
          <p:cNvSpPr>
            <a:spLocks noGrp="1"/>
          </p:cNvSpPr>
          <p:nvPr>
            <p:ph type="title"/>
          </p:nvPr>
        </p:nvSpPr>
        <p:spPr/>
        <p:txBody>
          <a:bodyPr/>
          <a:lstStyle/>
          <a:p>
            <a:r>
              <a:rPr lang="en-US" dirty="0"/>
              <a:t>Research Security Training Reminder</a:t>
            </a:r>
          </a:p>
        </p:txBody>
      </p:sp>
      <p:sp>
        <p:nvSpPr>
          <p:cNvPr id="3" name="Content Placeholder 2">
            <a:extLst>
              <a:ext uri="{FF2B5EF4-FFF2-40B4-BE49-F238E27FC236}">
                <a16:creationId xmlns:a16="http://schemas.microsoft.com/office/drawing/2014/main" id="{DD1C1F40-DE87-4CCD-AC0F-F4673DFF9B04}"/>
              </a:ext>
            </a:extLst>
          </p:cNvPr>
          <p:cNvSpPr>
            <a:spLocks noGrp="1"/>
          </p:cNvSpPr>
          <p:nvPr>
            <p:ph idx="1"/>
          </p:nvPr>
        </p:nvSpPr>
        <p:spPr/>
        <p:txBody>
          <a:bodyPr>
            <a:normAutofit fontScale="92500" lnSpcReduction="20000"/>
          </a:bodyPr>
          <a:lstStyle/>
          <a:p>
            <a:r>
              <a:rPr lang="en-US" sz="2800" dirty="0"/>
              <a:t>All </a:t>
            </a:r>
            <a:r>
              <a:rPr lang="en-US" sz="2800" b="1" dirty="0"/>
              <a:t>senior/key personnel who are required to submit Other Support information to NIH</a:t>
            </a:r>
            <a:r>
              <a:rPr lang="en-US" sz="2800" dirty="0"/>
              <a:t> (through Just-In-Time procedures, a Research Performance Progress Report (RPPR) (even if no updates are needed), or certain applications) </a:t>
            </a:r>
            <a:r>
              <a:rPr lang="en-US" sz="2800" b="1" dirty="0"/>
              <a:t>must have completed research security training prior to submission</a:t>
            </a:r>
            <a:r>
              <a:rPr lang="en-US" sz="2800" dirty="0"/>
              <a:t>.</a:t>
            </a:r>
          </a:p>
          <a:p>
            <a:r>
              <a:rPr lang="en-US" sz="2800" dirty="0"/>
              <a:t>Effective for NIH </a:t>
            </a:r>
            <a:r>
              <a:rPr lang="en-US" sz="2800" b="1" dirty="0"/>
              <a:t>applications submitted </a:t>
            </a:r>
            <a:r>
              <a:rPr lang="en-US" sz="2800" b="1" i="1" dirty="0"/>
              <a:t>for due dates</a:t>
            </a:r>
            <a:r>
              <a:rPr lang="en-US" sz="2800" b="1" dirty="0"/>
              <a:t> on or after May 25, 2026</a:t>
            </a:r>
            <a:r>
              <a:rPr lang="en-US" sz="2800" dirty="0"/>
              <a:t>, all </a:t>
            </a:r>
            <a:r>
              <a:rPr lang="en-US" sz="2800" b="1" dirty="0"/>
              <a:t>senior/key personnel</a:t>
            </a:r>
            <a:r>
              <a:rPr lang="en-US" sz="2800" dirty="0"/>
              <a:t> listed on an NIH grant application must </a:t>
            </a:r>
            <a:r>
              <a:rPr lang="en-US" sz="2800" b="1" dirty="0"/>
              <a:t>certify to NIH</a:t>
            </a:r>
            <a:r>
              <a:rPr lang="en-US" sz="2800" dirty="0"/>
              <a:t> that they have completed research security training within 12 months of the date of application submission.</a:t>
            </a:r>
          </a:p>
          <a:p>
            <a:r>
              <a:rPr lang="en-US" dirty="0"/>
              <a:t>Research Security Training is accessible in </a:t>
            </a:r>
            <a:r>
              <a:rPr lang="en-US" u="sng" dirty="0" err="1">
                <a:hlinkClick r:id="rId2" tooltip="https://mypath.rochester.edu/"/>
              </a:rPr>
              <a:t>MyPath</a:t>
            </a:r>
            <a:r>
              <a:rPr lang="en-US" dirty="0"/>
              <a:t> by searching for “Research Security” in the search bar.</a:t>
            </a:r>
            <a:endParaRPr lang="en-US" sz="2800" dirty="0"/>
          </a:p>
        </p:txBody>
      </p:sp>
      <p:sp>
        <p:nvSpPr>
          <p:cNvPr id="4" name="Slide Number Placeholder 3">
            <a:extLst>
              <a:ext uri="{FF2B5EF4-FFF2-40B4-BE49-F238E27FC236}">
                <a16:creationId xmlns:a16="http://schemas.microsoft.com/office/drawing/2014/main" id="{2D050582-393D-9365-2D5B-598DD2DE2F03}"/>
              </a:ext>
            </a:extLst>
          </p:cNvPr>
          <p:cNvSpPr>
            <a:spLocks noGrp="1"/>
          </p:cNvSpPr>
          <p:nvPr>
            <p:ph type="sldNum" sz="quarter" idx="12"/>
          </p:nvPr>
        </p:nvSpPr>
        <p:spPr/>
        <p:txBody>
          <a:bodyPr/>
          <a:lstStyle/>
          <a:p>
            <a:fld id="{6D9A7562-078F-0443-99CB-13A7936AC4A7}" type="slidenum">
              <a:rPr lang="en-US" smtClean="0"/>
              <a:t>6</a:t>
            </a:fld>
            <a:endParaRPr lang="en-US"/>
          </a:p>
        </p:txBody>
      </p:sp>
    </p:spTree>
    <p:extLst>
      <p:ext uri="{BB962C8B-B14F-4D97-AF65-F5344CB8AC3E}">
        <p14:creationId xmlns:p14="http://schemas.microsoft.com/office/powerpoint/2010/main" val="176506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C12-E331-227B-B71B-8BA43ECE8B11}"/>
              </a:ext>
            </a:extLst>
          </p:cNvPr>
          <p:cNvSpPr>
            <a:spLocks noGrp="1"/>
          </p:cNvSpPr>
          <p:nvPr>
            <p:ph type="title"/>
          </p:nvPr>
        </p:nvSpPr>
        <p:spPr/>
        <p:txBody>
          <a:bodyPr/>
          <a:lstStyle/>
          <a:p>
            <a:r>
              <a:rPr lang="en-US" dirty="0"/>
              <a:t>Questions?</a:t>
            </a:r>
          </a:p>
        </p:txBody>
      </p:sp>
      <p:pic>
        <p:nvPicPr>
          <p:cNvPr id="8" name="Content Placeholder 7" descr="Questions with solid fill">
            <a:extLst>
              <a:ext uri="{FF2B5EF4-FFF2-40B4-BE49-F238E27FC236}">
                <a16:creationId xmlns:a16="http://schemas.microsoft.com/office/drawing/2014/main" id="{72B25882-8708-2347-FF9A-6BD3D09E1F4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733844" y="1674415"/>
            <a:ext cx="3954462" cy="3954462"/>
          </a:xfrm>
        </p:spPr>
      </p:pic>
      <p:sp>
        <p:nvSpPr>
          <p:cNvPr id="3" name="Slide Number Placeholder 2">
            <a:extLst>
              <a:ext uri="{FF2B5EF4-FFF2-40B4-BE49-F238E27FC236}">
                <a16:creationId xmlns:a16="http://schemas.microsoft.com/office/drawing/2014/main" id="{EE34C013-3F62-DC12-62AA-1C2C363D0C90}"/>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9A7562-078F-0443-99CB-13A7936AC4A7}" type="slidenum">
              <a:rPr kumimoji="0" lang="en-US" sz="1800" b="0" i="0" u="none" strike="noStrike" kern="1200" cap="none" spc="0" normalizeH="0" baseline="0" noProof="0" smtClean="0">
                <a:ln>
                  <a:noFill/>
                </a:ln>
                <a:solidFill>
                  <a:srgbClr val="001E5F"/>
                </a:solidFill>
                <a:effectLst/>
                <a:uLnTx/>
                <a:uFillTx/>
                <a:latin typeface="Aptos" panose="02110004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7</a:t>
            </a:fld>
            <a:endParaRPr kumimoji="0" lang="en-US" sz="1800" b="0" i="0" u="none" strike="noStrike" kern="1200" cap="none" spc="0" normalizeH="0" baseline="0" noProof="0">
              <a:ln>
                <a:noFill/>
              </a:ln>
              <a:solidFill>
                <a:srgbClr val="001E5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486479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19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otalTime>467</TotalTime>
  <Words>466</Words>
  <Application>Microsoft Office PowerPoint</Application>
  <PresentationFormat>Widescreen</PresentationFormat>
  <Paragraphs>41</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NIH Updates</vt:lpstr>
      <vt:lpstr>Updated DMS Plan - NOT-OD-26-046</vt:lpstr>
      <vt:lpstr>Kirschstein NRSA Stipends, Tuition/Fees and Other Budgetary Levels for Fiscal Year 2026- NOT-OD-26-044</vt:lpstr>
      <vt:lpstr>Simpler Funding Opportunity Landscape</vt:lpstr>
      <vt:lpstr>Common Form FAQ update </vt:lpstr>
      <vt:lpstr>Research Security Training Reminder</vt:lpstr>
      <vt:lpstr>Questions?</vt:lpstr>
    </vt:vector>
  </TitlesOfParts>
  <Manager/>
  <Company>University of Rochester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Billotti, Emily (ORPA)</dc:creator>
  <cp:keywords>University of Rochester</cp:keywords>
  <dc:description/>
  <cp:lastModifiedBy>Maiman, Joshua</cp:lastModifiedBy>
  <cp:revision>18</cp:revision>
  <dcterms:created xsi:type="dcterms:W3CDTF">2025-09-12T14:34:27Z</dcterms:created>
  <dcterms:modified xsi:type="dcterms:W3CDTF">2026-03-31T18:59:20Z</dcterms:modified>
  <cp:category/>
</cp:coreProperties>
</file>