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2"/>
  </p:notesMasterIdLst>
  <p:sldIdLst>
    <p:sldId id="271" r:id="rId3"/>
    <p:sldId id="257" r:id="rId4"/>
    <p:sldId id="277" r:id="rId5"/>
    <p:sldId id="260" r:id="rId6"/>
    <p:sldId id="279" r:id="rId7"/>
    <p:sldId id="272" r:id="rId8"/>
    <p:sldId id="274" r:id="rId9"/>
    <p:sldId id="27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5F"/>
    <a:srgbClr val="BEBEBE"/>
    <a:srgbClr val="707070"/>
    <a:srgbClr val="FFD82B"/>
    <a:srgbClr val="001AC2"/>
    <a:srgbClr val="1E58DF"/>
    <a:srgbClr val="FFF3AF"/>
    <a:srgbClr val="B7D3FF"/>
    <a:srgbClr val="FFD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/>
    <p:restoredTop sz="94795"/>
  </p:normalViewPr>
  <p:slideViewPr>
    <p:cSldViewPr snapToGrid="0">
      <p:cViewPr varScale="1">
        <p:scale>
          <a:sx n="105" d="100"/>
          <a:sy n="105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6C105-869B-554F-86B2-F7B7D7FBF15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783F7-297B-3441-9E65-C9D93D1C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2936799A-742E-D2DA-D2AD-97CBD5F3E8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556" y="442844"/>
            <a:ext cx="3029505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206359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9E15F6-2E81-A617-637F-E959777D7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46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4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EA22-24B8-F106-802A-AB85366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348852"/>
            <a:ext cx="5181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6AE1-82F6-A27F-D6EE-66ED9B9A6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275" y="1676341"/>
            <a:ext cx="5181600" cy="39608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56D12FE-80CC-9C5E-CDAC-BCCAB2EEA1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4971393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C2194-D0A2-EC36-CE20-14F56780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0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EA22-24B8-F106-802A-AB85366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348852"/>
            <a:ext cx="4499725" cy="146724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4B56AE1-82F6-A27F-D6EE-66ED9B9A6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275" y="1943100"/>
            <a:ext cx="4499725" cy="102875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4F5E3C5-0B41-B72D-8EA6-EE5CE2143C7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53275" y="3098859"/>
            <a:ext cx="4499725" cy="1454944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4800">
                <a:solidFill>
                  <a:srgbClr val="001E5F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AD8B5C-3C6E-D68C-B846-ABD765BAF8D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275" y="4655403"/>
            <a:ext cx="4499725" cy="102875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13A5D9F-96B4-9B1F-0914-72B54AC53CC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717425" y="348853"/>
            <a:ext cx="5016500" cy="533530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C2194-D0A2-EC36-CE20-14F56780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4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F371-528F-0113-4E79-25DA2A3E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6" y="348852"/>
            <a:ext cx="5332670" cy="14326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974E15-7FCE-83C0-E5B4-4633C9B071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8256"/>
            <a:ext cx="6096000" cy="68397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784DC-6E1B-BB0E-4741-BE3223BC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1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A3095-388C-26AF-3995-C59E940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9EC1-3B01-B796-3303-D56BFF03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348852"/>
            <a:ext cx="3445625" cy="19879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34FAC6B-DE8A-C0B0-226A-38183340452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445000" y="348852"/>
            <a:ext cx="6523875" cy="562014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DE876C-A1EF-F49A-1490-3CEDAB811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5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1FF6-3857-4F87-8CFE-8B00E0547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81811-076C-4D0F-BAC5-3B761E758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3E24F-5394-448C-99B6-525090BB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A7A2-C157-1A4E-8D89-EA48A88AEC2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26109-154F-4EA8-8A40-799FF30B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02005-8B94-424B-92F5-C3C48DB7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FC56-F015-A04C-9664-99F85B2B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96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73B0-0B79-43AA-8EA5-DD9426A2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DC79-64C6-47F9-A614-0AABC13A1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E15FC-351E-46B0-9024-EB43E3C2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A7A2-C157-1A4E-8D89-EA48A88AEC2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E56C2-6451-4CEA-B7FC-D86A1C5A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7B88-2DBB-423E-99D9-F5EDB5FF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FC56-F015-A04C-9664-99F85B2B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26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40DB-2E1E-406F-89BC-4B4699C3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6969-4F28-40F4-8688-0C8D07BB5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441C-0239-4581-A007-2720C8E6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A7A2-C157-1A4E-8D89-EA48A88AEC2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9E514-3D71-4DDC-BD50-4DDAB6A0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46E-0A21-46B8-915E-F9147A1C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FC56-F015-A04C-9664-99F85B2B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64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98DE-66AF-4956-B2EE-2161DFD9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449C-38BC-4A75-81F8-0FA91E760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6B062-21B0-431A-A8B4-AD81CC304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DAA12-81EC-4B0A-B147-A7892217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A7A2-C157-1A4E-8D89-EA48A88AEC2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7DF0A-E0BD-4547-B9B2-B51AC699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C82D2-E831-499E-9B64-C87C55A5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FC56-F015-A04C-9664-99F85B2B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45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40F4-EC72-4AE6-B1ED-2BC1F0A9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2EFE-CF70-4549-86EF-2C9DB6E6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00F12-7087-479E-9CEC-5B3205A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D9683-7BB5-4415-99D3-F24D25BB1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BECC0-31E6-42CE-890E-BEE14C5EC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93DDD-242D-47FB-9FAB-9F765944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A7A2-C157-1A4E-8D89-EA48A88AEC2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936FF-4881-4FD5-80E1-5D9E28D0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764EB-081D-4BEE-B35B-695AE4B6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FC56-F015-A04C-9664-99F85B2B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2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0D8C48-42D3-A3E0-D36B-1EFFE2353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206359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36A6E9-1BEB-6E38-737D-30AD7F6B1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46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27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7EA4-C850-474F-BEC2-3F341B71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20632-1148-42CA-99FD-99EDABBB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A7A2-C157-1A4E-8D89-EA48A88AEC2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1C855-7E4E-4350-8368-D0F15FBD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E0886-C2A4-48E9-A90E-494E9017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FC56-F015-A04C-9664-99F85B2B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61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ED34D-0379-49BB-A5F3-D3EF1985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A7A2-C157-1A4E-8D89-EA48A88AEC2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0FDBC-43C7-464C-91B6-37F164DE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AA625-42B1-44C3-9AB3-9E42A096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FC56-F015-A04C-9664-99F85B2B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36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29E54-8C86-4880-B98E-9B96F84E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1F7A-24DD-45E3-A1BD-272A5FCC4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42DE3-D250-4DF1-953C-F7261AE88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93793-8F5C-4A2C-A033-8A149A05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A7A2-C157-1A4E-8D89-EA48A88AEC2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AB1BB-5E90-4946-B582-AE52F9BE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9587C-5C4D-4B3B-948A-7ADA1716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FC56-F015-A04C-9664-99F85B2B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14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E6B1C-D298-47D2-98B6-E9874EE4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39C700-A517-4E8A-B680-40557723D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B761F-AA76-4B37-83DA-14C790ADB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1F3D9-04CC-4D40-A3DA-65B3411E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A7A2-C157-1A4E-8D89-EA48A88AEC2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2A0F7-018C-417A-9B9C-51490A03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64C8A-C934-4117-A1EE-395B2044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FC56-F015-A04C-9664-99F85B2B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10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F21E-4CE0-49F8-BE00-D1BA9D78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F6731-07FB-4B20-824E-0ADFEE052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36F62-F746-4EC9-A254-C28DB6A5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A7A2-C157-1A4E-8D89-EA48A88AEC2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667FF-71B2-470E-8D5C-19149C40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C2E95-4DB7-4E0B-9D96-215E4E80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FC56-F015-A04C-9664-99F85B2B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51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68096-FA6D-4D71-97BE-718A13062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E9654-528B-4148-BA80-34EC92666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EF788-19EB-4A83-8E8C-3BAB22F2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A7A2-C157-1A4E-8D89-EA48A88AEC2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B20CE-D31C-4098-898D-428E659E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32B8E-CF9C-4A1A-A500-C63536CA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FC56-F015-A04C-9664-99F85B2B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FB35-BA48-F6F7-E610-F17CA357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C8FFB-4FBB-EDA4-1914-6BBB4FD5F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8147D-D362-381F-869D-FA4B7D9E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1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C331F1-64CB-79D7-74A3-0EB8E47BA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3" b="4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612" y="1782502"/>
            <a:ext cx="6042775" cy="285273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B4F27-F16C-9AD2-1A91-57598A415380}"/>
              </a:ext>
            </a:extLst>
          </p:cNvPr>
          <p:cNvSpPr txBox="1"/>
          <p:nvPr userDrawn="1"/>
        </p:nvSpPr>
        <p:spPr>
          <a:xfrm>
            <a:off x="329471" y="653610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</a:rPr>
              <a:t>UNIVERSITY OF ROCHESTER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462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5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C331F1-64CB-79D7-74A3-0EB8E47B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3" b="4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pic>
        <p:nvPicPr>
          <p:cNvPr id="10" name="University of Rochester shield">
            <a:extLst>
              <a:ext uri="{FF2B5EF4-FFF2-40B4-BE49-F238E27FC236}">
                <a16:creationId xmlns:a16="http://schemas.microsoft.com/office/drawing/2014/main" id="{46C34805-A26A-B0DE-64FD-6C68FE36B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8547" y="772222"/>
            <a:ext cx="682205" cy="891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612" y="1782502"/>
            <a:ext cx="6042775" cy="285273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67609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B4F27-F16C-9AD2-1A91-57598A415380}"/>
              </a:ext>
            </a:extLst>
          </p:cNvPr>
          <p:cNvSpPr txBox="1"/>
          <p:nvPr userDrawn="1"/>
        </p:nvSpPr>
        <p:spPr>
          <a:xfrm>
            <a:off x="329471" y="653610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</a:rPr>
              <a:t>UNIVERSITY OF ROCHESTER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462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1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background with white symbols&#10;&#10;AI-generated content may be incorrect.">
            <a:extLst>
              <a:ext uri="{FF2B5EF4-FFF2-40B4-BE49-F238E27FC236}">
                <a16:creationId xmlns:a16="http://schemas.microsoft.com/office/drawing/2014/main" id="{6EF3FE7E-3C98-D558-F8EC-BAB852635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486" y="2621286"/>
            <a:ext cx="5503025" cy="1615428"/>
          </a:xfrm>
          <a:solidFill>
            <a:srgbClr val="FFD82B"/>
          </a:solidFill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rgbClr val="001E5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46718-6135-FA62-B697-F81F62D0080F}"/>
              </a:ext>
            </a:extLst>
          </p:cNvPr>
          <p:cNvSpPr txBox="1"/>
          <p:nvPr userDrawn="1"/>
        </p:nvSpPr>
        <p:spPr>
          <a:xfrm>
            <a:off x="329471" y="653610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50000"/>
                  </a:schemeClr>
                </a:solidFill>
              </a:rPr>
              <a:t>UNIVERSITY OF ROCHESTER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4620"/>
            <a:ext cx="2743200" cy="365125"/>
          </a:xfrm>
        </p:spPr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6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rgbClr val="FFD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FB35-BA48-F6F7-E610-F17CA357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D5063D-FDE3-4912-2EC7-1C3730DB306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01041" y="1572105"/>
            <a:ext cx="1164921" cy="517639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800">
                <a:solidFill>
                  <a:srgbClr val="001E5F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C8FFB-4FBB-EDA4-1914-6BBB4FD5FD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41534" y="1572105"/>
            <a:ext cx="9118947" cy="517639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rgbClr val="001E5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B1DEB9-00AD-E69F-FD86-EA96B9A88AD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01041" y="2293155"/>
            <a:ext cx="1164921" cy="517639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800">
                <a:solidFill>
                  <a:srgbClr val="001E5F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7E296D-B5F7-FF47-EE43-1E4BDD463F4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41534" y="2293155"/>
            <a:ext cx="9118947" cy="517639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rgbClr val="001E5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F830301-B4CF-9D0C-F41D-E2AB025B3AB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01041" y="3036733"/>
            <a:ext cx="1164921" cy="517639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800">
                <a:solidFill>
                  <a:srgbClr val="001E5F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40220A-A6E7-289B-F1EE-16C6F04C7CF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41534" y="3036733"/>
            <a:ext cx="9118947" cy="517639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rgbClr val="001E5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166825C-0597-5BFE-6DA5-4B7ABB90318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01041" y="3734084"/>
            <a:ext cx="1164921" cy="517639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800">
                <a:solidFill>
                  <a:srgbClr val="001E5F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52CB3A-FEF0-C1C8-E93D-3087B96118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941534" y="3734084"/>
            <a:ext cx="9118947" cy="517639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rgbClr val="001E5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CA45BA-6579-83FF-ED28-04184B6E717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01041" y="4449550"/>
            <a:ext cx="1164921" cy="517639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800">
                <a:solidFill>
                  <a:srgbClr val="001E5F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5DCA98-E553-18B8-ED16-6D670065193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941534" y="4449550"/>
            <a:ext cx="9118947" cy="517639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rgbClr val="001E5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648FE27-6891-2782-F32F-635D1687C85E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01041" y="5105632"/>
            <a:ext cx="1164921" cy="517639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800">
                <a:solidFill>
                  <a:srgbClr val="001E5F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146F2F-6C2A-D5B8-CB42-12499968D47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941534" y="5105632"/>
            <a:ext cx="9118947" cy="517639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rgbClr val="001E5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FF6015-FA3F-7611-E838-49FBD14E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4620"/>
            <a:ext cx="2743200" cy="365125"/>
          </a:xfrm>
        </p:spPr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">
    <p:bg>
      <p:bgPr>
        <a:solidFill>
          <a:srgbClr val="FFF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79D611-5217-4540-A083-44E5C44A63B4}"/>
              </a:ext>
            </a:extLst>
          </p:cNvPr>
          <p:cNvSpPr/>
          <p:nvPr userDrawn="1"/>
        </p:nvSpPr>
        <p:spPr>
          <a:xfrm>
            <a:off x="0" y="0"/>
            <a:ext cx="12192000" cy="6839745"/>
          </a:xfrm>
          <a:prstGeom prst="rect">
            <a:avLst/>
          </a:prstGeom>
          <a:solidFill>
            <a:srgbClr val="013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1CD6D-6F74-61A2-C2AC-DD3A2329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6" y="400609"/>
            <a:ext cx="442596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rgbClr val="FFD82D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78F9EE-3521-97D7-574B-8F7383A73F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3530" y="378687"/>
            <a:ext cx="6926545" cy="13713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8A98EC-9C9D-B1D1-3681-2ED95F02DC27}"/>
              </a:ext>
            </a:extLst>
          </p:cNvPr>
          <p:cNvCxnSpPr>
            <a:cxnSpLocks/>
          </p:cNvCxnSpPr>
          <p:nvPr userDrawn="1"/>
        </p:nvCxnSpPr>
        <p:spPr>
          <a:xfrm>
            <a:off x="0" y="2094619"/>
            <a:ext cx="1251005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E0661FE1-D3C4-7EC4-5078-29AB39C62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53276" y="2439162"/>
            <a:ext cx="706559" cy="43763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DEB8065-8EF9-503B-A498-8C7C47A401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4026" y="2961618"/>
            <a:ext cx="2100459" cy="67735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D8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E345753-DFBC-756F-1D61-7A4BB6E6FA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026" y="3728572"/>
            <a:ext cx="2100459" cy="207833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11">
            <a:extLst>
              <a:ext uri="{FF2B5EF4-FFF2-40B4-BE49-F238E27FC236}">
                <a16:creationId xmlns:a16="http://schemas.microsoft.com/office/drawing/2014/main" id="{FECD5C60-E99F-0409-8D4C-9988E9BE8DB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764520" y="2439162"/>
            <a:ext cx="706559" cy="43763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412A80A0-C576-4A11-AF85-B5F84DBD6E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78778" y="2961618"/>
            <a:ext cx="2100459" cy="67735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D8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73C08866-8817-5D54-2CFB-3164EAD81B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78778" y="3728572"/>
            <a:ext cx="2100459" cy="207833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11">
            <a:extLst>
              <a:ext uri="{FF2B5EF4-FFF2-40B4-BE49-F238E27FC236}">
                <a16:creationId xmlns:a16="http://schemas.microsoft.com/office/drawing/2014/main" id="{8A908875-FA07-C68A-BF31-BDC3260A28A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86984" y="2439162"/>
            <a:ext cx="706559" cy="43763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BAC1378D-890A-EFC5-282E-84F7C68BBB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103530" y="2961618"/>
            <a:ext cx="2100459" cy="67735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D8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FA0637C-C618-9511-5260-FE222A1B7DB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103530" y="3728572"/>
            <a:ext cx="2100459" cy="207833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Content Placeholder 11">
            <a:extLst>
              <a:ext uri="{FF2B5EF4-FFF2-40B4-BE49-F238E27FC236}">
                <a16:creationId xmlns:a16="http://schemas.microsoft.com/office/drawing/2014/main" id="{D4E06DE5-B2BD-B39A-899F-B5C8F75C44E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415057" y="2439162"/>
            <a:ext cx="706559" cy="43763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BC209260-0690-3E83-C0EA-48BC7E33856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428282" y="2961618"/>
            <a:ext cx="2100459" cy="67735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D8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D84B46CE-B58F-E66F-59BE-A42F2525952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428282" y="3728572"/>
            <a:ext cx="2100459" cy="207833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11">
            <a:extLst>
              <a:ext uri="{FF2B5EF4-FFF2-40B4-BE49-F238E27FC236}">
                <a16:creationId xmlns:a16="http://schemas.microsoft.com/office/drawing/2014/main" id="{78C2073B-96D9-A705-7FEF-997CC496221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743130" y="2439162"/>
            <a:ext cx="706559" cy="43763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85D557FE-392A-864B-96C1-0B06AB83D8D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753034" y="2961618"/>
            <a:ext cx="2100459" cy="67735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D8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9EF0E9C6-2E03-B67C-BCDE-0338BD8D6EF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753034" y="3728572"/>
            <a:ext cx="2100459" cy="207833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1376A-7810-4A47-62EE-E0304790086E}"/>
              </a:ext>
            </a:extLst>
          </p:cNvPr>
          <p:cNvSpPr txBox="1"/>
          <p:nvPr userDrawn="1"/>
        </p:nvSpPr>
        <p:spPr>
          <a:xfrm>
            <a:off x="329471" y="653610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</a:rPr>
              <a:t>UNIVERSITY OF ROCHESTER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E8D19A-1E2F-E501-0CD9-451738C69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7462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4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EA22-24B8-F106-802A-AB853663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6AE1-82F6-A27F-D6EE-66ED9B9A6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275" y="1676341"/>
            <a:ext cx="5181600" cy="39797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2C065-ABA8-9494-BED1-0830B556C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7275" y="1676341"/>
            <a:ext cx="5181600" cy="39797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C2194-D0A2-EC36-CE20-14F56780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756" y="6474620"/>
            <a:ext cx="618244" cy="365125"/>
          </a:xfrm>
        </p:spPr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1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A02D0-9DAA-20AB-488B-D6A8D996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348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49C07-F5E3-2146-4EC9-478FD9B42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275" y="1674416"/>
            <a:ext cx="10515600" cy="3991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FBCC5-799D-2E9A-5C16-29F700FE5406}"/>
              </a:ext>
            </a:extLst>
          </p:cNvPr>
          <p:cNvSpPr txBox="1"/>
          <p:nvPr userDrawn="1"/>
        </p:nvSpPr>
        <p:spPr>
          <a:xfrm>
            <a:off x="329471" y="653610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50000"/>
                  </a:schemeClr>
                </a:solidFill>
              </a:rPr>
              <a:t>UNIVERSITY OF ROCHESTER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9466A-DD57-D698-44A9-59D79770651C}"/>
              </a:ext>
            </a:extLst>
          </p:cNvPr>
          <p:cNvSpPr/>
          <p:nvPr userDrawn="1"/>
        </p:nvSpPr>
        <p:spPr>
          <a:xfrm>
            <a:off x="11067393" y="-18255"/>
            <a:ext cx="1124607" cy="6876256"/>
          </a:xfrm>
          <a:prstGeom prst="rect">
            <a:avLst/>
          </a:prstGeom>
          <a:solidFill>
            <a:srgbClr val="FFD8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4144A88-8576-DD5F-50CF-3E8EE77998D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317030" y="5834378"/>
            <a:ext cx="625332" cy="8228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A45BA-63DC-4422-B485-98CB1F6C1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3407" y="6474620"/>
            <a:ext cx="618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0" r:id="rId3"/>
    <p:sldLayoutId id="2147483669" r:id="rId4"/>
    <p:sldLayoutId id="2147483660" r:id="rId5"/>
    <p:sldLayoutId id="2147483663" r:id="rId6"/>
    <p:sldLayoutId id="2147483665" r:id="rId7"/>
    <p:sldLayoutId id="2147483664" r:id="rId8"/>
    <p:sldLayoutId id="2147483652" r:id="rId9"/>
    <p:sldLayoutId id="2147483667" r:id="rId10"/>
    <p:sldLayoutId id="2147483661" r:id="rId11"/>
    <p:sldLayoutId id="2147483654" r:id="rId12"/>
    <p:sldLayoutId id="2147483655" r:id="rId13"/>
    <p:sldLayoutId id="214748366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rgbClr val="001E5F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1AC2"/>
        </a:buClr>
        <a:buSzPct val="80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AC2"/>
        </a:buClr>
        <a:buSzPct val="8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AC2"/>
        </a:buClr>
        <a:buSzPct val="8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AC2"/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AC2"/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3C93-6A24-4B79-900D-5410C1D8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1D242-250A-4C19-B9FD-FA976DFE6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7E8DF-088E-4FA0-A643-C526872CE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A7A2-C157-1A4E-8D89-EA48A88AEC2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0E4D0-4377-4481-BAF8-7D9FCF9B9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4075B-955F-4B70-80B2-ACBAB124E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FC56-F015-A04C-9664-99F85B2B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6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9tje3c6HetF57lo0A3RFBRdj1hwznyYnPhDjZN5FaRM/edit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chester.edu/policies/policy/policy-on-research-misconduct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RISE@rochester.edu" TargetMode="External"/><Relationship Id="rId2" Type="http://schemas.openxmlformats.org/officeDocument/2006/relationships/hyperlink" Target="https://www.rochester.edu/university-research/research-integrity-stewardship-ethic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onyah@rochester.ed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niversity of Rochester logo" descr="University of Rochester logo">
            <a:extLst>
              <a:ext uri="{FF2B5EF4-FFF2-40B4-BE49-F238E27FC236}">
                <a16:creationId xmlns:a16="http://schemas.microsoft.com/office/drawing/2014/main" id="{EA0BA63C-D8B8-9959-14A4-05F05F25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56" y="442844"/>
            <a:ext cx="3029505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59DD3-AFEA-0693-D0A3-17B141B79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78408" y="1417355"/>
            <a:ext cx="9034272" cy="23876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Office of Research Integrity, Stewardship &amp; Ethics</a:t>
            </a:r>
            <a:br>
              <a:rPr lang="en-US" sz="4500" dirty="0"/>
            </a:br>
            <a:r>
              <a:rPr lang="en-US" sz="4500" dirty="0"/>
              <a:t>(ORISE)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EA355-5E7F-C4CD-ED6E-1B4E4D96B6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90556" y="4198782"/>
            <a:ext cx="6010828" cy="1655762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Sonya Maria Hadrigan, APRN, MLS, CIP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</a:rPr>
              <a:t>AVP Research Integrity</a:t>
            </a:r>
          </a:p>
          <a:p>
            <a:pPr algn="ctr"/>
            <a:endParaRPr lang="en-US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50B7E-A910-F9B1-4186-24CD7860E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9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1135-E6C3-5D0E-1114-1FC4063C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4768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Integrity: Building Trust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8C0E5-831F-6688-7EF9-984640AB9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defRPr sz="1800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ORISE team is responsible for co-creating a University-wide framework for research integrity, building a unified structure across policies, processes, and cultural norms.</a:t>
            </a:r>
          </a:p>
          <a:p>
            <a:pPr marL="0" indent="0">
              <a:buNone/>
              <a:defRPr sz="1800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defRPr sz="1800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working across schools and departments at all stages of researchers’ careers to ensure the ethical conduct of research is embedded in everyday practices, not just during crises.</a:t>
            </a:r>
          </a:p>
          <a:p>
            <a:pPr marL="0" indent="0">
              <a:buNone/>
              <a:defRPr sz="1800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defRPr sz="1800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ORISE works collaboratively with the Office of Counsel and partner offices under the Office of the Vice President for Research to support several mission-critical functions.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DB35B-D71C-D43D-3B44-5D855F5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4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8109AA82-23E0-3D1E-CD83-21889A37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D9A7562-078F-0443-99CB-13A7936AC4A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44457C-9C6F-B432-0FE2-F51E3BAC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" y="-115507"/>
            <a:ext cx="11064240" cy="734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8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2F2F2"/>
            </a:gs>
            <a:gs pos="100000">
              <a:schemeClr val="accent3">
                <a:lumMod val="45000"/>
                <a:lumOff val="55000"/>
              </a:schemeClr>
            </a:gs>
            <a:gs pos="0">
              <a:schemeClr val="accent3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1193D1-AD7D-0957-004A-0629468DD6ED}"/>
              </a:ext>
            </a:extLst>
          </p:cNvPr>
          <p:cNvSpPr txBox="1"/>
          <p:nvPr/>
        </p:nvSpPr>
        <p:spPr>
          <a:xfrm>
            <a:off x="4432179" y="1197756"/>
            <a:ext cx="2024743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Sonya Hadrigan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 Vice President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Integrity/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Integrity Officer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86C79-04FA-B6A0-AD87-8BF25499C373}"/>
              </a:ext>
            </a:extLst>
          </p:cNvPr>
          <p:cNvSpPr txBox="1"/>
          <p:nvPr/>
        </p:nvSpPr>
        <p:spPr>
          <a:xfrm>
            <a:off x="6747030" y="1277504"/>
            <a:ext cx="1375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Sharon Pomeroy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Dept Coordinator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F4581-A8A2-23DC-1816-050A22EFA742}"/>
              </a:ext>
            </a:extLst>
          </p:cNvPr>
          <p:cNvSpPr txBox="1"/>
          <p:nvPr/>
        </p:nvSpPr>
        <p:spPr>
          <a:xfrm>
            <a:off x="4432178" y="1998451"/>
            <a:ext cx="2024743" cy="384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Kelly O’Keefe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Integrity Director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D369CDE-428B-201E-8D66-64CC46F48966}"/>
              </a:ext>
            </a:extLst>
          </p:cNvPr>
          <p:cNvSpPr txBox="1"/>
          <p:nvPr/>
        </p:nvSpPr>
        <p:spPr>
          <a:xfrm>
            <a:off x="6860290" y="2808958"/>
            <a:ext cx="1466587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Conflict of Interest/Commitment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AD4317-12F6-A558-05A4-B2C9C061B58D}"/>
              </a:ext>
            </a:extLst>
          </p:cNvPr>
          <p:cNvSpPr txBox="1"/>
          <p:nvPr/>
        </p:nvSpPr>
        <p:spPr>
          <a:xfrm>
            <a:off x="7877454" y="3624989"/>
            <a:ext cx="1325065" cy="384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Patricia Guinan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 Administrator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17708D-499E-5A66-BB80-EB2AB30103DC}"/>
              </a:ext>
            </a:extLst>
          </p:cNvPr>
          <p:cNvSpPr txBox="1"/>
          <p:nvPr/>
        </p:nvSpPr>
        <p:spPr>
          <a:xfrm>
            <a:off x="3977466" y="3637677"/>
            <a:ext cx="1388232" cy="553998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5000"/>
                  <a:lumOff val="95000"/>
                </a:schemeClr>
              </a:gs>
              <a:gs pos="8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8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 Officer,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Integrity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94872F-3FA6-BCCA-5B94-CDFD9C9A13C8}"/>
              </a:ext>
            </a:extLst>
          </p:cNvPr>
          <p:cNvSpPr txBox="1"/>
          <p:nvPr/>
        </p:nvSpPr>
        <p:spPr>
          <a:xfrm>
            <a:off x="7877454" y="4157640"/>
            <a:ext cx="1343440" cy="400110"/>
          </a:xfrm>
          <a:prstGeom prst="rect">
            <a:avLst/>
          </a:prstGeom>
          <a:gradFill>
            <a:gsLst>
              <a:gs pos="37000">
                <a:schemeClr val="accent4">
                  <a:lumMod val="5000"/>
                  <a:lumOff val="95000"/>
                </a:schemeClr>
              </a:gs>
              <a:gs pos="8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8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TBD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 </a:t>
            </a: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Administrator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49B84BD-A503-97E0-800B-3BFF1FD38B3D}"/>
              </a:ext>
            </a:extLst>
          </p:cNvPr>
          <p:cNvSpPr txBox="1"/>
          <p:nvPr/>
        </p:nvSpPr>
        <p:spPr>
          <a:xfrm>
            <a:off x="2824814" y="2803918"/>
            <a:ext cx="1466587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Responsible Conduct of Research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28957A7-E1E3-F9A4-51B0-A7F785A18056}"/>
              </a:ext>
            </a:extLst>
          </p:cNvPr>
          <p:cNvCxnSpPr>
            <a:cxnSpLocks/>
            <a:stCxn id="102" idx="2"/>
          </p:cNvCxnSpPr>
          <p:nvPr/>
        </p:nvCxnSpPr>
        <p:spPr>
          <a:xfrm flipH="1">
            <a:off x="3558106" y="3357916"/>
            <a:ext cx="2" cy="1895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2643AC4-1DA8-A321-B3FD-55A5202857D1}"/>
              </a:ext>
            </a:extLst>
          </p:cNvPr>
          <p:cNvSpPr txBox="1"/>
          <p:nvPr/>
        </p:nvSpPr>
        <p:spPr>
          <a:xfrm>
            <a:off x="3977466" y="4357695"/>
            <a:ext cx="1366601" cy="561692"/>
          </a:xfrm>
          <a:prstGeom prst="rect">
            <a:avLst/>
          </a:prstGeom>
          <a:solidFill>
            <a:srgbClr val="F4E9D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 Officer,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Integrity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815AD22-27F6-40A4-9F33-98D0C12FD599}"/>
              </a:ext>
            </a:extLst>
          </p:cNvPr>
          <p:cNvCxnSpPr>
            <a:cxnSpLocks/>
          </p:cNvCxnSpPr>
          <p:nvPr/>
        </p:nvCxnSpPr>
        <p:spPr>
          <a:xfrm>
            <a:off x="6470769" y="1397811"/>
            <a:ext cx="269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FA6C0C2F-C621-4ECF-B89C-912429E7A277}"/>
              </a:ext>
            </a:extLst>
          </p:cNvPr>
          <p:cNvSpPr txBox="1"/>
          <p:nvPr/>
        </p:nvSpPr>
        <p:spPr>
          <a:xfrm>
            <a:off x="3977466" y="261188"/>
            <a:ext cx="32492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Integrity, Stewardship, &amp; Ethics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639C6AB-9280-4C85-AFC0-ADDFC194BFE1}"/>
              </a:ext>
            </a:extLst>
          </p:cNvPr>
          <p:cNvSpPr txBox="1"/>
          <p:nvPr/>
        </p:nvSpPr>
        <p:spPr>
          <a:xfrm>
            <a:off x="11303656" y="6683600"/>
            <a:ext cx="9888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5, 2026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86464A-AE22-4568-A1C0-6F1DE2C85FBF}"/>
              </a:ext>
            </a:extLst>
          </p:cNvPr>
          <p:cNvSpPr txBox="1"/>
          <p:nvPr/>
        </p:nvSpPr>
        <p:spPr>
          <a:xfrm>
            <a:off x="2125332" y="933855"/>
            <a:ext cx="1732624" cy="13619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Part-time Consultants &amp; Temporary Staff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Zoe Hammatt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Gunta Liders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2A2E6-DB36-4F74-83EF-8739E8A7C7A7}"/>
              </a:ext>
            </a:extLst>
          </p:cNvPr>
          <p:cNvSpPr/>
          <p:nvPr/>
        </p:nvSpPr>
        <p:spPr>
          <a:xfrm>
            <a:off x="277533" y="1131585"/>
            <a:ext cx="139082" cy="182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2E9A57-A008-432B-911F-AD67BD771727}"/>
              </a:ext>
            </a:extLst>
          </p:cNvPr>
          <p:cNvSpPr txBox="1"/>
          <p:nvPr/>
        </p:nvSpPr>
        <p:spPr>
          <a:xfrm flipH="1">
            <a:off x="386168" y="1102936"/>
            <a:ext cx="1237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 not funded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AA0AD1-182E-4DF1-96A2-CF846A3B252A}"/>
              </a:ext>
            </a:extLst>
          </p:cNvPr>
          <p:cNvSpPr/>
          <p:nvPr/>
        </p:nvSpPr>
        <p:spPr>
          <a:xfrm>
            <a:off x="270205" y="579075"/>
            <a:ext cx="153738" cy="182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9918499-B095-468F-A5CC-454154CD18CF}"/>
              </a:ext>
            </a:extLst>
          </p:cNvPr>
          <p:cNvSpPr txBox="1"/>
          <p:nvPr/>
        </p:nvSpPr>
        <p:spPr>
          <a:xfrm flipH="1">
            <a:off x="394108" y="581791"/>
            <a:ext cx="12592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 filled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38E6D2-68FF-455D-9440-3C503685F307}"/>
              </a:ext>
            </a:extLst>
          </p:cNvPr>
          <p:cNvSpPr txBox="1"/>
          <p:nvPr/>
        </p:nvSpPr>
        <p:spPr>
          <a:xfrm flipH="1">
            <a:off x="392708" y="837408"/>
            <a:ext cx="1732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 pending creation in HR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642EB49-7030-423C-8FB3-74D99BA77825}"/>
              </a:ext>
            </a:extLst>
          </p:cNvPr>
          <p:cNvSpPr/>
          <p:nvPr/>
        </p:nvSpPr>
        <p:spPr>
          <a:xfrm>
            <a:off x="270205" y="844686"/>
            <a:ext cx="153738" cy="182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312EB1A-A88A-41BF-9AA6-0EBCA38F6D91}"/>
              </a:ext>
            </a:extLst>
          </p:cNvPr>
          <p:cNvSpPr txBox="1"/>
          <p:nvPr/>
        </p:nvSpPr>
        <p:spPr>
          <a:xfrm flipH="1">
            <a:off x="213342" y="251027"/>
            <a:ext cx="1259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LEGEND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35968BC-F9D3-4597-8D5A-D3351A4000C7}"/>
              </a:ext>
            </a:extLst>
          </p:cNvPr>
          <p:cNvSpPr txBox="1"/>
          <p:nvPr/>
        </p:nvSpPr>
        <p:spPr>
          <a:xfrm flipH="1">
            <a:off x="227967" y="4976334"/>
            <a:ext cx="242898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Conflicts of Interest/Commitment (COI/C)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COI/C Committee(s)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Responsible &amp;  Ethical Conduct of Research education programming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Misconduct Proceedings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Integrity Committee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Stewardship &amp; Governance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QA/Monitoring/Compliance Reviews for these areas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4B85B9D-A323-43D7-9885-008E04A21CA6}"/>
              </a:ext>
            </a:extLst>
          </p:cNvPr>
          <p:cNvSpPr/>
          <p:nvPr/>
        </p:nvSpPr>
        <p:spPr>
          <a:xfrm>
            <a:off x="277532" y="1409139"/>
            <a:ext cx="146411" cy="169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2FAFFA7-65D6-49C0-8562-196FC1C1B176}"/>
              </a:ext>
            </a:extLst>
          </p:cNvPr>
          <p:cNvSpPr txBox="1"/>
          <p:nvPr/>
        </p:nvSpPr>
        <p:spPr>
          <a:xfrm flipH="1">
            <a:off x="392707" y="1389655"/>
            <a:ext cx="1237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46975C-3969-1246-4952-680E0044C847}"/>
              </a:ext>
            </a:extLst>
          </p:cNvPr>
          <p:cNvCxnSpPr>
            <a:stCxn id="70" idx="3"/>
            <a:endCxn id="5" idx="1"/>
          </p:cNvCxnSpPr>
          <p:nvPr/>
        </p:nvCxnSpPr>
        <p:spPr>
          <a:xfrm flipV="1">
            <a:off x="3857956" y="1544005"/>
            <a:ext cx="574223" cy="70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806F2D-774C-ECC0-936E-863E26B6B465}"/>
              </a:ext>
            </a:extLst>
          </p:cNvPr>
          <p:cNvCxnSpPr>
            <a:stCxn id="5" idx="2"/>
            <a:endCxn id="9" idx="0"/>
          </p:cNvCxnSpPr>
          <p:nvPr/>
        </p:nvCxnSpPr>
        <p:spPr>
          <a:xfrm flipH="1">
            <a:off x="5444550" y="1890253"/>
            <a:ext cx="1" cy="108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5C42100-2D0B-F137-59E7-630FBECEC782}"/>
              </a:ext>
            </a:extLst>
          </p:cNvPr>
          <p:cNvCxnSpPr>
            <a:stCxn id="9" idx="2"/>
            <a:endCxn id="102" idx="0"/>
          </p:cNvCxnSpPr>
          <p:nvPr/>
        </p:nvCxnSpPr>
        <p:spPr>
          <a:xfrm flipH="1">
            <a:off x="3558108" y="2383172"/>
            <a:ext cx="1886442" cy="420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FBF4EF4-5643-0B0C-941D-78DF347B01CC}"/>
              </a:ext>
            </a:extLst>
          </p:cNvPr>
          <p:cNvCxnSpPr>
            <a:stCxn id="9" idx="2"/>
            <a:endCxn id="62" idx="0"/>
          </p:cNvCxnSpPr>
          <p:nvPr/>
        </p:nvCxnSpPr>
        <p:spPr>
          <a:xfrm>
            <a:off x="5444550" y="2383172"/>
            <a:ext cx="2149034" cy="425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667C31-4F63-EDE0-24DE-C013DE18A7E7}"/>
              </a:ext>
            </a:extLst>
          </p:cNvPr>
          <p:cNvCxnSpPr>
            <a:cxnSpLocks/>
            <a:stCxn id="62" idx="2"/>
          </p:cNvCxnSpPr>
          <p:nvPr/>
        </p:nvCxnSpPr>
        <p:spPr>
          <a:xfrm flipH="1">
            <a:off x="7593583" y="3362956"/>
            <a:ext cx="1" cy="964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CF07DCB-25D2-FDB0-37EE-801C6943262B}"/>
              </a:ext>
            </a:extLst>
          </p:cNvPr>
          <p:cNvCxnSpPr>
            <a:endCxn id="65" idx="1"/>
          </p:cNvCxnSpPr>
          <p:nvPr/>
        </p:nvCxnSpPr>
        <p:spPr>
          <a:xfrm>
            <a:off x="7593583" y="3817349"/>
            <a:ext cx="28387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6DCDD5-3D49-7179-A9EB-37181C97B14A}"/>
              </a:ext>
            </a:extLst>
          </p:cNvPr>
          <p:cNvCxnSpPr>
            <a:cxnSpLocks/>
          </p:cNvCxnSpPr>
          <p:nvPr/>
        </p:nvCxnSpPr>
        <p:spPr>
          <a:xfrm>
            <a:off x="7593583" y="4337129"/>
            <a:ext cx="283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F755410-37FA-ED3E-7CAB-414F0D9BBFB5}"/>
              </a:ext>
            </a:extLst>
          </p:cNvPr>
          <p:cNvCxnSpPr>
            <a:endCxn id="66" idx="1"/>
          </p:cNvCxnSpPr>
          <p:nvPr/>
        </p:nvCxnSpPr>
        <p:spPr>
          <a:xfrm flipV="1">
            <a:off x="3558107" y="3914676"/>
            <a:ext cx="419359" cy="3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6ED94ED-8F72-4265-1349-F38C971601A4}"/>
              </a:ext>
            </a:extLst>
          </p:cNvPr>
          <p:cNvCxnSpPr>
            <a:cxnSpLocks/>
          </p:cNvCxnSpPr>
          <p:nvPr/>
        </p:nvCxnSpPr>
        <p:spPr>
          <a:xfrm>
            <a:off x="3558107" y="4578612"/>
            <a:ext cx="4193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BA3A7667-151F-A11C-1BC0-CDE8D389DC1F}"/>
              </a:ext>
            </a:extLst>
          </p:cNvPr>
          <p:cNvSpPr txBox="1"/>
          <p:nvPr/>
        </p:nvSpPr>
        <p:spPr>
          <a:xfrm>
            <a:off x="3955835" y="5043378"/>
            <a:ext cx="1388232" cy="553998"/>
          </a:xfrm>
          <a:prstGeom prst="rect">
            <a:avLst/>
          </a:prstGeom>
          <a:solidFill>
            <a:srgbClr val="F4E9D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 Education &amp; QA Analyst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E236077-13F0-7136-AEB7-1AC12D3C7ADA}"/>
              </a:ext>
            </a:extLst>
          </p:cNvPr>
          <p:cNvCxnSpPr>
            <a:cxnSpLocks/>
          </p:cNvCxnSpPr>
          <p:nvPr/>
        </p:nvCxnSpPr>
        <p:spPr>
          <a:xfrm>
            <a:off x="3558106" y="5252936"/>
            <a:ext cx="397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916467-BB36-C552-141B-4B22D4EB7EAC}"/>
              </a:ext>
            </a:extLst>
          </p:cNvPr>
          <p:cNvSpPr txBox="1"/>
          <p:nvPr/>
        </p:nvSpPr>
        <p:spPr>
          <a:xfrm>
            <a:off x="603504" y="4939758"/>
            <a:ext cx="1786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ORISE Centralized Functions</a:t>
            </a:r>
          </a:p>
        </p:txBody>
      </p:sp>
    </p:spTree>
    <p:extLst>
      <p:ext uri="{BB962C8B-B14F-4D97-AF65-F5344CB8AC3E}">
        <p14:creationId xmlns:p14="http://schemas.microsoft.com/office/powerpoint/2010/main" val="193116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BEACB-AF43-45EA-848A-AF962AA78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old star confetti in star-shaped tin">
            <a:extLst>
              <a:ext uri="{FF2B5EF4-FFF2-40B4-BE49-F238E27FC236}">
                <a16:creationId xmlns:a16="http://schemas.microsoft.com/office/drawing/2014/main" id="{08C8030F-5EDF-B19F-8DD9-A439D52428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" y="0"/>
            <a:ext cx="10968874" cy="2428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A0516-9093-0D4C-7600-A98FDD95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171564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the ORISE Team</a:t>
            </a:r>
            <a:br>
              <a:rPr lang="en-US" sz="4200" dirty="0"/>
            </a:br>
            <a:endParaRPr lang="en-US" sz="4200" dirty="0"/>
          </a:p>
        </p:txBody>
      </p:sp>
      <p:pic>
        <p:nvPicPr>
          <p:cNvPr id="6" name="Content Placeholder 5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2A747E28-11E3-9527-4101-434367DEAA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8347" b="14847"/>
          <a:stretch>
            <a:fillRect/>
          </a:stretch>
        </p:blipFill>
        <p:spPr>
          <a:xfrm>
            <a:off x="261889" y="2697173"/>
            <a:ext cx="2082755" cy="2428366"/>
          </a:xfrm>
          <a:noFill/>
        </p:spPr>
      </p:pic>
      <p:pic>
        <p:nvPicPr>
          <p:cNvPr id="8" name="Content Placeholder 7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44024287-A294-4B02-0022-992CFADFD2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627397" y="2697170"/>
            <a:ext cx="2082754" cy="2428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9DC18-D3CD-6920-7AC0-0D392CDC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756" y="6474620"/>
            <a:ext cx="61824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9A7562-078F-0443-99CB-13A7936AC4A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0" name="Picture 9" descr="A person with glasses and a black shirt&#10;&#10;AI-generated content may be incorrect.">
            <a:extLst>
              <a:ext uri="{FF2B5EF4-FFF2-40B4-BE49-F238E27FC236}">
                <a16:creationId xmlns:a16="http://schemas.microsoft.com/office/drawing/2014/main" id="{FFBC0D8D-F103-6E93-ACEF-7AC913233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958" y="2697169"/>
            <a:ext cx="2082754" cy="2428366"/>
          </a:xfrm>
          <a:prstGeom prst="rect">
            <a:avLst/>
          </a:prstGeom>
        </p:spPr>
      </p:pic>
      <p:pic>
        <p:nvPicPr>
          <p:cNvPr id="13" name="Picture 12" descr="A person with curly hair wearing a teal sweater&#10;&#10;AI-generated content may be incorrect.">
            <a:extLst>
              <a:ext uri="{FF2B5EF4-FFF2-40B4-BE49-F238E27FC236}">
                <a16:creationId xmlns:a16="http://schemas.microsoft.com/office/drawing/2014/main" id="{800066D1-2551-A887-435E-D5E8280A4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519" y="2697169"/>
            <a:ext cx="1905123" cy="2428365"/>
          </a:xfrm>
          <a:prstGeom prst="rect">
            <a:avLst/>
          </a:prstGeom>
        </p:spPr>
      </p:pic>
      <p:pic>
        <p:nvPicPr>
          <p:cNvPr id="15" name="Picture 14" descr="A person wearing a black jacket and blue necklace&#10;&#10;AI-generated content may be incorrect.">
            <a:extLst>
              <a:ext uri="{FF2B5EF4-FFF2-40B4-BE49-F238E27FC236}">
                <a16:creationId xmlns:a16="http://schemas.microsoft.com/office/drawing/2014/main" id="{26A1E7E6-C2FF-E87B-4EA6-FED8B74E1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5834" y="2697170"/>
            <a:ext cx="1853041" cy="24283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82EBFE-E7BE-F0DB-2456-4DC964CE3EC6}"/>
              </a:ext>
            </a:extLst>
          </p:cNvPr>
          <p:cNvSpPr txBox="1"/>
          <p:nvPr/>
        </p:nvSpPr>
        <p:spPr>
          <a:xfrm>
            <a:off x="-336901" y="5342014"/>
            <a:ext cx="34169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Kelly O’Keefe</a:t>
            </a:r>
          </a:p>
          <a:p>
            <a:pPr algn="ctr"/>
            <a:r>
              <a:rPr lang="en-US" sz="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Research Integrity Director</a:t>
            </a:r>
            <a:endParaRPr lang="en-US" sz="15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488DC7-4EC5-23DA-3A71-DB41976072BA}"/>
              </a:ext>
            </a:extLst>
          </p:cNvPr>
          <p:cNvSpPr txBox="1"/>
          <p:nvPr/>
        </p:nvSpPr>
        <p:spPr>
          <a:xfrm>
            <a:off x="1990805" y="5311535"/>
            <a:ext cx="34169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Patty Guinan</a:t>
            </a:r>
          </a:p>
          <a:p>
            <a:pPr algn="ctr"/>
            <a:r>
              <a:rPr lang="en-US" sz="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COI Administrator</a:t>
            </a:r>
            <a:endParaRPr lang="en-US" sz="15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15FB46-E2B1-6430-FD7A-4D26A2B4605F}"/>
              </a:ext>
            </a:extLst>
          </p:cNvPr>
          <p:cNvSpPr txBox="1"/>
          <p:nvPr/>
        </p:nvSpPr>
        <p:spPr>
          <a:xfrm>
            <a:off x="4146880" y="5311532"/>
            <a:ext cx="34169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Sharon Pomeroy</a:t>
            </a:r>
          </a:p>
          <a:p>
            <a:pPr algn="ctr"/>
            <a:r>
              <a:rPr lang="en-US" sz="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Department Coordinator</a:t>
            </a:r>
            <a:endParaRPr lang="en-US" sz="15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05E286-473B-95A3-0450-AB8545D9C252}"/>
              </a:ext>
            </a:extLst>
          </p:cNvPr>
          <p:cNvSpPr txBox="1"/>
          <p:nvPr/>
        </p:nvSpPr>
        <p:spPr>
          <a:xfrm>
            <a:off x="6334587" y="5311532"/>
            <a:ext cx="34169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Gunta Liders</a:t>
            </a:r>
          </a:p>
          <a:p>
            <a:pPr algn="ctr"/>
            <a:r>
              <a:rPr lang="en-US" sz="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Advisor</a:t>
            </a:r>
            <a:endParaRPr lang="en-US" sz="15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89AB57-05F1-8D89-4656-6E513CD745C3}"/>
              </a:ext>
            </a:extLst>
          </p:cNvPr>
          <p:cNvSpPr txBox="1"/>
          <p:nvPr/>
        </p:nvSpPr>
        <p:spPr>
          <a:xfrm>
            <a:off x="8410886" y="5301911"/>
            <a:ext cx="34169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Zoe Hammatt</a:t>
            </a:r>
          </a:p>
          <a:p>
            <a:pPr algn="ctr"/>
            <a:r>
              <a:rPr lang="en-US" sz="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Advisor</a:t>
            </a:r>
            <a:endParaRPr lang="en-US" sz="15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78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3B187-AE4D-B252-8468-01D289FD8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FC08-A0BF-3FED-0BD9-C5BD6D06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6871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 Responsibilities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59553-D621-E128-8F0A-7E08E0B2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75" y="1087659"/>
            <a:ext cx="10515600" cy="5616341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en-US" sz="3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research misconduct allegations and proceedings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Questionable and Detrimental Research Practices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Authorship Disputes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  <a:defRPr sz="1800"/>
            </a:pPr>
            <a:endParaRPr lang="en-US" sz="3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en-US" sz="3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University’s Research Integrity Officer (RIO)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Sonya Hadrigan, AVP, Research Integrity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Oversight of research conflicts of interest/commitment (COI/C) and related committees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and Ethical Conduct of Research (RECR) education 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collaboration with the University Libraries, SMD Bioethics Center, GEPA, Office for Undergraduate Research and others!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en-US" sz="3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data stewardship and governance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en-US" sz="3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QA, monitoring, and compliance reviews related to these areas</a:t>
            </a:r>
            <a:endParaRPr lang="en-US" sz="3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7155D-0460-1230-AEDF-A5C3A846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5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4D004-5633-4184-BB0B-526802C6E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C1D5-9DD6-D0D0-D562-DFF11FBB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7531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Current Priorities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B7805-59E9-9EB9-C1C2-E237A7464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632" y="835493"/>
            <a:ext cx="5394243" cy="5040066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Policies, Forms, &amp; Guidance</a:t>
            </a:r>
          </a:p>
          <a:p>
            <a:pPr lvl="1"/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University Policy on Research Misconduct- 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January 1, 2026</a:t>
            </a:r>
          </a:p>
          <a:p>
            <a:pPr lvl="1"/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Policy on Conflict of Commitment and Conflict of Interest in Research</a:t>
            </a:r>
          </a:p>
          <a:p>
            <a:pPr lvl="2"/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Forms- </a:t>
            </a:r>
            <a:r>
              <a:rPr lang="en-US" sz="1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2026 Annual Disclosure Process</a:t>
            </a:r>
            <a:endParaRPr lang="en-US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Authorship &amp; Dispute Resolution Guidance - 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Finalizing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Ethico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myCM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Research Complaint Forms</a:t>
            </a:r>
          </a:p>
          <a:p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Outreach</a:t>
            </a:r>
          </a:p>
          <a:p>
            <a:pPr lvl="1"/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ORISE Website</a:t>
            </a:r>
          </a:p>
          <a:p>
            <a:pPr lvl="1"/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&amp; Collaborations </a:t>
            </a:r>
          </a:p>
          <a:p>
            <a:pPr lvl="1"/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 and Marketing Strategies</a:t>
            </a:r>
          </a:p>
          <a:p>
            <a:endParaRPr lang="en-US" sz="2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6C56B8-E317-05D6-A364-12C3172FB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7274" y="539016"/>
            <a:ext cx="5394243" cy="5935604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endParaRPr lang="en-US" sz="2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Ethical Conduct of Research </a:t>
            </a:r>
          </a:p>
          <a:p>
            <a:pPr lvl="1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 501 – Expansion –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2026</a:t>
            </a:r>
          </a:p>
          <a:p>
            <a:pPr lvl="1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 Seminar Series </a:t>
            </a:r>
          </a:p>
          <a:p>
            <a:pPr lvl="2"/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Virtues in Research Integrity: April 7, 2026</a:t>
            </a:r>
          </a:p>
          <a:p>
            <a:pPr lvl="2"/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Data Stewardship: April 28, 2026</a:t>
            </a:r>
          </a:p>
          <a:p>
            <a:pPr lvl="1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Workshops</a:t>
            </a:r>
          </a:p>
          <a:p>
            <a:pPr lvl="2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</a:p>
          <a:p>
            <a:pPr lvl="2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Authorship</a:t>
            </a:r>
          </a:p>
          <a:p>
            <a:pPr lvl="2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Humanities Research</a:t>
            </a:r>
          </a:p>
          <a:p>
            <a:pPr marL="457200" lvl="1" indent="0">
              <a:buNone/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Stewardship &amp; Research Integrity Tools</a:t>
            </a:r>
          </a:p>
          <a:p>
            <a:pPr lvl="1"/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LabArchives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iThenticate</a:t>
            </a:r>
          </a:p>
          <a:p>
            <a:pPr lvl="1"/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Proofig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ImageTwin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A07A5-E01F-1EB3-82AC-F89D256D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8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BB3C-BC9C-8E28-AD8D-2FC09AC0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380" y="474910"/>
            <a:ext cx="7386124" cy="285273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ORISE</a:t>
            </a:r>
            <a:r>
              <a:rPr lang="en-US" dirty="0"/>
              <a:t>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Contact Information:</a:t>
            </a: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C241A-4F49-0EB2-1C41-0AEA3F948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38" y="2916936"/>
            <a:ext cx="11603990" cy="3529584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4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571500" indent="-5715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ORISE website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ORISE@rochester.edu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dirty="0"/>
              <a:t>(585) 276-0485 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COI@rochester.edu</a:t>
            </a:r>
          </a:p>
          <a:p>
            <a:pPr marL="571500" indent="-5715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Hylan Hall</a:t>
            </a:r>
          </a:p>
          <a:p>
            <a:r>
              <a:rPr lang="en-US" sz="3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140 Trustee Road, </a:t>
            </a:r>
            <a:r>
              <a:rPr lang="en-US" sz="38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r>
              <a:rPr lang="en-US" sz="3800" baseline="300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lang="en-US" sz="38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Floor</a:t>
            </a:r>
            <a:endParaRPr lang="en-US" sz="3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5400" dirty="0"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8C6B9-A272-924D-471F-706F33BA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7BD0-2DC0-6A49-78A5-5D16596D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329AD-20DB-0E52-954C-BB7D8C72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9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4e17f4-cf11-4ce2-b3ef-5de76bf4ce41}" enabled="0" method="" siteId="{374e17f4-cf11-4ce2-b3ef-5de76bf4ce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538</Words>
  <Application>Microsoft Office PowerPoint</Application>
  <PresentationFormat>Widescreen</PresentationFormat>
  <Paragraphs>130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Georgia</vt:lpstr>
      <vt:lpstr>Office Theme</vt:lpstr>
      <vt:lpstr>1_Office Theme</vt:lpstr>
      <vt:lpstr>Office of Research Integrity, Stewardship &amp; Ethics (ORISE)</vt:lpstr>
      <vt:lpstr>Research Integrity: Building Trust </vt:lpstr>
      <vt:lpstr>PowerPoint Presentation</vt:lpstr>
      <vt:lpstr>PowerPoint Presentation</vt:lpstr>
      <vt:lpstr>Meet the ORISE Team </vt:lpstr>
      <vt:lpstr>Core Responsibilities  </vt:lpstr>
      <vt:lpstr>Current Priorities   </vt:lpstr>
      <vt:lpstr> ORISE Contact Information: </vt:lpstr>
      <vt:lpstr>Questions?</vt:lpstr>
    </vt:vector>
  </TitlesOfParts>
  <Manager/>
  <Company>University of Rochester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Hadrigan, Sonya</dc:creator>
  <cp:keywords>University of Rochester</cp:keywords>
  <dc:description/>
  <cp:lastModifiedBy>Hadrigan, Sonya</cp:lastModifiedBy>
  <cp:revision>16</cp:revision>
  <dcterms:created xsi:type="dcterms:W3CDTF">2025-09-12T14:34:27Z</dcterms:created>
  <dcterms:modified xsi:type="dcterms:W3CDTF">2026-03-31T16:00:09Z</dcterms:modified>
  <cp:category/>
</cp:coreProperties>
</file>