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9"/>
  </p:notesMasterIdLst>
  <p:handoutMasterIdLst>
    <p:handoutMasterId r:id="rId20"/>
  </p:handoutMasterIdLst>
  <p:sldIdLst>
    <p:sldId id="256" r:id="rId2"/>
    <p:sldId id="339" r:id="rId3"/>
    <p:sldId id="344" r:id="rId4"/>
    <p:sldId id="346" r:id="rId5"/>
    <p:sldId id="349" r:id="rId6"/>
    <p:sldId id="305" r:id="rId7"/>
    <p:sldId id="347" r:id="rId8"/>
    <p:sldId id="351" r:id="rId9"/>
    <p:sldId id="350" r:id="rId10"/>
    <p:sldId id="329" r:id="rId11"/>
    <p:sldId id="342" r:id="rId12"/>
    <p:sldId id="341" r:id="rId13"/>
    <p:sldId id="348" r:id="rId14"/>
    <p:sldId id="337" r:id="rId15"/>
    <p:sldId id="335" r:id="rId16"/>
    <p:sldId id="338" r:id="rId17"/>
    <p:sldId id="295" r:id="rId18"/>
  </p:sldIdLst>
  <p:sldSz cx="9144000" cy="6858000" type="screen4x3"/>
  <p:notesSz cx="7023100" cy="9309100"/>
  <p:defaultTextStyle>
    <a:defPPr>
      <a:defRPr lang="en-US"/>
    </a:defPPr>
    <a:lvl1pPr algn="l" rtl="0" eaLnBrk="0" fontAlgn="base" hangingPunct="0">
      <a:spcBef>
        <a:spcPct val="0"/>
      </a:spcBef>
      <a:spcAft>
        <a:spcPct val="0"/>
      </a:spcAft>
      <a:defRPr sz="2400" kern="1200">
        <a:solidFill>
          <a:schemeClr val="tx1"/>
        </a:solidFill>
        <a:latin typeface="Arial" charset="0"/>
        <a:ea typeface="MS Pゴシック" pitchFamily="-92" charset="-128"/>
        <a:cs typeface="+mn-cs"/>
      </a:defRPr>
    </a:lvl1pPr>
    <a:lvl2pPr marL="457200" algn="l" rtl="0" eaLnBrk="0" fontAlgn="base" hangingPunct="0">
      <a:spcBef>
        <a:spcPct val="0"/>
      </a:spcBef>
      <a:spcAft>
        <a:spcPct val="0"/>
      </a:spcAft>
      <a:defRPr sz="2400" kern="1200">
        <a:solidFill>
          <a:schemeClr val="tx1"/>
        </a:solidFill>
        <a:latin typeface="Arial" charset="0"/>
        <a:ea typeface="MS Pゴシック" pitchFamily="-92" charset="-128"/>
        <a:cs typeface="+mn-cs"/>
      </a:defRPr>
    </a:lvl2pPr>
    <a:lvl3pPr marL="914400" algn="l" rtl="0" eaLnBrk="0" fontAlgn="base" hangingPunct="0">
      <a:spcBef>
        <a:spcPct val="0"/>
      </a:spcBef>
      <a:spcAft>
        <a:spcPct val="0"/>
      </a:spcAft>
      <a:defRPr sz="2400" kern="1200">
        <a:solidFill>
          <a:schemeClr val="tx1"/>
        </a:solidFill>
        <a:latin typeface="Arial" charset="0"/>
        <a:ea typeface="MS Pゴシック" pitchFamily="-92" charset="-128"/>
        <a:cs typeface="+mn-cs"/>
      </a:defRPr>
    </a:lvl3pPr>
    <a:lvl4pPr marL="1371600" algn="l" rtl="0" eaLnBrk="0" fontAlgn="base" hangingPunct="0">
      <a:spcBef>
        <a:spcPct val="0"/>
      </a:spcBef>
      <a:spcAft>
        <a:spcPct val="0"/>
      </a:spcAft>
      <a:defRPr sz="2400" kern="1200">
        <a:solidFill>
          <a:schemeClr val="tx1"/>
        </a:solidFill>
        <a:latin typeface="Arial" charset="0"/>
        <a:ea typeface="MS Pゴシック" pitchFamily="-92" charset="-128"/>
        <a:cs typeface="+mn-cs"/>
      </a:defRPr>
    </a:lvl4pPr>
    <a:lvl5pPr marL="1828800" algn="l" rtl="0" eaLnBrk="0" fontAlgn="base" hangingPunct="0">
      <a:spcBef>
        <a:spcPct val="0"/>
      </a:spcBef>
      <a:spcAft>
        <a:spcPct val="0"/>
      </a:spcAft>
      <a:defRPr sz="2400" kern="1200">
        <a:solidFill>
          <a:schemeClr val="tx1"/>
        </a:solidFill>
        <a:latin typeface="Arial" charset="0"/>
        <a:ea typeface="MS Pゴシック" pitchFamily="-92" charset="-128"/>
        <a:cs typeface="+mn-cs"/>
      </a:defRPr>
    </a:lvl5pPr>
    <a:lvl6pPr marL="2286000" algn="l" defTabSz="914400" rtl="0" eaLnBrk="1" latinLnBrk="0" hangingPunct="1">
      <a:defRPr sz="2400" kern="1200">
        <a:solidFill>
          <a:schemeClr val="tx1"/>
        </a:solidFill>
        <a:latin typeface="Arial" charset="0"/>
        <a:ea typeface="MS Pゴシック" pitchFamily="-92" charset="-128"/>
        <a:cs typeface="+mn-cs"/>
      </a:defRPr>
    </a:lvl6pPr>
    <a:lvl7pPr marL="2743200" algn="l" defTabSz="914400" rtl="0" eaLnBrk="1" latinLnBrk="0" hangingPunct="1">
      <a:defRPr sz="2400" kern="1200">
        <a:solidFill>
          <a:schemeClr val="tx1"/>
        </a:solidFill>
        <a:latin typeface="Arial" charset="0"/>
        <a:ea typeface="MS Pゴシック" pitchFamily="-92" charset="-128"/>
        <a:cs typeface="+mn-cs"/>
      </a:defRPr>
    </a:lvl7pPr>
    <a:lvl8pPr marL="3200400" algn="l" defTabSz="914400" rtl="0" eaLnBrk="1" latinLnBrk="0" hangingPunct="1">
      <a:defRPr sz="2400" kern="1200">
        <a:solidFill>
          <a:schemeClr val="tx1"/>
        </a:solidFill>
        <a:latin typeface="Arial" charset="0"/>
        <a:ea typeface="MS Pゴシック" pitchFamily="-92" charset="-128"/>
        <a:cs typeface="+mn-cs"/>
      </a:defRPr>
    </a:lvl8pPr>
    <a:lvl9pPr marL="3657600" algn="l" defTabSz="914400" rtl="0" eaLnBrk="1" latinLnBrk="0" hangingPunct="1">
      <a:defRPr sz="2400" kern="1200">
        <a:solidFill>
          <a:schemeClr val="tx1"/>
        </a:solidFill>
        <a:latin typeface="Arial" charset="0"/>
        <a:ea typeface="MS Pゴシック" pitchFamily="-92"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irley" initials="S" lastIdx="2" clrIdx="0">
    <p:extLst>
      <p:ext uri="{19B8F6BF-5375-455C-9EA6-DF929625EA0E}">
        <p15:presenceInfo xmlns:p15="http://schemas.microsoft.com/office/powerpoint/2012/main" userId="S::sfbrown@UR.Rochester.edu::0a97ae5a-3519-4208-8504-0a31269370bf" providerId="AD"/>
      </p:ext>
    </p:extLst>
  </p:cmAuthor>
  <p:cmAuthor id="2" name="Butler, Christopher" initials="BC" lastIdx="7" clrIdx="1">
    <p:extLst>
      <p:ext uri="{19B8F6BF-5375-455C-9EA6-DF929625EA0E}">
        <p15:presenceInfo xmlns:p15="http://schemas.microsoft.com/office/powerpoint/2012/main" userId="S-1-5-21-1409082233-776561741-725345543-35585" providerId="AD"/>
      </p:ext>
    </p:extLst>
  </p:cmAuthor>
  <p:cmAuthor id="3" name="Sullivan, Jeffery P." initials="SJP" lastIdx="5" clrIdx="2">
    <p:extLst>
      <p:ext uri="{19B8F6BF-5375-455C-9EA6-DF929625EA0E}">
        <p15:presenceInfo xmlns:p15="http://schemas.microsoft.com/office/powerpoint/2012/main" userId="S::jpsullivan@UR.Rochester.edu::d57fb559-d40c-43d1-adf4-251fb41086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605" autoAdjust="0"/>
    <p:restoredTop sz="94794" autoAdjust="0"/>
  </p:normalViewPr>
  <p:slideViewPr>
    <p:cSldViewPr>
      <p:cViewPr varScale="1">
        <p:scale>
          <a:sx n="105" d="100"/>
          <a:sy n="105" d="100"/>
        </p:scale>
        <p:origin x="2484"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90" d="100"/>
          <a:sy n="90" d="100"/>
        </p:scale>
        <p:origin x="364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lvl1pPr>
              <a:defRPr sz="1200"/>
            </a:lvl1pPr>
          </a:lstStyle>
          <a:p>
            <a:endParaRPr lang="en-US" altLang="en-US" dirty="0"/>
          </a:p>
        </p:txBody>
      </p:sp>
      <p:sp>
        <p:nvSpPr>
          <p:cNvPr id="6147" name="Rectangle 3"/>
          <p:cNvSpPr>
            <a:spLocks noGrp="1" noChangeArrowheads="1"/>
          </p:cNvSpPr>
          <p:nvPr>
            <p:ph type="dt" sz="quarter" idx="1"/>
          </p:nvPr>
        </p:nvSpPr>
        <p:spPr bwMode="auto">
          <a:xfrm>
            <a:off x="3979757"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lvl1pPr algn="r">
              <a:defRPr sz="1200"/>
            </a:lvl1pPr>
          </a:lstStyle>
          <a:p>
            <a:endParaRPr lang="en-US" altLang="en-US" dirty="0"/>
          </a:p>
        </p:txBody>
      </p:sp>
      <p:sp>
        <p:nvSpPr>
          <p:cNvPr id="6148" name="Rectangle 4"/>
          <p:cNvSpPr>
            <a:spLocks noGrp="1" noChangeArrowheads="1"/>
          </p:cNvSpPr>
          <p:nvPr>
            <p:ph type="ftr" sz="quarter" idx="2"/>
          </p:nvPr>
        </p:nvSpPr>
        <p:spPr bwMode="auto">
          <a:xfrm>
            <a:off x="0" y="8843645"/>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b" anchorCtr="0" compatLnSpc="1">
            <a:prstTxWarp prst="textNoShape">
              <a:avLst/>
            </a:prstTxWarp>
          </a:bodyPr>
          <a:lstStyle>
            <a:lvl1pPr>
              <a:defRPr sz="1200"/>
            </a:lvl1pPr>
          </a:lstStyle>
          <a:p>
            <a:endParaRPr lang="en-US" altLang="en-US" dirty="0"/>
          </a:p>
        </p:txBody>
      </p:sp>
      <p:sp>
        <p:nvSpPr>
          <p:cNvPr id="6149" name="Rectangle 5"/>
          <p:cNvSpPr>
            <a:spLocks noGrp="1" noChangeArrowheads="1"/>
          </p:cNvSpPr>
          <p:nvPr>
            <p:ph type="sldNum" sz="quarter" idx="3"/>
          </p:nvPr>
        </p:nvSpPr>
        <p:spPr bwMode="auto">
          <a:xfrm>
            <a:off x="3979757" y="8843645"/>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b" anchorCtr="0" compatLnSpc="1">
            <a:prstTxWarp prst="textNoShape">
              <a:avLst/>
            </a:prstTxWarp>
          </a:bodyPr>
          <a:lstStyle>
            <a:lvl1pPr algn="r">
              <a:defRPr sz="1200"/>
            </a:lvl1pPr>
          </a:lstStyle>
          <a:p>
            <a:fld id="{2E63BE48-60F1-4520-88DB-CDA6EAEAEDC3}" type="slidenum">
              <a:rPr lang="en-US" altLang="en-US"/>
              <a:pPr/>
              <a:t>‹#›</a:t>
            </a:fld>
            <a:endParaRPr lang="en-US" altLang="en-US" dirty="0"/>
          </a:p>
        </p:txBody>
      </p:sp>
    </p:spTree>
    <p:extLst>
      <p:ext uri="{BB962C8B-B14F-4D97-AF65-F5344CB8AC3E}">
        <p14:creationId xmlns:p14="http://schemas.microsoft.com/office/powerpoint/2010/main" val="10604866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lvl1pPr>
              <a:defRPr sz="1200"/>
            </a:lvl1pPr>
          </a:lstStyle>
          <a:p>
            <a:endParaRPr lang="en-US" altLang="en-US" dirty="0"/>
          </a:p>
        </p:txBody>
      </p:sp>
      <p:sp>
        <p:nvSpPr>
          <p:cNvPr id="8195" name="Rectangle 3"/>
          <p:cNvSpPr>
            <a:spLocks noGrp="1" noChangeArrowheads="1"/>
          </p:cNvSpPr>
          <p:nvPr>
            <p:ph type="dt" idx="1"/>
          </p:nvPr>
        </p:nvSpPr>
        <p:spPr bwMode="auto">
          <a:xfrm>
            <a:off x="3979757"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lvl1pPr algn="r">
              <a:defRPr sz="1200"/>
            </a:lvl1pPr>
          </a:lstStyle>
          <a:p>
            <a:endParaRPr lang="en-US" altLang="en-US" dirty="0"/>
          </a:p>
        </p:txBody>
      </p:sp>
      <p:sp>
        <p:nvSpPr>
          <p:cNvPr id="819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936414" y="4421823"/>
            <a:ext cx="5150273" cy="4189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198" name="Rectangle 6"/>
          <p:cNvSpPr>
            <a:spLocks noGrp="1" noChangeArrowheads="1"/>
          </p:cNvSpPr>
          <p:nvPr>
            <p:ph type="ftr" sz="quarter" idx="4"/>
          </p:nvPr>
        </p:nvSpPr>
        <p:spPr bwMode="auto">
          <a:xfrm>
            <a:off x="0" y="8843645"/>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b" anchorCtr="0" compatLnSpc="1">
            <a:prstTxWarp prst="textNoShape">
              <a:avLst/>
            </a:prstTxWarp>
          </a:bodyPr>
          <a:lstStyle>
            <a:lvl1pPr>
              <a:defRPr sz="1200"/>
            </a:lvl1pPr>
          </a:lstStyle>
          <a:p>
            <a:endParaRPr lang="en-US" altLang="en-US" dirty="0"/>
          </a:p>
        </p:txBody>
      </p:sp>
      <p:sp>
        <p:nvSpPr>
          <p:cNvPr id="8199" name="Rectangle 7"/>
          <p:cNvSpPr>
            <a:spLocks noGrp="1" noChangeArrowheads="1"/>
          </p:cNvSpPr>
          <p:nvPr>
            <p:ph type="sldNum" sz="quarter" idx="5"/>
          </p:nvPr>
        </p:nvSpPr>
        <p:spPr bwMode="auto">
          <a:xfrm>
            <a:off x="3979757" y="8843645"/>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b" anchorCtr="0" compatLnSpc="1">
            <a:prstTxWarp prst="textNoShape">
              <a:avLst/>
            </a:prstTxWarp>
          </a:bodyPr>
          <a:lstStyle>
            <a:lvl1pPr algn="r">
              <a:defRPr sz="1200"/>
            </a:lvl1pPr>
          </a:lstStyle>
          <a:p>
            <a:fld id="{8A2C7339-F6A9-4BF3-A7B9-546FE1CB8CD0}" type="slidenum">
              <a:rPr lang="en-US" altLang="en-US"/>
              <a:pPr/>
              <a:t>‹#›</a:t>
            </a:fld>
            <a:endParaRPr lang="en-US" altLang="en-US" dirty="0"/>
          </a:p>
        </p:txBody>
      </p:sp>
    </p:spTree>
    <p:extLst>
      <p:ext uri="{BB962C8B-B14F-4D97-AF65-F5344CB8AC3E}">
        <p14:creationId xmlns:p14="http://schemas.microsoft.com/office/powerpoint/2010/main" val="129452890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S Pゴシック" pitchFamily="-92" charset="-128"/>
        <a:cs typeface="+mn-cs"/>
      </a:defRPr>
    </a:lvl1pPr>
    <a:lvl2pPr marL="457200" algn="l" rtl="0" fontAlgn="base">
      <a:spcBef>
        <a:spcPct val="30000"/>
      </a:spcBef>
      <a:spcAft>
        <a:spcPct val="0"/>
      </a:spcAft>
      <a:defRPr sz="1200" kern="1200">
        <a:solidFill>
          <a:schemeClr val="tx1"/>
        </a:solidFill>
        <a:latin typeface="Arial" charset="0"/>
        <a:ea typeface="MS Pゴシック" pitchFamily="-92" charset="-128"/>
        <a:cs typeface="+mn-cs"/>
      </a:defRPr>
    </a:lvl2pPr>
    <a:lvl3pPr marL="914400" algn="l" rtl="0" fontAlgn="base">
      <a:spcBef>
        <a:spcPct val="30000"/>
      </a:spcBef>
      <a:spcAft>
        <a:spcPct val="0"/>
      </a:spcAft>
      <a:defRPr sz="1200" kern="1200">
        <a:solidFill>
          <a:schemeClr val="tx1"/>
        </a:solidFill>
        <a:latin typeface="Arial" charset="0"/>
        <a:ea typeface="MS Pゴシック" pitchFamily="-92" charset="-128"/>
        <a:cs typeface="+mn-cs"/>
      </a:defRPr>
    </a:lvl3pPr>
    <a:lvl4pPr marL="1371600" algn="l" rtl="0" fontAlgn="base">
      <a:spcBef>
        <a:spcPct val="30000"/>
      </a:spcBef>
      <a:spcAft>
        <a:spcPct val="0"/>
      </a:spcAft>
      <a:defRPr sz="1200" kern="1200">
        <a:solidFill>
          <a:schemeClr val="tx1"/>
        </a:solidFill>
        <a:latin typeface="Arial" charset="0"/>
        <a:ea typeface="MS Pゴシック" pitchFamily="-92" charset="-128"/>
        <a:cs typeface="+mn-cs"/>
      </a:defRPr>
    </a:lvl4pPr>
    <a:lvl5pPr marL="1828800" algn="l" rtl="0" fontAlgn="base">
      <a:spcBef>
        <a:spcPct val="30000"/>
      </a:spcBef>
      <a:spcAft>
        <a:spcPct val="0"/>
      </a:spcAft>
      <a:defRPr sz="1200" kern="1200">
        <a:solidFill>
          <a:schemeClr val="tx1"/>
        </a:solidFill>
        <a:latin typeface="Arial" charset="0"/>
        <a:ea typeface="MS Pゴシック" pitchFamily="-9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FCF351-978F-4711-BBCA-8FCC53A173A6}" type="slidenum">
              <a:rPr lang="en-US" altLang="en-US"/>
              <a:pPr/>
              <a:t>1</a:t>
            </a:fld>
            <a:endParaRPr lang="en-US" alt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2C7339-F6A9-4BF3-A7B9-546FE1CB8CD0}" type="slidenum">
              <a:rPr lang="en-US" altLang="en-US" smtClean="0"/>
              <a:pPr/>
              <a:t>2</a:t>
            </a:fld>
            <a:endParaRPr lang="en-US" altLang="en-US" dirty="0"/>
          </a:p>
        </p:txBody>
      </p:sp>
    </p:spTree>
    <p:extLst>
      <p:ext uri="{BB962C8B-B14F-4D97-AF65-F5344CB8AC3E}">
        <p14:creationId xmlns:p14="http://schemas.microsoft.com/office/powerpoint/2010/main" val="1290581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2C7339-F6A9-4BF3-A7B9-546FE1CB8CD0}" type="slidenum">
              <a:rPr lang="en-US" altLang="en-US" smtClean="0"/>
              <a:pPr/>
              <a:t>3</a:t>
            </a:fld>
            <a:endParaRPr lang="en-US" altLang="en-US" dirty="0"/>
          </a:p>
        </p:txBody>
      </p:sp>
    </p:spTree>
    <p:extLst>
      <p:ext uri="{BB962C8B-B14F-4D97-AF65-F5344CB8AC3E}">
        <p14:creationId xmlns:p14="http://schemas.microsoft.com/office/powerpoint/2010/main" val="18711832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DA141-13EB-F880-0487-48CEFB2214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AC72CB-AB22-E2BB-52EB-CBAEF5DD25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98454F-27B2-EE92-4F47-BF3360AF3C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A1A6AB-A149-5756-1DF6-0456CE7C1FAA}"/>
              </a:ext>
            </a:extLst>
          </p:cNvPr>
          <p:cNvSpPr>
            <a:spLocks noGrp="1"/>
          </p:cNvSpPr>
          <p:nvPr>
            <p:ph type="sldNum" sz="quarter" idx="5"/>
          </p:nvPr>
        </p:nvSpPr>
        <p:spPr/>
        <p:txBody>
          <a:bodyPr/>
          <a:lstStyle/>
          <a:p>
            <a:fld id="{8A2C7339-F6A9-4BF3-A7B9-546FE1CB8CD0}" type="slidenum">
              <a:rPr lang="en-US" altLang="en-US" smtClean="0"/>
              <a:pPr/>
              <a:t>4</a:t>
            </a:fld>
            <a:endParaRPr lang="en-US" altLang="en-US" dirty="0"/>
          </a:p>
        </p:txBody>
      </p:sp>
    </p:spTree>
    <p:extLst>
      <p:ext uri="{BB962C8B-B14F-4D97-AF65-F5344CB8AC3E}">
        <p14:creationId xmlns:p14="http://schemas.microsoft.com/office/powerpoint/2010/main" val="33499354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93AF6-8F60-2A52-F48D-73111B03D9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22A580-7585-11ED-8C04-E2B4E7CCE1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6477D6-3BF1-F8E3-FAC6-44B1F16149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C6F4B4-02B8-E614-0B89-7E9302635592}"/>
              </a:ext>
            </a:extLst>
          </p:cNvPr>
          <p:cNvSpPr>
            <a:spLocks noGrp="1"/>
          </p:cNvSpPr>
          <p:nvPr>
            <p:ph type="sldNum" sz="quarter" idx="5"/>
          </p:nvPr>
        </p:nvSpPr>
        <p:spPr/>
        <p:txBody>
          <a:bodyPr/>
          <a:lstStyle/>
          <a:p>
            <a:fld id="{8A2C7339-F6A9-4BF3-A7B9-546FE1CB8CD0}" type="slidenum">
              <a:rPr lang="en-US" altLang="en-US" smtClean="0"/>
              <a:pPr/>
              <a:t>5</a:t>
            </a:fld>
            <a:endParaRPr lang="en-US" altLang="en-US" dirty="0"/>
          </a:p>
        </p:txBody>
      </p:sp>
    </p:spTree>
    <p:extLst>
      <p:ext uri="{BB962C8B-B14F-4D97-AF65-F5344CB8AC3E}">
        <p14:creationId xmlns:p14="http://schemas.microsoft.com/office/powerpoint/2010/main" val="9454230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2C7339-F6A9-4BF3-A7B9-546FE1CB8CD0}" type="slidenum">
              <a:rPr lang="en-US" altLang="en-US" smtClean="0"/>
              <a:pPr/>
              <a:t>6</a:t>
            </a:fld>
            <a:endParaRPr lang="en-US" altLang="en-US" dirty="0"/>
          </a:p>
        </p:txBody>
      </p:sp>
    </p:spTree>
    <p:extLst>
      <p:ext uri="{BB962C8B-B14F-4D97-AF65-F5344CB8AC3E}">
        <p14:creationId xmlns:p14="http://schemas.microsoft.com/office/powerpoint/2010/main" val="3424342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E1216-17A0-3C74-A707-EA6E748FCF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E4E331-4653-23F3-EAFC-02F4573C57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0CB458-7FFE-5200-0E22-3A7303EA8B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27A376-DC54-B9FE-E3DF-35DE6312C243}"/>
              </a:ext>
            </a:extLst>
          </p:cNvPr>
          <p:cNvSpPr>
            <a:spLocks noGrp="1"/>
          </p:cNvSpPr>
          <p:nvPr>
            <p:ph type="sldNum" sz="quarter" idx="5"/>
          </p:nvPr>
        </p:nvSpPr>
        <p:spPr/>
        <p:txBody>
          <a:bodyPr/>
          <a:lstStyle/>
          <a:p>
            <a:fld id="{8A2C7339-F6A9-4BF3-A7B9-546FE1CB8CD0}" type="slidenum">
              <a:rPr lang="en-US" altLang="en-US" smtClean="0"/>
              <a:pPr/>
              <a:t>7</a:t>
            </a:fld>
            <a:endParaRPr lang="en-US" altLang="en-US" dirty="0"/>
          </a:p>
        </p:txBody>
      </p:sp>
    </p:spTree>
    <p:extLst>
      <p:ext uri="{BB962C8B-B14F-4D97-AF65-F5344CB8AC3E}">
        <p14:creationId xmlns:p14="http://schemas.microsoft.com/office/powerpoint/2010/main" val="40619700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CB4AB-DE1F-20A3-3747-B68EE61201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020C6D-64DF-04DF-F5A2-95A68750D5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E51B9A-A6FA-9477-FD78-8138F4B0BF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70DAB5-2EA9-24BC-5F64-1C15D2787CB9}"/>
              </a:ext>
            </a:extLst>
          </p:cNvPr>
          <p:cNvSpPr>
            <a:spLocks noGrp="1"/>
          </p:cNvSpPr>
          <p:nvPr>
            <p:ph type="sldNum" sz="quarter" idx="5"/>
          </p:nvPr>
        </p:nvSpPr>
        <p:spPr/>
        <p:txBody>
          <a:bodyPr/>
          <a:lstStyle/>
          <a:p>
            <a:fld id="{8A2C7339-F6A9-4BF3-A7B9-546FE1CB8CD0}" type="slidenum">
              <a:rPr lang="en-US" altLang="en-US" smtClean="0"/>
              <a:pPr/>
              <a:t>8</a:t>
            </a:fld>
            <a:endParaRPr lang="en-US" altLang="en-US" dirty="0"/>
          </a:p>
        </p:txBody>
      </p:sp>
    </p:spTree>
    <p:extLst>
      <p:ext uri="{BB962C8B-B14F-4D97-AF65-F5344CB8AC3E}">
        <p14:creationId xmlns:p14="http://schemas.microsoft.com/office/powerpoint/2010/main" val="3655426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0AC7B-7C64-EACF-4B8B-73EE48050C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A45AC3-A96F-1EB6-E5C1-ED9181BD29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3215C7-FC5D-896D-E22E-66C8547FA2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0CD24F-AAC0-F2F9-6115-EA88DC378760}"/>
              </a:ext>
            </a:extLst>
          </p:cNvPr>
          <p:cNvSpPr>
            <a:spLocks noGrp="1"/>
          </p:cNvSpPr>
          <p:nvPr>
            <p:ph type="sldNum" sz="quarter" idx="5"/>
          </p:nvPr>
        </p:nvSpPr>
        <p:spPr/>
        <p:txBody>
          <a:bodyPr/>
          <a:lstStyle/>
          <a:p>
            <a:fld id="{8A2C7339-F6A9-4BF3-A7B9-546FE1CB8CD0}" type="slidenum">
              <a:rPr lang="en-US" altLang="en-US" smtClean="0"/>
              <a:pPr/>
              <a:t>9</a:t>
            </a:fld>
            <a:endParaRPr lang="en-US" altLang="en-US" dirty="0"/>
          </a:p>
        </p:txBody>
      </p:sp>
    </p:spTree>
    <p:extLst>
      <p:ext uri="{BB962C8B-B14F-4D97-AF65-F5344CB8AC3E}">
        <p14:creationId xmlns:p14="http://schemas.microsoft.com/office/powerpoint/2010/main" val="4106196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057400"/>
            <a:ext cx="7772400" cy="1143000"/>
          </a:xfrm>
        </p:spPr>
        <p:txBody>
          <a:bodyPr/>
          <a:lstStyle>
            <a:lvl1pPr>
              <a:defRPr/>
            </a:lvl1pPr>
          </a:lstStyle>
          <a:p>
            <a:pPr lvl="0"/>
            <a:r>
              <a:rPr lang="en-US" altLang="en-US" noProof="0"/>
              <a:t>Click to edit Master title style</a:t>
            </a:r>
          </a:p>
        </p:txBody>
      </p:sp>
      <p:sp>
        <p:nvSpPr>
          <p:cNvPr id="3075" name="Rectangle 3"/>
          <p:cNvSpPr>
            <a:spLocks noGrp="1" noChangeArrowheads="1"/>
          </p:cNvSpPr>
          <p:nvPr>
            <p:ph type="subTitle" idx="1"/>
          </p:nvPr>
        </p:nvSpPr>
        <p:spPr>
          <a:xfrm>
            <a:off x="685800" y="3505200"/>
            <a:ext cx="7772400" cy="1752600"/>
          </a:xfrm>
        </p:spPr>
        <p:txBody>
          <a:bodyPr/>
          <a:lstStyle>
            <a:lvl1pPr marL="0" indent="0" algn="ctr">
              <a:buFont typeface="Wingdings" pitchFamily="124" charset="2"/>
              <a:buNone/>
              <a:defRPr/>
            </a:lvl1pPr>
          </a:lstStyle>
          <a:p>
            <a:pPr lvl="0"/>
            <a:r>
              <a:rPr lang="en-US" altLang="en-US" noProof="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18450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53320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10151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860002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05671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4603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75795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2272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6909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758741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TextBox 1"/>
          <p:cNvSpPr txBox="1"/>
          <p:nvPr userDrawn="1"/>
        </p:nvSpPr>
        <p:spPr>
          <a:xfrm>
            <a:off x="8229600" y="6400800"/>
            <a:ext cx="495300" cy="307777"/>
          </a:xfrm>
          <a:prstGeom prst="rect">
            <a:avLst/>
          </a:prstGeom>
          <a:noFill/>
        </p:spPr>
        <p:txBody>
          <a:bodyPr wrap="square" rtlCol="0">
            <a:spAutoFit/>
          </a:bodyPr>
          <a:lstStyle/>
          <a:p>
            <a:fld id="{6A11DD3B-F2A7-4A00-844E-E8D73999B24F}" type="slidenum">
              <a:rPr lang="en-US" sz="1400" smtClean="0">
                <a:solidFill>
                  <a:srgbClr val="FFFFFF"/>
                </a:solidFill>
              </a:rPr>
              <a:t>‹#›</a:t>
            </a:fld>
            <a:endParaRPr lang="en-US" sz="1400"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p:titleStyle>
    <p:bodyStyle>
      <a:lvl1pPr marL="342900" indent="-342900" algn="l" rtl="0" eaLnBrk="1" fontAlgn="base" hangingPunct="1">
        <a:spcBef>
          <a:spcPct val="20000"/>
        </a:spcBef>
        <a:spcAft>
          <a:spcPct val="0"/>
        </a:spcAft>
        <a:buFont typeface="Wingdings" pitchFamily="124" charset="2"/>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pitchFamily="124" charset="2"/>
        <a:buChar char="§"/>
        <a:defRPr sz="2800">
          <a:solidFill>
            <a:schemeClr val="tx1"/>
          </a:solidFill>
          <a:latin typeface="+mn-lt"/>
          <a:ea typeface="+mn-ea"/>
        </a:defRPr>
      </a:lvl2pPr>
      <a:lvl3pPr marL="1143000" indent="-228600" algn="l" rtl="0" eaLnBrk="1" fontAlgn="base" hangingPunct="1">
        <a:spcBef>
          <a:spcPct val="20000"/>
        </a:spcBef>
        <a:spcAft>
          <a:spcPct val="0"/>
        </a:spcAft>
        <a:buFont typeface="Wingdings" pitchFamily="124" charset="2"/>
        <a:buChar char="§"/>
        <a:defRPr sz="2400">
          <a:solidFill>
            <a:schemeClr val="tx1"/>
          </a:solidFill>
          <a:latin typeface="+mn-lt"/>
          <a:ea typeface="+mn-ea"/>
        </a:defRPr>
      </a:lvl3pPr>
      <a:lvl4pPr marL="16002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4pPr>
      <a:lvl5pPr marL="20574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5pPr>
      <a:lvl6pPr marL="25146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6pPr>
      <a:lvl7pPr marL="29718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7pPr>
      <a:lvl8pPr marL="34290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8pPr>
      <a:lvl9pPr marL="38862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s://rochester.app.box.com/s/qfjtx5e4mmhrk699vc06ckb70ulrvfco"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kdavis56@ur.rochester.edu" TargetMode="External"/><Relationship Id="rId2" Type="http://schemas.openxmlformats.org/officeDocument/2006/relationships/hyperlink" Target="mailto:chris.w.butler@rochester.edu"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2.emf"/><Relationship Id="rId4" Type="http://schemas.openxmlformats.org/officeDocument/2006/relationships/hyperlink" Target="mailto:Shirley.brown@Rochester.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rochester.edu/adminfinance/audit/wp-content/uploads/2024/06/FAOManagement-InternalControls-Feb2017.pdf" TargetMode="External"/><Relationship Id="rId5" Type="http://schemas.openxmlformats.org/officeDocument/2006/relationships/hyperlink" Target="https://www.rochester.edu/adminfinance/audit/wp-content/uploads/2026/03/03162026-Required-Departmental-Internal-Controls-for-Sponsored-Research-Effort-Reporting1.pdf" TargetMode="External"/><Relationship Id="rId4" Type="http://schemas.openxmlformats.org/officeDocument/2006/relationships/hyperlink" Target="https://www.rochester.edu/orpa/_assets/pdf/policy_EffortReportingPolicy.pdf"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rochester.edu/orpa/policies/#sra"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2.emf"/><Relationship Id="rId4" Type="http://schemas.openxmlformats.org/officeDocument/2006/relationships/hyperlink" Target="https://www.rochester.edu/adminfinance/audit/wp-content/uploads/2026/03/03162026-Required-Departmental-Internal-Controls-for-Sponsored-Research-Effort-Reporting1.pdf"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762000" y="2034482"/>
            <a:ext cx="7772400" cy="1143000"/>
          </a:xfrm>
        </p:spPr>
        <p:txBody>
          <a:bodyPr/>
          <a:lstStyle/>
          <a:p>
            <a:br>
              <a:rPr lang="en-US" dirty="0">
                <a:solidFill>
                  <a:schemeClr val="tx2"/>
                </a:solidFill>
                <a:latin typeface="+mj-lt"/>
                <a:ea typeface="+mj-ea"/>
                <a:cs typeface="+mj-cs"/>
              </a:rPr>
            </a:br>
            <a:endParaRPr lang="en-US" altLang="en-US" dirty="0"/>
          </a:p>
        </p:txBody>
      </p:sp>
      <p:sp>
        <p:nvSpPr>
          <p:cNvPr id="5123" name="Rectangle 3"/>
          <p:cNvSpPr>
            <a:spLocks noGrp="1" noChangeArrowheads="1"/>
          </p:cNvSpPr>
          <p:nvPr>
            <p:ph type="subTitle" idx="1"/>
          </p:nvPr>
        </p:nvSpPr>
        <p:spPr>
          <a:xfrm>
            <a:off x="152400" y="396182"/>
            <a:ext cx="8839200" cy="5318818"/>
          </a:xfrm>
        </p:spPr>
        <p:txBody>
          <a:bodyPr/>
          <a:lstStyle/>
          <a:p>
            <a:pPr>
              <a:spcBef>
                <a:spcPts val="0"/>
              </a:spcBef>
            </a:pPr>
            <a:endParaRPr lang="en-US" sz="2000" b="1" dirty="0">
              <a:latin typeface="Arial" panose="020B0604020202020204" pitchFamily="34" charset="0"/>
              <a:cs typeface="Arial" panose="020B0604020202020204" pitchFamily="34" charset="0"/>
            </a:endParaRPr>
          </a:p>
          <a:p>
            <a:pPr>
              <a:spcBef>
                <a:spcPts val="0"/>
              </a:spcBef>
            </a:pPr>
            <a:r>
              <a:rPr lang="en-US" sz="2400" b="1" dirty="0">
                <a:latin typeface="Calibri" panose="020F0502020204030204" pitchFamily="34" charset="0"/>
                <a:cs typeface="Calibri" panose="020F0502020204030204" pitchFamily="34" charset="0"/>
              </a:rPr>
              <a:t>Sponsored Research </a:t>
            </a:r>
            <a:r>
              <a:rPr lang="en-US" sz="2400" b="1" dirty="0">
                <a:solidFill>
                  <a:schemeClr val="accent4"/>
                </a:solidFill>
                <a:latin typeface="Calibri" panose="020F0502020204030204" pitchFamily="34" charset="0"/>
                <a:cs typeface="Calibri" panose="020F0502020204030204" pitchFamily="34" charset="0"/>
              </a:rPr>
              <a:t>Internal Controls, Compliance Reviews,  </a:t>
            </a:r>
          </a:p>
          <a:p>
            <a:pPr>
              <a:spcBef>
                <a:spcPts val="0"/>
              </a:spcBef>
            </a:pPr>
            <a:endParaRPr lang="en-US" sz="2400" b="1" dirty="0">
              <a:solidFill>
                <a:srgbClr val="0070C0"/>
              </a:solidFill>
              <a:latin typeface="Calibri" panose="020F0502020204030204" pitchFamily="34" charset="0"/>
              <a:cs typeface="Calibri" panose="020F0502020204030204" pitchFamily="34" charset="0"/>
            </a:endParaRPr>
          </a:p>
          <a:p>
            <a:pPr>
              <a:spcBef>
                <a:spcPts val="0"/>
              </a:spcBef>
            </a:pPr>
            <a:r>
              <a:rPr lang="en-US" sz="2400" b="1" dirty="0">
                <a:solidFill>
                  <a:srgbClr val="0070C0"/>
                </a:solidFill>
                <a:latin typeface="Calibri" panose="020F0502020204030204" pitchFamily="34" charset="0"/>
                <a:cs typeface="Calibri" panose="020F0502020204030204" pitchFamily="34" charset="0"/>
              </a:rPr>
              <a:t>Brief Update – March 31, 2026 </a:t>
            </a:r>
          </a:p>
          <a:p>
            <a:pPr>
              <a:spcBef>
                <a:spcPts val="0"/>
              </a:spcBef>
            </a:pPr>
            <a:endParaRPr lang="en-US" sz="2800" b="1" dirty="0">
              <a:latin typeface="Calibri" panose="020F0502020204030204" pitchFamily="34" charset="0"/>
              <a:cs typeface="Calibri" panose="020F0502020204030204" pitchFamily="34" charset="0"/>
            </a:endParaRPr>
          </a:p>
          <a:p>
            <a:pPr marL="1371600" lvl="3" indent="0" algn="ctr">
              <a:spcBef>
                <a:spcPts val="0"/>
              </a:spcBef>
              <a:buNone/>
            </a:pPr>
            <a:r>
              <a:rPr lang="en-US" b="1" i="1" dirty="0">
                <a:latin typeface="Calibri" panose="020F0502020204030204" pitchFamily="34" charset="0"/>
                <a:cs typeface="Calibri" panose="020F0502020204030204" pitchFamily="34" charset="0"/>
              </a:rPr>
              <a:t>Note: CLASP PRESENTATION  – February 24, 2026 – Slides posted on ORPA site, CLASP Toolkit </a:t>
            </a:r>
          </a:p>
          <a:p>
            <a:pPr>
              <a:spcBef>
                <a:spcPts val="0"/>
              </a:spcBef>
            </a:pPr>
            <a:endParaRPr lang="en-US" sz="2400" b="1" dirty="0">
              <a:latin typeface="Calibri" panose="020F0502020204030204" pitchFamily="34" charset="0"/>
              <a:cs typeface="Calibri" panose="020F0502020204030204" pitchFamily="34" charset="0"/>
            </a:endParaRPr>
          </a:p>
          <a:p>
            <a:pPr algn="l"/>
            <a:r>
              <a:rPr lang="en-US" sz="2400" b="1" dirty="0">
                <a:latin typeface="Calibri" panose="020F0502020204030204" pitchFamily="34" charset="0"/>
                <a:cs typeface="Calibri" panose="020F0502020204030204" pitchFamily="34" charset="0"/>
              </a:rPr>
              <a:t>                </a:t>
            </a:r>
            <a:r>
              <a:rPr lang="en-US" sz="2400" b="1" u="sng" dirty="0">
                <a:latin typeface="Calibri" panose="020F0502020204030204" pitchFamily="34" charset="0"/>
                <a:cs typeface="Calibri" panose="020F0502020204030204" pitchFamily="34" charset="0"/>
              </a:rPr>
              <a:t>Office of University Audit (OUA): </a:t>
            </a:r>
          </a:p>
          <a:p>
            <a:endParaRPr lang="en-US" sz="1800" dirty="0">
              <a:latin typeface="Arial" panose="020B0604020202020204" pitchFamily="34" charset="0"/>
              <a:cs typeface="Arial" panose="020B0604020202020204" pitchFamily="34" charset="0"/>
            </a:endParaRPr>
          </a:p>
          <a:p>
            <a:pPr>
              <a:spcBef>
                <a:spcPts val="0"/>
              </a:spcBef>
            </a:pPr>
            <a:endParaRPr lang="en-US" sz="1800" dirty="0">
              <a:latin typeface="Arial" panose="020B0604020202020204" pitchFamily="34" charset="0"/>
              <a:cs typeface="Arial" panose="020B0604020202020204" pitchFamily="34" charset="0"/>
            </a:endParaRPr>
          </a:p>
        </p:txBody>
      </p:sp>
      <p:sp>
        <p:nvSpPr>
          <p:cNvPr id="4" name="Rectangle 3"/>
          <p:cNvSpPr txBox="1">
            <a:spLocks noChangeArrowheads="1"/>
          </p:cNvSpPr>
          <p:nvPr/>
        </p:nvSpPr>
        <p:spPr bwMode="auto">
          <a:xfrm>
            <a:off x="762000" y="3558482"/>
            <a:ext cx="6781800" cy="1394518"/>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 typeface="Wingdings" pitchFamily="124" charset="2"/>
              <a:buNone/>
              <a:defRPr sz="32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pitchFamily="124" charset="2"/>
              <a:buChar char="§"/>
              <a:defRPr sz="2800">
                <a:solidFill>
                  <a:schemeClr val="tx1"/>
                </a:solidFill>
                <a:latin typeface="+mn-lt"/>
                <a:ea typeface="+mn-ea"/>
              </a:defRPr>
            </a:lvl2pPr>
            <a:lvl3pPr marL="1143000" indent="-228600" algn="l" rtl="0" eaLnBrk="1" fontAlgn="base" hangingPunct="1">
              <a:spcBef>
                <a:spcPct val="20000"/>
              </a:spcBef>
              <a:spcAft>
                <a:spcPct val="0"/>
              </a:spcAft>
              <a:buFont typeface="Wingdings" pitchFamily="124" charset="2"/>
              <a:buChar char="§"/>
              <a:defRPr sz="2400">
                <a:solidFill>
                  <a:schemeClr val="tx1"/>
                </a:solidFill>
                <a:latin typeface="+mn-lt"/>
                <a:ea typeface="+mn-ea"/>
              </a:defRPr>
            </a:lvl3pPr>
            <a:lvl4pPr marL="16002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4pPr>
            <a:lvl5pPr marL="20574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5pPr>
            <a:lvl6pPr marL="25146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6pPr>
            <a:lvl7pPr marL="29718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7pPr>
            <a:lvl8pPr marL="34290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8pPr>
            <a:lvl9pPr marL="3886200" indent="-228600" algn="l" rtl="0" eaLnBrk="1" fontAlgn="base" hangingPunct="1">
              <a:spcBef>
                <a:spcPct val="20000"/>
              </a:spcBef>
              <a:spcAft>
                <a:spcPct val="0"/>
              </a:spcAft>
              <a:buFont typeface="Wingdings" pitchFamily="124" charset="2"/>
              <a:buChar char="§"/>
              <a:defRPr sz="2000">
                <a:solidFill>
                  <a:schemeClr val="tx1"/>
                </a:solidFill>
                <a:latin typeface="+mn-lt"/>
                <a:ea typeface="+mn-ea"/>
              </a:defRPr>
            </a:lvl9pPr>
          </a:lstStyle>
          <a:p>
            <a:pPr algn="l"/>
            <a:r>
              <a:rPr lang="en-US" altLang="en-US" sz="2400" dirty="0">
                <a:latin typeface="Calibri" panose="020F0502020204030204" pitchFamily="34" charset="0"/>
                <a:cs typeface="Calibri" panose="020F0502020204030204" pitchFamily="34" charset="0"/>
              </a:rPr>
              <a:t>       </a:t>
            </a:r>
            <a:r>
              <a:rPr lang="en-US" altLang="en-US" sz="2400" i="1" dirty="0">
                <a:latin typeface="Calibri" panose="020F0502020204030204" pitchFamily="34" charset="0"/>
                <a:cs typeface="Calibri" panose="020F0502020204030204" pitchFamily="34" charset="0"/>
              </a:rPr>
              <a:t>Christopher W. Butler, Chief Audit Executive</a:t>
            </a:r>
            <a:r>
              <a:rPr lang="en-US" altLang="en-US" sz="2400" dirty="0">
                <a:latin typeface="Calibri" panose="020F0502020204030204" pitchFamily="34" charset="0"/>
                <a:cs typeface="Calibri" panose="020F0502020204030204" pitchFamily="34" charset="0"/>
              </a:rPr>
              <a:t> </a:t>
            </a:r>
          </a:p>
          <a:p>
            <a:pPr marL="458788" algn="l">
              <a:tabLst>
                <a:tab pos="1601788" algn="l"/>
              </a:tabLst>
            </a:pPr>
            <a:r>
              <a:rPr lang="en-US" sz="2400" i="1" kern="0" dirty="0">
                <a:latin typeface="Calibri" panose="020F0502020204030204" pitchFamily="34" charset="0"/>
                <a:cs typeface="Calibri" panose="020F0502020204030204" pitchFamily="34" charset="0"/>
              </a:rPr>
              <a:t>Shirley Brown, Audit Manager</a:t>
            </a:r>
          </a:p>
          <a:p>
            <a:pPr marL="458788" algn="l">
              <a:tabLst>
                <a:tab pos="1601788" algn="l"/>
              </a:tabLst>
            </a:pPr>
            <a:r>
              <a:rPr lang="en-US" sz="2400" i="1" dirty="0">
                <a:latin typeface="Calibri" panose="020F0502020204030204" pitchFamily="34" charset="0"/>
                <a:cs typeface="Calibri" panose="020F0502020204030204" pitchFamily="34" charset="0"/>
              </a:rPr>
              <a:t>Kimberly Davis, Sr. Internal Auditor</a:t>
            </a:r>
          </a:p>
          <a:p>
            <a:pPr algn="l"/>
            <a:endParaRPr lang="en-US" sz="2000" kern="0" dirty="0">
              <a:latin typeface="Calibri" panose="020F0502020204030204" pitchFamily="34" charset="0"/>
              <a:cs typeface="Calibri" panose="020F0502020204030204" pitchFamily="34" charset="0"/>
            </a:endParaRPr>
          </a:p>
          <a:p>
            <a:pPr algn="l"/>
            <a:endParaRPr lang="en-US" sz="2400" kern="0" dirty="0">
              <a:latin typeface="Calibri" panose="020F0502020204030204" pitchFamily="34" charset="0"/>
              <a:cs typeface="Calibri" panose="020F0502020204030204" pitchFamily="34" charset="0"/>
            </a:endParaRPr>
          </a:p>
          <a:p>
            <a:pPr algn="l"/>
            <a:endParaRPr lang="en-US" sz="1800" kern="0" dirty="0">
              <a:latin typeface="Arial" panose="020B0604020202020204" pitchFamily="34" charset="0"/>
              <a:cs typeface="Arial" panose="020B0604020202020204" pitchFamily="34" charset="0"/>
            </a:endParaRPr>
          </a:p>
          <a:p>
            <a:pPr algn="l">
              <a:spcBef>
                <a:spcPts val="0"/>
              </a:spcBef>
            </a:pPr>
            <a:endParaRPr lang="en-US" sz="1800" kern="0" dirty="0">
              <a:latin typeface="Arial" panose="020B0604020202020204" pitchFamily="34" charset="0"/>
              <a:cs typeface="Arial" panose="020B0604020202020204" pitchFamily="34" charset="0"/>
            </a:endParaRPr>
          </a:p>
        </p:txBody>
      </p:sp>
      <p:pic>
        <p:nvPicPr>
          <p:cNvPr id="3" name="University of Rochester Logo" descr="Blue text on a black background&#10;&#10;AI-generated content may be incorrect.">
            <a:extLst>
              <a:ext uri="{FF2B5EF4-FFF2-40B4-BE49-F238E27FC236}">
                <a16:creationId xmlns:a16="http://schemas.microsoft.com/office/drawing/2014/main" id="{F1E41148-7498-04EE-3D72-0F8CCF816BEE}"/>
              </a:ext>
            </a:extLst>
          </p:cNvPr>
          <p:cNvPicPr>
            <a:picLocks noChangeAspect="1"/>
          </p:cNvPicPr>
          <p:nvPr/>
        </p:nvPicPr>
        <p:blipFill>
          <a:blip r:embed="rId3"/>
          <a:srcRect/>
          <a:stretch/>
        </p:blipFill>
        <p:spPr>
          <a:xfrm>
            <a:off x="685800" y="5715000"/>
            <a:ext cx="2667000" cy="457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B993C-0537-8CC9-A197-0D64F439EEE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F3AAC6-603B-D165-6699-85481E3F21CC}"/>
              </a:ext>
            </a:extLst>
          </p:cNvPr>
          <p:cNvSpPr>
            <a:spLocks noGrp="1"/>
          </p:cNvSpPr>
          <p:nvPr>
            <p:ph idx="1"/>
          </p:nvPr>
        </p:nvSpPr>
        <p:spPr>
          <a:xfrm>
            <a:off x="265404" y="644527"/>
            <a:ext cx="8548396" cy="5527674"/>
          </a:xfrm>
        </p:spPr>
        <p:txBody>
          <a:bodyPr/>
          <a:lstStyle/>
          <a:p>
            <a:pPr>
              <a:buFont typeface="Wingdings" panose="05000000000000000000" pitchFamily="2" charset="2"/>
              <a:buChar char="q"/>
            </a:pPr>
            <a:r>
              <a:rPr lang="en-US" sz="1600" b="1" i="1" dirty="0">
                <a:solidFill>
                  <a:schemeClr val="accent4"/>
                </a:solidFill>
                <a:latin typeface="Calibri" panose="020F0502020204030204" pitchFamily="34" charset="0"/>
                <a:ea typeface="Calibri" panose="020F0502020204030204" pitchFamily="34" charset="0"/>
                <a:cs typeface="Calibri" panose="020F0502020204030204" pitchFamily="34" charset="0"/>
              </a:rPr>
              <a:t>Audit Procedure:  OUA will review:  </a:t>
            </a:r>
            <a:r>
              <a:rPr lang="en-US" sz="1600" i="1" dirty="0">
                <a:solidFill>
                  <a:schemeClr val="accent4"/>
                </a:solidFill>
                <a:latin typeface="Calibri" panose="020F0502020204030204" pitchFamily="34" charset="0"/>
                <a:ea typeface="Calibri" panose="020F0502020204030204" pitchFamily="34" charset="0"/>
                <a:cs typeface="Calibri" panose="020F0502020204030204" pitchFamily="34" charset="0"/>
              </a:rPr>
              <a:t> </a:t>
            </a:r>
          </a:p>
          <a:p>
            <a:pPr marL="0" indent="0">
              <a:buNone/>
            </a:pPr>
            <a:endParaRPr lang="en-US" sz="1000" i="1"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lvl="1">
              <a:buFont typeface="Arial" panose="020B0604020202020204" pitchFamily="34" charset="0"/>
              <a:buChar char="•"/>
            </a:pPr>
            <a:r>
              <a:rPr lang="en-US" sz="1400" b="1" dirty="0">
                <a:solidFill>
                  <a:schemeClr val="accent4"/>
                </a:solidFill>
                <a:latin typeface="Calibri" panose="020F0502020204030204" pitchFamily="34" charset="0"/>
                <a:ea typeface="Calibri" panose="020F0502020204030204" pitchFamily="34" charset="0"/>
                <a:cs typeface="Calibri" panose="020F0502020204030204" pitchFamily="34" charset="0"/>
              </a:rPr>
              <a:t>Charges to Sponsored Projects:  </a:t>
            </a:r>
            <a:r>
              <a:rPr lang="en-US" sz="1400" dirty="0">
                <a:latin typeface="Calibri" panose="020F0502020204030204" pitchFamily="34" charset="0"/>
                <a:ea typeface="Calibri" panose="020F0502020204030204" pitchFamily="34" charset="0"/>
                <a:cs typeface="Calibri" panose="020F0502020204030204" pitchFamily="34" charset="0"/>
              </a:rPr>
              <a:t>All costs incurred on a sponsored project must be reasonable, necessary, allowable and appropriate to the specific account charged. </a:t>
            </a:r>
          </a:p>
          <a:p>
            <a:pPr marL="457200" lvl="1" indent="0">
              <a:buNone/>
            </a:pPr>
            <a:endParaRPr lang="en-US" sz="1000" i="1"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lvl="1">
              <a:buFont typeface="Arial" panose="020B0604020202020204" pitchFamily="34" charset="0"/>
              <a:buChar char="•"/>
            </a:pPr>
            <a:r>
              <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rPr>
              <a:t>Monthly credit limits to determine if they are being followed (obtained from Nate Hodge).</a:t>
            </a:r>
          </a:p>
          <a:p>
            <a:pPr marL="457200" lvl="1" indent="0">
              <a:buNone/>
            </a:pPr>
            <a:r>
              <a:rPr lang="en-US" sz="1400" i="1" dirty="0">
                <a:solidFill>
                  <a:schemeClr val="accent4"/>
                </a:solidFill>
                <a:latin typeface="Calibri" panose="020F0502020204030204" pitchFamily="34" charset="0"/>
                <a:ea typeface="Calibri" panose="020F0502020204030204" pitchFamily="34" charset="0"/>
                <a:cs typeface="Calibri" panose="020F0502020204030204" pitchFamily="34" charset="0"/>
              </a:rPr>
              <a:t> </a:t>
            </a:r>
          </a:p>
          <a:p>
            <a:pPr lvl="1">
              <a:buFont typeface="Arial" panose="020B0604020202020204" pitchFamily="34" charset="0"/>
              <a:buChar char="•"/>
            </a:pPr>
            <a:r>
              <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rPr>
              <a:t> A transaction that exceeds the UR’s single purchase limit ($5,000 per purchase) has to be approved by Nate Hodge, </a:t>
            </a:r>
            <a:r>
              <a:rPr lang="en-US" sz="1400" dirty="0" err="1">
                <a:solidFill>
                  <a:schemeClr val="accent4"/>
                </a:solidFill>
                <a:latin typeface="Calibri" panose="020F0502020204030204" pitchFamily="34" charset="0"/>
                <a:ea typeface="Calibri" panose="020F0502020204030204" pitchFamily="34" charset="0"/>
                <a:cs typeface="Calibri" panose="020F0502020204030204" pitchFamily="34" charset="0"/>
              </a:rPr>
              <a:t>Pcard</a:t>
            </a:r>
            <a:r>
              <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rPr>
              <a:t> Program Administrator, Procurement.  </a:t>
            </a:r>
          </a:p>
          <a:p>
            <a:pPr lvl="1">
              <a:buFont typeface="Arial" panose="020B0604020202020204" pitchFamily="34" charset="0"/>
              <a:buChar char="•"/>
            </a:pPr>
            <a:endParaRPr lang="en-US" sz="10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lvl="1">
              <a:buFont typeface="Arial" panose="020B0604020202020204" pitchFamily="34" charset="0"/>
              <a:buChar char="•"/>
            </a:pPr>
            <a:r>
              <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rPr>
              <a:t>Check expenditures to </a:t>
            </a:r>
            <a:r>
              <a:rPr lang="en-US" sz="1400" dirty="0" err="1">
                <a:solidFill>
                  <a:schemeClr val="accent4"/>
                </a:solidFill>
                <a:latin typeface="Calibri" panose="020F0502020204030204" pitchFamily="34" charset="0"/>
                <a:ea typeface="Calibri" panose="020F0502020204030204" pitchFamily="34" charset="0"/>
                <a:cs typeface="Calibri" panose="020F0502020204030204" pitchFamily="34" charset="0"/>
              </a:rPr>
              <a:t>Pcard</a:t>
            </a:r>
            <a:r>
              <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rPr>
              <a:t> Policy Appendix – 5A Approved and Restricted Use – examples:  </a:t>
            </a:r>
          </a:p>
          <a:p>
            <a:pPr marL="457200" lvl="1" indent="0">
              <a:buNone/>
            </a:pPr>
            <a:r>
              <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rPr>
              <a:t>        </a:t>
            </a:r>
            <a:r>
              <a:rPr lang="en-US" sz="1400" b="1" u="sng" dirty="0">
                <a:latin typeface="Calibri" panose="020F0502020204030204" pitchFamily="34" charset="0"/>
                <a:ea typeface="Calibri" panose="020F0502020204030204" pitchFamily="34" charset="0"/>
                <a:cs typeface="Calibri" panose="020F0502020204030204" pitchFamily="34" charset="0"/>
              </a:rPr>
              <a:t>Cell Phones/Smartphones:  </a:t>
            </a:r>
          </a:p>
          <a:p>
            <a:pPr lvl="2" indent="-285750">
              <a:buFont typeface="Wingdings" panose="05000000000000000000" pitchFamily="2" charset="2"/>
              <a:buChar char="§"/>
            </a:pPr>
            <a:r>
              <a:rPr lang="en-US" sz="1400" dirty="0">
                <a:latin typeface="Calibri" panose="020F0502020204030204" pitchFamily="34" charset="0"/>
                <a:ea typeface="Calibri" panose="020F0502020204030204" pitchFamily="34" charset="0"/>
                <a:cs typeface="Calibri" panose="020F0502020204030204" pitchFamily="34" charset="0"/>
              </a:rPr>
              <a:t>Any such device used for University business that has wireless capability and connects to the University network must be properly vetted and encrypted through University IT to prevent the possibility of cyberattacks/hacking. </a:t>
            </a:r>
          </a:p>
          <a:p>
            <a:pPr lvl="2" indent="-285750">
              <a:buFont typeface="Wingdings" panose="05000000000000000000" pitchFamily="2" charset="2"/>
              <a:buChar char="§"/>
            </a:pPr>
            <a:r>
              <a:rPr lang="en-US" sz="1400" dirty="0">
                <a:latin typeface="Calibri" panose="020F0502020204030204" pitchFamily="34" charset="0"/>
                <a:ea typeface="Calibri" panose="020F0502020204030204" pitchFamily="34" charset="0"/>
                <a:cs typeface="Calibri" panose="020F0502020204030204" pitchFamily="34" charset="0"/>
              </a:rPr>
              <a:t>Best Practice Purchase Method: Purchase through UR Tech Store.</a:t>
            </a:r>
            <a:endPar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marL="914400" lvl="2" indent="0">
              <a:buNone/>
            </a:pPr>
            <a:r>
              <a:rPr lang="en-US" sz="1400" b="1" u="sng" dirty="0">
                <a:latin typeface="Calibri" panose="020F0502020204030204" pitchFamily="34" charset="0"/>
                <a:ea typeface="Calibri" panose="020F0502020204030204" pitchFamily="34" charset="0"/>
                <a:cs typeface="Calibri" panose="020F0502020204030204" pitchFamily="34" charset="0"/>
              </a:rPr>
              <a:t>Computers:</a:t>
            </a:r>
            <a:r>
              <a:rPr lang="en-US" sz="1400" b="1" dirty="0">
                <a:latin typeface="Calibri" panose="020F0502020204030204" pitchFamily="34" charset="0"/>
                <a:ea typeface="Calibri" panose="020F0502020204030204" pitchFamily="34" charset="0"/>
                <a:cs typeface="Calibri" panose="020F0502020204030204" pitchFamily="34" charset="0"/>
              </a:rPr>
              <a:t> </a:t>
            </a:r>
          </a:p>
          <a:p>
            <a:pPr lvl="2">
              <a:buFont typeface="Wingdings" panose="05000000000000000000" pitchFamily="2" charset="2"/>
              <a:buChar char="§"/>
            </a:pPr>
            <a:r>
              <a:rPr lang="en-US" sz="1400" dirty="0">
                <a:latin typeface="Calibri" panose="020F0502020204030204" pitchFamily="34" charset="0"/>
                <a:ea typeface="Calibri" panose="020F0502020204030204" pitchFamily="34" charset="0"/>
                <a:cs typeface="Calibri" panose="020F0502020204030204" pitchFamily="34" charset="0"/>
              </a:rPr>
              <a:t>May include: desktops, laptops, and tablet devices. Any such device used for University business must be properly imaged &amp; encrypted by University IT to prevent the possibility of cyberattacks/hacking. </a:t>
            </a:r>
          </a:p>
          <a:p>
            <a:pPr lvl="2">
              <a:buFont typeface="Wingdings" panose="05000000000000000000" pitchFamily="2" charset="2"/>
              <a:buChar char="§"/>
            </a:pPr>
            <a:r>
              <a:rPr lang="en-US" sz="1400" dirty="0">
                <a:latin typeface="Calibri" panose="020F0502020204030204" pitchFamily="34" charset="0"/>
                <a:ea typeface="Calibri" panose="020F0502020204030204" pitchFamily="34" charset="0"/>
                <a:cs typeface="Calibri" panose="020F0502020204030204" pitchFamily="34" charset="0"/>
              </a:rPr>
              <a:t>Such devices must also follow the standard capital asset tag process with Plant Accounting, even when the item may not meet the capital purchase threshold. </a:t>
            </a:r>
          </a:p>
          <a:p>
            <a:pPr lvl="2"/>
            <a:r>
              <a:rPr lang="en-US" sz="1400" dirty="0">
                <a:latin typeface="Calibri" panose="020F0502020204030204" pitchFamily="34" charset="0"/>
                <a:ea typeface="Calibri" panose="020F0502020204030204" pitchFamily="34" charset="0"/>
                <a:cs typeface="Calibri" panose="020F0502020204030204" pitchFamily="34" charset="0"/>
              </a:rPr>
              <a:t>Best Practice Purchase Method: Purchase through UR Tech Store.  </a:t>
            </a:r>
            <a:endPar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lvl="1"/>
            <a:endPar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lvl="1"/>
            <a:endPar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endParaRPr lang="en-US" sz="16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endParaRPr lang="en-US" sz="16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endPar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p:txBody>
      </p:sp>
      <p:sp>
        <p:nvSpPr>
          <p:cNvPr id="9" name="Title 1">
            <a:extLst>
              <a:ext uri="{FF2B5EF4-FFF2-40B4-BE49-F238E27FC236}">
                <a16:creationId xmlns:a16="http://schemas.microsoft.com/office/drawing/2014/main" id="{407F4556-8D1C-C3A0-805E-E9CC2C4E0130}"/>
              </a:ext>
            </a:extLst>
          </p:cNvPr>
          <p:cNvSpPr txBox="1">
            <a:spLocks/>
          </p:cNvSpPr>
          <p:nvPr/>
        </p:nvSpPr>
        <p:spPr>
          <a:xfrm>
            <a:off x="265404" y="111125"/>
            <a:ext cx="8483600" cy="422275"/>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2400" b="1" i="1" kern="0" dirty="0">
                <a:latin typeface="Calibri" panose="020F0502020204030204" pitchFamily="34" charset="0"/>
                <a:cs typeface="Calibri" panose="020F0502020204030204" pitchFamily="34" charset="0"/>
              </a:rPr>
              <a:t>Sponsored Research – </a:t>
            </a:r>
            <a:r>
              <a:rPr lang="en-US" sz="2400" b="1" i="1" kern="0" dirty="0" err="1">
                <a:latin typeface="Calibri" panose="020F0502020204030204" pitchFamily="34" charset="0"/>
                <a:cs typeface="Calibri" panose="020F0502020204030204" pitchFamily="34" charset="0"/>
              </a:rPr>
              <a:t>Pcards</a:t>
            </a:r>
            <a:r>
              <a:rPr lang="en-US" sz="2400" b="1" i="1" kern="0" dirty="0">
                <a:latin typeface="Calibri" panose="020F0502020204030204" pitchFamily="34" charset="0"/>
                <a:cs typeface="Calibri" panose="020F0502020204030204" pitchFamily="34" charset="0"/>
              </a:rPr>
              <a:t> – Reminders  </a:t>
            </a:r>
            <a:endParaRPr lang="en-US" sz="2400" b="1" i="1" strike="sngStrike" kern="0" dirty="0">
              <a:latin typeface="Calibri" panose="020F0502020204030204" pitchFamily="34" charset="0"/>
              <a:cs typeface="Calibri" panose="020F0502020204030204" pitchFamily="34" charset="0"/>
            </a:endParaRPr>
          </a:p>
        </p:txBody>
      </p:sp>
      <p:pic>
        <p:nvPicPr>
          <p:cNvPr id="10" name="Picture 2">
            <a:extLst>
              <a:ext uri="{FF2B5EF4-FFF2-40B4-BE49-F238E27FC236}">
                <a16:creationId xmlns:a16="http://schemas.microsoft.com/office/drawing/2014/main" id="{CD538E12-C880-BEE8-0806-C88B56B1CC4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7802" y="498475"/>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19204718-410E-21FD-789C-D454DE5497D7}"/>
              </a:ext>
            </a:extLst>
          </p:cNvPr>
          <p:cNvPicPr>
            <a:picLocks noChangeAspect="1"/>
          </p:cNvPicPr>
          <p:nvPr/>
        </p:nvPicPr>
        <p:blipFill>
          <a:blip r:embed="rId3"/>
          <a:srcRect/>
          <a:stretch/>
        </p:blipFill>
        <p:spPr>
          <a:xfrm>
            <a:off x="685800" y="6283328"/>
            <a:ext cx="2514600" cy="346072"/>
          </a:xfrm>
          <a:prstGeom prst="rect">
            <a:avLst/>
          </a:prstGeom>
        </p:spPr>
      </p:pic>
      <p:sp>
        <p:nvSpPr>
          <p:cNvPr id="4" name="TextBox 3">
            <a:extLst>
              <a:ext uri="{FF2B5EF4-FFF2-40B4-BE49-F238E27FC236}">
                <a16:creationId xmlns:a16="http://schemas.microsoft.com/office/drawing/2014/main" id="{75058D06-4866-6BA5-9AE2-B89CCBB4160C}"/>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10</a:t>
            </a:fld>
            <a:endParaRPr lang="en-US" sz="1600" dirty="0"/>
          </a:p>
        </p:txBody>
      </p:sp>
    </p:spTree>
    <p:extLst>
      <p:ext uri="{BB962C8B-B14F-4D97-AF65-F5344CB8AC3E}">
        <p14:creationId xmlns:p14="http://schemas.microsoft.com/office/powerpoint/2010/main" val="34612401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9C230-4122-924B-6B7E-A4FDAC5CE73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ED9EE2-6945-4ABC-71CA-A8EA2BF46759}"/>
              </a:ext>
            </a:extLst>
          </p:cNvPr>
          <p:cNvSpPr>
            <a:spLocks noGrp="1"/>
          </p:cNvSpPr>
          <p:nvPr>
            <p:ph idx="1"/>
          </p:nvPr>
        </p:nvSpPr>
        <p:spPr>
          <a:xfrm>
            <a:off x="265404" y="533400"/>
            <a:ext cx="8548396" cy="5638801"/>
          </a:xfrm>
        </p:spPr>
        <p:txBody>
          <a:bodyPr/>
          <a:lstStyle/>
          <a:p>
            <a:pPr>
              <a:buFont typeface="Wingdings" panose="05000000000000000000" pitchFamily="2" charset="2"/>
              <a:buChar char="q"/>
            </a:pPr>
            <a:r>
              <a:rPr lang="en-US" sz="1400" b="1" dirty="0">
                <a:solidFill>
                  <a:schemeClr val="accent4"/>
                </a:solidFill>
                <a:latin typeface="Arial" panose="020B0604020202020204" pitchFamily="34" charset="0"/>
                <a:cs typeface="Arial" panose="020B0604020202020204" pitchFamily="34" charset="0"/>
              </a:rPr>
              <a:t>Audit Procedure:  </a:t>
            </a:r>
            <a:r>
              <a:rPr lang="en-US" sz="1400" b="1" dirty="0">
                <a:solidFill>
                  <a:srgbClr val="0070C0"/>
                </a:solidFill>
                <a:latin typeface="Arial" panose="020B0604020202020204" pitchFamily="34" charset="0"/>
                <a:cs typeface="Arial" panose="020B0604020202020204" pitchFamily="34" charset="0"/>
              </a:rPr>
              <a:t>UR, as, the Pass-through-Entity (PTE) issues a subaward to another entity (subrecipient). This </a:t>
            </a:r>
            <a:r>
              <a:rPr lang="en-US" sz="1400" b="1" dirty="0" err="1">
                <a:solidFill>
                  <a:srgbClr val="0070C0"/>
                </a:solidFill>
                <a:latin typeface="Arial" panose="020B0604020202020204" pitchFamily="34" charset="0"/>
                <a:cs typeface="Arial" panose="020B0604020202020204" pitchFamily="34" charset="0"/>
              </a:rPr>
              <a:t>subrecipent</a:t>
            </a:r>
            <a:r>
              <a:rPr lang="en-US" sz="1400" b="1" dirty="0">
                <a:solidFill>
                  <a:srgbClr val="0070C0"/>
                </a:solidFill>
                <a:latin typeface="Arial" panose="020B0604020202020204" pitchFamily="34" charset="0"/>
                <a:cs typeface="Arial" panose="020B0604020202020204" pitchFamily="34" charset="0"/>
              </a:rPr>
              <a:t> sends invoices to UR for payment.  </a:t>
            </a:r>
          </a:p>
          <a:p>
            <a:pPr marL="0" indent="0">
              <a:buNone/>
            </a:pPr>
            <a:r>
              <a:rPr lang="en-US" sz="1200" dirty="0">
                <a:latin typeface="Calibri" panose="020F0502020204030204" pitchFamily="34" charset="0"/>
                <a:ea typeface="Calibri" panose="020F0502020204030204" pitchFamily="34" charset="0"/>
                <a:cs typeface="Calibri" panose="020F0502020204030204" pitchFamily="34" charset="0"/>
              </a:rPr>
              <a:t>         </a:t>
            </a:r>
            <a:r>
              <a:rPr lang="en-US" sz="1400" dirty="0">
                <a:latin typeface="Calibri" panose="020F0502020204030204" pitchFamily="34" charset="0"/>
                <a:ea typeface="Calibri" panose="020F0502020204030204" pitchFamily="34" charset="0"/>
                <a:cs typeface="Calibri" panose="020F0502020204030204" pitchFamily="34" charset="0"/>
              </a:rPr>
              <a:t>  OUA will select a sample of awards for review  - Run Workday Report URF0400 for Spend Category SC 57150</a:t>
            </a:r>
          </a:p>
          <a:p>
            <a:pPr marL="0" indent="0">
              <a:buNone/>
            </a:pPr>
            <a:r>
              <a:rPr lang="en-US" sz="1400" dirty="0">
                <a:latin typeface="Calibri" panose="020F0502020204030204" pitchFamily="34" charset="0"/>
                <a:ea typeface="Calibri" panose="020F0502020204030204" pitchFamily="34" charset="0"/>
                <a:cs typeface="Calibri" panose="020F0502020204030204" pitchFamily="34" charset="0"/>
              </a:rPr>
              <a:t>          Subcontracts for FYXX for a cost center.   For awards selected for review, OUA will ensure the following</a:t>
            </a:r>
          </a:p>
          <a:p>
            <a:pPr marL="0" indent="0">
              <a:buNone/>
            </a:pPr>
            <a:r>
              <a:rPr lang="en-US" sz="1400" dirty="0">
                <a:latin typeface="Calibri" panose="020F0502020204030204" pitchFamily="34" charset="0"/>
                <a:ea typeface="Calibri" panose="020F0502020204030204" pitchFamily="34" charset="0"/>
                <a:cs typeface="Calibri" panose="020F0502020204030204" pitchFamily="34" charset="0"/>
              </a:rPr>
              <a:t>          controls are in place: </a:t>
            </a:r>
          </a:p>
          <a:p>
            <a:pPr marL="0" indent="0">
              <a:buNone/>
            </a:pPr>
            <a:endParaRPr lang="en-US" sz="12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1200" dirty="0">
                <a:latin typeface="Calibri" panose="020F0502020204030204" pitchFamily="34" charset="0"/>
                <a:ea typeface="Calibri" panose="020F0502020204030204" pitchFamily="34" charset="0"/>
                <a:cs typeface="Calibri" panose="020F0502020204030204" pitchFamily="34" charset="0"/>
              </a:rPr>
              <a:t> </a:t>
            </a:r>
            <a:r>
              <a:rPr lang="en-US" sz="1400" b="1" u="sng" dirty="0">
                <a:latin typeface="Calibri" panose="020F0502020204030204" pitchFamily="34" charset="0"/>
                <a:ea typeface="Calibri" panose="020F0502020204030204" pitchFamily="34" charset="0"/>
                <a:cs typeface="Calibri" panose="020F0502020204030204" pitchFamily="34" charset="0"/>
              </a:rPr>
              <a:t>UR </a:t>
            </a:r>
            <a:r>
              <a:rPr lang="en-US" sz="1400" b="1" u="sng" dirty="0" err="1">
                <a:latin typeface="Calibri" panose="020F0502020204030204" pitchFamily="34" charset="0"/>
                <a:ea typeface="Calibri" panose="020F0502020204030204" pitchFamily="34" charset="0"/>
                <a:cs typeface="Calibri" panose="020F0502020204030204" pitchFamily="34" charset="0"/>
              </a:rPr>
              <a:t>Subward</a:t>
            </a:r>
            <a:r>
              <a:rPr lang="en-US" sz="1400" b="1" u="sng" dirty="0">
                <a:latin typeface="Calibri" panose="020F0502020204030204" pitchFamily="34" charset="0"/>
                <a:ea typeface="Calibri" panose="020F0502020204030204" pitchFamily="34" charset="0"/>
                <a:cs typeface="Calibri" panose="020F0502020204030204" pitchFamily="34" charset="0"/>
              </a:rPr>
              <a:t> Manual - Section F Fiscal Monitoring:  </a:t>
            </a:r>
            <a:r>
              <a:rPr lang="en-US" sz="1200" u="sng" dirty="0">
                <a:solidFill>
                  <a:srgbClr val="0070C0"/>
                </a:solidFill>
                <a:latin typeface="Calibri" panose="020F0502020204030204" pitchFamily="34" charset="0"/>
                <a:ea typeface="Calibri" panose="020F0502020204030204" pitchFamily="34" charset="0"/>
                <a:cs typeface="Calibri" panose="020F0502020204030204" pitchFamily="34" charset="0"/>
              </a:rPr>
              <a:t>https://www.rochester.edu/orpa/_assets/pdf/train_submanual.pdf</a:t>
            </a:r>
          </a:p>
          <a:p>
            <a:pPr>
              <a:buFont typeface="Arial" panose="020B0604020202020204" pitchFamily="34" charset="0"/>
              <a:buChar char="•"/>
            </a:pPr>
            <a:r>
              <a:rPr lang="en-US" sz="1400" b="1" dirty="0">
                <a:solidFill>
                  <a:srgbClr val="FF0000"/>
                </a:solidFill>
                <a:latin typeface="Calibri" panose="020F0502020204030204" pitchFamily="34" charset="0"/>
                <a:ea typeface="Calibri" panose="020F0502020204030204" pitchFamily="34" charset="0"/>
                <a:cs typeface="Calibri" panose="020F0502020204030204" pitchFamily="34" charset="0"/>
              </a:rPr>
              <a:t>THIS SECTION IS UNDER REVIEW</a:t>
            </a:r>
            <a:r>
              <a:rPr lang="en-US" sz="1400" dirty="0">
                <a:latin typeface="Calibri" panose="020F0502020204030204" pitchFamily="34" charset="0"/>
                <a:ea typeface="Calibri" panose="020F0502020204030204" pitchFamily="34" charset="0"/>
                <a:cs typeface="Calibri" panose="020F0502020204030204" pitchFamily="34" charset="0"/>
              </a:rPr>
              <a:t>:  </a:t>
            </a:r>
            <a:r>
              <a:rPr lang="en-US" sz="1400" dirty="0">
                <a:solidFill>
                  <a:srgbClr val="FF0000"/>
                </a:solidFill>
                <a:latin typeface="Calibri" panose="020F0502020204030204" pitchFamily="34" charset="0"/>
                <a:ea typeface="Calibri" panose="020F0502020204030204" pitchFamily="34" charset="0"/>
                <a:cs typeface="Calibri" panose="020F0502020204030204" pitchFamily="34" charset="0"/>
              </a:rPr>
              <a:t>Page 30 - The UR PI must approve </a:t>
            </a:r>
            <a:r>
              <a:rPr lang="en-US" sz="1400" dirty="0" err="1">
                <a:solidFill>
                  <a:srgbClr val="FF0000"/>
                </a:solidFill>
                <a:latin typeface="Calibri" panose="020F0502020204030204" pitchFamily="34" charset="0"/>
                <a:ea typeface="Calibri" panose="020F0502020204030204" pitchFamily="34" charset="0"/>
                <a:cs typeface="Calibri" panose="020F0502020204030204" pitchFamily="34" charset="0"/>
              </a:rPr>
              <a:t>subawardee</a:t>
            </a:r>
            <a:r>
              <a:rPr lang="en-US" sz="1400" dirty="0">
                <a:solidFill>
                  <a:srgbClr val="FF0000"/>
                </a:solidFill>
                <a:latin typeface="Calibri" panose="020F0502020204030204" pitchFamily="34" charset="0"/>
                <a:ea typeface="Calibri" panose="020F0502020204030204" pitchFamily="34" charset="0"/>
                <a:cs typeface="Calibri" panose="020F0502020204030204" pitchFamily="34" charset="0"/>
              </a:rPr>
              <a:t> invoices prior to submitting them to ORACS for payment. The UR PI’s review indicates that the invoice corresponds with the technical performance of the subrecipient. </a:t>
            </a:r>
          </a:p>
          <a:p>
            <a:pPr lvl="1"/>
            <a:r>
              <a:rPr lang="en-US" sz="1400" b="1" dirty="0">
                <a:solidFill>
                  <a:srgbClr val="FF0000"/>
                </a:solidFill>
                <a:latin typeface="Calibri" panose="020F0502020204030204" pitchFamily="34" charset="0"/>
                <a:ea typeface="Calibri" panose="020F0502020204030204" pitchFamily="34" charset="0"/>
                <a:cs typeface="Calibri" panose="020F0502020204030204" pitchFamily="34" charset="0"/>
              </a:rPr>
              <a:t>Given the importance of the UR PI’s oversight, the UR PI cannot delegate this responsibility in </a:t>
            </a:r>
            <a:r>
              <a:rPr lang="en-US" sz="1400" b="1" dirty="0" err="1">
                <a:solidFill>
                  <a:srgbClr val="FF0000"/>
                </a:solidFill>
                <a:latin typeface="Calibri" panose="020F0502020204030204" pitchFamily="34" charset="0"/>
                <a:ea typeface="Calibri" panose="020F0502020204030204" pitchFamily="34" charset="0"/>
                <a:cs typeface="Calibri" panose="020F0502020204030204" pitchFamily="34" charset="0"/>
              </a:rPr>
              <a:t>WorkDay</a:t>
            </a:r>
            <a:r>
              <a:rPr lang="en-US" sz="1400" b="1" dirty="0">
                <a:solidFill>
                  <a:srgbClr val="FF0000"/>
                </a:solidFill>
                <a:latin typeface="Calibri" panose="020F0502020204030204" pitchFamily="34" charset="0"/>
                <a:ea typeface="Calibri" panose="020F0502020204030204" pitchFamily="34" charset="0"/>
                <a:cs typeface="Calibri" panose="020F0502020204030204" pitchFamily="34" charset="0"/>
              </a:rPr>
              <a:t>/UR Financials, unless the PI has manually signed the corresponding invoice</a:t>
            </a:r>
            <a:r>
              <a:rPr lang="en-US" sz="1400" dirty="0">
                <a:solidFill>
                  <a:srgbClr val="FF0000"/>
                </a:solidFill>
                <a:latin typeface="Calibri" panose="020F0502020204030204" pitchFamily="34" charset="0"/>
                <a:ea typeface="Calibri" panose="020F0502020204030204" pitchFamily="34" charset="0"/>
                <a:cs typeface="Calibri" panose="020F0502020204030204" pitchFamily="34" charset="0"/>
              </a:rPr>
              <a:t>.  </a:t>
            </a:r>
          </a:p>
          <a:p>
            <a:pPr marL="457200" lvl="1" indent="0">
              <a:buNone/>
            </a:pPr>
            <a:r>
              <a:rPr lang="en-US" sz="1400" i="1" dirty="0">
                <a:solidFill>
                  <a:srgbClr val="FF0000"/>
                </a:solidFill>
                <a:latin typeface="Calibri" panose="020F0502020204030204" pitchFamily="34" charset="0"/>
                <a:ea typeface="Calibri" panose="020F0502020204030204" pitchFamily="34" charset="0"/>
                <a:cs typeface="Calibri" panose="020F0502020204030204" pitchFamily="34" charset="0"/>
              </a:rPr>
              <a:t>       (note: some exceptions have been granted</a:t>
            </a:r>
            <a:r>
              <a:rPr lang="en-US" sz="1400" dirty="0">
                <a:solidFill>
                  <a:srgbClr val="FF0000"/>
                </a:solidFill>
                <a:latin typeface="Calibri" panose="020F0502020204030204" pitchFamily="34" charset="0"/>
                <a:ea typeface="Calibri" panose="020F0502020204030204" pitchFamily="34" charset="0"/>
                <a:cs typeface="Calibri" panose="020F0502020204030204" pitchFamily="34" charset="0"/>
              </a:rPr>
              <a:t>) </a:t>
            </a:r>
          </a:p>
          <a:p>
            <a:pPr lvl="1"/>
            <a:r>
              <a:rPr lang="en-US" sz="1400" dirty="0">
                <a:solidFill>
                  <a:srgbClr val="FF0000"/>
                </a:solidFill>
                <a:latin typeface="Calibri" panose="020F0502020204030204" pitchFamily="34" charset="0"/>
                <a:ea typeface="Calibri" panose="020F0502020204030204" pitchFamily="34" charset="0"/>
                <a:cs typeface="Calibri" panose="020F0502020204030204" pitchFamily="34" charset="0"/>
              </a:rPr>
              <a:t>Invoices are reviewed for accuracy and for compliance with the terms of the </a:t>
            </a:r>
            <a:r>
              <a:rPr lang="en-US" sz="1400" dirty="0" err="1">
                <a:solidFill>
                  <a:srgbClr val="FF0000"/>
                </a:solidFill>
                <a:latin typeface="Calibri" panose="020F0502020204030204" pitchFamily="34" charset="0"/>
                <a:ea typeface="Calibri" panose="020F0502020204030204" pitchFamily="34" charset="0"/>
                <a:cs typeface="Calibri" panose="020F0502020204030204" pitchFamily="34" charset="0"/>
              </a:rPr>
              <a:t>subagreement</a:t>
            </a:r>
            <a:endParaRPr lang="en-US" sz="1400" b="1" u="sng"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400" b="1" u="sng" dirty="0">
              <a:latin typeface="Calibri" panose="020F0502020204030204" pitchFamily="34" charset="0"/>
              <a:ea typeface="Calibri" panose="020F0502020204030204" pitchFamily="34" charset="0"/>
              <a:cs typeface="Calibri" panose="020F0502020204030204" pitchFamily="34" charset="0"/>
            </a:endParaRPr>
          </a:p>
          <a:p>
            <a:pPr>
              <a:buFont typeface="Arial" panose="020B0604020202020204" pitchFamily="34" charset="0"/>
              <a:buChar char="•"/>
            </a:pPr>
            <a:r>
              <a:rPr lang="en-US" sz="1400" dirty="0">
                <a:solidFill>
                  <a:schemeClr val="accent4"/>
                </a:solidFill>
                <a:latin typeface="Calibri" panose="020F0502020204030204" pitchFamily="34" charset="0"/>
                <a:ea typeface="Calibri" panose="020F0502020204030204" pitchFamily="34" charset="0"/>
                <a:cs typeface="Calibri" panose="020F0502020204030204" pitchFamily="34" charset="0"/>
              </a:rPr>
              <a:t>Page 31 - </a:t>
            </a:r>
            <a:r>
              <a:rPr lang="en-US" sz="1400" dirty="0">
                <a:latin typeface="Calibri" panose="020F0502020204030204" pitchFamily="34" charset="0"/>
                <a:ea typeface="Calibri" panose="020F0502020204030204" pitchFamily="34" charset="0"/>
                <a:cs typeface="Calibri" panose="020F0502020204030204" pitchFamily="34" charset="0"/>
              </a:rPr>
              <a:t>Ensure the request for payment includes the following certification </a:t>
            </a:r>
            <a:r>
              <a:rPr lang="en-US" sz="1400" u="sng" dirty="0">
                <a:latin typeface="Calibri" panose="020F0502020204030204" pitchFamily="34" charset="0"/>
                <a:ea typeface="Calibri" panose="020F0502020204030204" pitchFamily="34" charset="0"/>
                <a:cs typeface="Calibri" panose="020F0502020204030204" pitchFamily="34" charset="0"/>
              </a:rPr>
              <a:t>from either the site’s Principal Investigator or financial representative: </a:t>
            </a:r>
            <a:r>
              <a:rPr lang="en-US" sz="1400" b="1" dirty="0">
                <a:latin typeface="Calibri" panose="020F0502020204030204" pitchFamily="34" charset="0"/>
                <a:ea typeface="Calibri" panose="020F0502020204030204" pitchFamily="34" charset="0"/>
                <a:cs typeface="Calibri" panose="020F0502020204030204" pitchFamily="34" charset="0"/>
              </a:rPr>
              <a:t>“I certify to the best of my knowledge and belief that the information provided herein is true, complete, and accurate. I am aware that the provision of false, fictitious, or fraudulent information, or the omission of any material fact, may subject me to criminal, civil, or administrative consequences including, but not limited to violations of U.S. Code Title 18, Sections 2, 1001, 1343 and Title 31, Sections 3729-3730 and 3801-3812.” </a:t>
            </a:r>
          </a:p>
          <a:p>
            <a:pPr lvl="1">
              <a:buFont typeface="Arial" panose="020B0604020202020204" pitchFamily="34" charset="0"/>
              <a:buChar char="•"/>
            </a:pPr>
            <a:r>
              <a:rPr lang="en-US" sz="1400" b="1" dirty="0">
                <a:solidFill>
                  <a:srgbClr val="7030A0"/>
                </a:solidFill>
                <a:latin typeface="Calibri" panose="020F0502020204030204" pitchFamily="34" charset="0"/>
                <a:ea typeface="Calibri" panose="020F0502020204030204" pitchFamily="34" charset="0"/>
                <a:cs typeface="Calibri" panose="020F0502020204030204" pitchFamily="34" charset="0"/>
              </a:rPr>
              <a:t>This exact statement is required by the Uniform Code 2 CRF §200.415(a) – no partial or other statement can be accepted</a:t>
            </a:r>
          </a:p>
          <a:p>
            <a:pPr lvl="1"/>
            <a:r>
              <a:rPr lang="en-US" sz="1400" dirty="0">
                <a:latin typeface="Calibri" panose="020F0502020204030204" pitchFamily="34" charset="0"/>
                <a:ea typeface="Calibri" panose="020F0502020204030204" pitchFamily="34" charset="0"/>
                <a:cs typeface="Calibri" panose="020F0502020204030204" pitchFamily="34" charset="0"/>
              </a:rPr>
              <a:t>Note: the certified should provide clear documentation of their name and title.</a:t>
            </a:r>
          </a:p>
          <a:p>
            <a:pPr marL="0" indent="0">
              <a:buNone/>
            </a:pPr>
            <a:endParaRPr lang="en-US" sz="1200" i="1" dirty="0">
              <a:solidFill>
                <a:srgbClr val="7030A0"/>
              </a:solidFill>
              <a:latin typeface="Calibri" panose="020F0502020204030204" pitchFamily="34" charset="0"/>
              <a:ea typeface="Calibri" panose="020F0502020204030204" pitchFamily="34" charset="0"/>
              <a:cs typeface="Calibri" panose="020F0502020204030204" pitchFamily="34" charset="0"/>
            </a:endParaRPr>
          </a:p>
        </p:txBody>
      </p:sp>
      <p:sp>
        <p:nvSpPr>
          <p:cNvPr id="9" name="Title 1">
            <a:extLst>
              <a:ext uri="{FF2B5EF4-FFF2-40B4-BE49-F238E27FC236}">
                <a16:creationId xmlns:a16="http://schemas.microsoft.com/office/drawing/2014/main" id="{6943EAA8-C0F8-8DED-2713-0830C7615F99}"/>
              </a:ext>
            </a:extLst>
          </p:cNvPr>
          <p:cNvSpPr txBox="1">
            <a:spLocks/>
          </p:cNvSpPr>
          <p:nvPr/>
        </p:nvSpPr>
        <p:spPr>
          <a:xfrm>
            <a:off x="265404" y="111125"/>
            <a:ext cx="8483600" cy="422275"/>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2400" b="1" i="1" kern="0" dirty="0">
                <a:latin typeface="Calibri" panose="020F0502020204030204" pitchFamily="34" charset="0"/>
                <a:cs typeface="Calibri" panose="020F0502020204030204" pitchFamily="34" charset="0"/>
              </a:rPr>
              <a:t>Sponsored Research – Subawards –  important requirements</a:t>
            </a:r>
            <a:endParaRPr lang="en-US" sz="2400" b="1" i="1" strike="sngStrike" kern="0" dirty="0">
              <a:latin typeface="Calibri" panose="020F0502020204030204" pitchFamily="34" charset="0"/>
              <a:cs typeface="Calibri" panose="020F0502020204030204" pitchFamily="34" charset="0"/>
            </a:endParaRPr>
          </a:p>
        </p:txBody>
      </p:sp>
      <p:pic>
        <p:nvPicPr>
          <p:cNvPr id="10" name="Picture 2">
            <a:extLst>
              <a:ext uri="{FF2B5EF4-FFF2-40B4-BE49-F238E27FC236}">
                <a16:creationId xmlns:a16="http://schemas.microsoft.com/office/drawing/2014/main" id="{D2B4944F-28B0-3B4A-CCD5-980E6471995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7802" y="498475"/>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46B7CB6E-6B32-4C70-85A7-0C99E5B6F34B}"/>
              </a:ext>
            </a:extLst>
          </p:cNvPr>
          <p:cNvPicPr>
            <a:picLocks noChangeAspect="1"/>
          </p:cNvPicPr>
          <p:nvPr/>
        </p:nvPicPr>
        <p:blipFill>
          <a:blip r:embed="rId3"/>
          <a:srcRect/>
          <a:stretch/>
        </p:blipFill>
        <p:spPr>
          <a:xfrm>
            <a:off x="685800" y="6283328"/>
            <a:ext cx="2590800" cy="346072"/>
          </a:xfrm>
          <a:prstGeom prst="rect">
            <a:avLst/>
          </a:prstGeom>
        </p:spPr>
      </p:pic>
      <p:sp>
        <p:nvSpPr>
          <p:cNvPr id="4" name="TextBox 3">
            <a:extLst>
              <a:ext uri="{FF2B5EF4-FFF2-40B4-BE49-F238E27FC236}">
                <a16:creationId xmlns:a16="http://schemas.microsoft.com/office/drawing/2014/main" id="{A4963824-55CC-AD9A-D4F7-01C57406832B}"/>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11</a:t>
            </a:fld>
            <a:endParaRPr lang="en-US" sz="1600" dirty="0"/>
          </a:p>
        </p:txBody>
      </p:sp>
    </p:spTree>
    <p:extLst>
      <p:ext uri="{BB962C8B-B14F-4D97-AF65-F5344CB8AC3E}">
        <p14:creationId xmlns:p14="http://schemas.microsoft.com/office/powerpoint/2010/main" val="2704125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37AC4-CDC3-DF69-6E02-1DB92311D0C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D8C1E1-ADBB-032D-D53B-9219C029D8F6}"/>
              </a:ext>
            </a:extLst>
          </p:cNvPr>
          <p:cNvSpPr>
            <a:spLocks noGrp="1"/>
          </p:cNvSpPr>
          <p:nvPr>
            <p:ph idx="1"/>
          </p:nvPr>
        </p:nvSpPr>
        <p:spPr>
          <a:xfrm>
            <a:off x="265404" y="720725"/>
            <a:ext cx="8548396" cy="5222875"/>
          </a:xfrm>
        </p:spPr>
        <p:txBody>
          <a:bodyPr/>
          <a:lstStyle/>
          <a:p>
            <a:pPr>
              <a:buFont typeface="Wingdings" panose="05000000000000000000" pitchFamily="2" charset="2"/>
              <a:buChar char="q"/>
            </a:pPr>
            <a:endParaRPr lang="en-US" sz="1400" b="1" dirty="0">
              <a:latin typeface="Calibri" panose="020F0502020204030204" pitchFamily="34" charset="0"/>
              <a:cs typeface="Calibri" panose="020F0502020204030204" pitchFamily="34" charset="0"/>
            </a:endParaRPr>
          </a:p>
          <a:p>
            <a:pPr>
              <a:buFont typeface="Wingdings" panose="05000000000000000000" pitchFamily="2" charset="2"/>
              <a:buChar char="q"/>
            </a:pPr>
            <a:r>
              <a:rPr lang="en-US" sz="1800" dirty="0">
                <a:latin typeface="Calibri" panose="020F0502020204030204" pitchFamily="34" charset="0"/>
                <a:ea typeface="Calibri" panose="020F0502020204030204" pitchFamily="34" charset="0"/>
                <a:cs typeface="Calibri" panose="020F0502020204030204" pitchFamily="34" charset="0"/>
              </a:rPr>
              <a:t>OUA reviews expense reports and other transactions from a Federal Auditor’s perspective to ensure compliance with the University’s Sponsored Research Policies and Federal Regulations. </a:t>
            </a:r>
          </a:p>
          <a:p>
            <a:pPr marL="0" indent="0">
              <a:buNone/>
            </a:pPr>
            <a:endParaRPr lang="en-US" sz="1800" dirty="0">
              <a:latin typeface="Calibri" panose="020F0502020204030204" pitchFamily="34" charset="0"/>
              <a:ea typeface="Calibri" panose="020F0502020204030204" pitchFamily="34" charset="0"/>
              <a:cs typeface="Calibri" panose="020F0502020204030204" pitchFamily="34" charset="0"/>
            </a:endParaRPr>
          </a:p>
          <a:p>
            <a:pPr marL="285750">
              <a:buFont typeface="Wingdings" panose="05000000000000000000" pitchFamily="2" charset="2"/>
              <a:buChar char="q"/>
            </a:pPr>
            <a:r>
              <a:rPr lang="en-US" sz="1800" dirty="0">
                <a:latin typeface="Calibri" panose="020F0502020204030204" pitchFamily="34" charset="0"/>
                <a:ea typeface="Calibri" panose="020F0502020204030204" pitchFamily="34" charset="0"/>
                <a:cs typeface="Calibri" panose="020F0502020204030204" pitchFamily="34" charset="0"/>
              </a:rPr>
              <a:t>Incorporates the increased scrutiny by Federal agencies of universities’ use of Federal Funds to help ensure expense transactions, including those from employee expense reports, are appropriate and thoroughly documented to substantiate the charges made to Federally Sponsored Research</a:t>
            </a:r>
          </a:p>
          <a:p>
            <a:pPr marL="285750">
              <a:buFont typeface="Wingdings" panose="05000000000000000000" pitchFamily="2" charset="2"/>
              <a:buChar char="q"/>
            </a:pPr>
            <a:endParaRPr lang="en-US" sz="1800" dirty="0">
              <a:latin typeface="Calibri" panose="020F0502020204030204" pitchFamily="34" charset="0"/>
              <a:ea typeface="Calibri" panose="020F0502020204030204" pitchFamily="34" charset="0"/>
              <a:cs typeface="Calibri" panose="020F0502020204030204" pitchFamily="34" charset="0"/>
            </a:endParaRPr>
          </a:p>
          <a:p>
            <a:pPr marL="285750">
              <a:buFont typeface="Wingdings" panose="05000000000000000000" pitchFamily="2" charset="2"/>
              <a:buChar char="q"/>
            </a:pPr>
            <a:r>
              <a:rPr lang="en-US" sz="1800" b="1" dirty="0">
                <a:solidFill>
                  <a:srgbClr val="0070C0"/>
                </a:solidFill>
                <a:latin typeface="Calibri" panose="020F0502020204030204" pitchFamily="34" charset="0"/>
                <a:ea typeface="Calibri" panose="020F0502020204030204" pitchFamily="34" charset="0"/>
                <a:cs typeface="Calibri" panose="020F0502020204030204" pitchFamily="34" charset="0"/>
              </a:rPr>
              <a:t>NOTE:  the following applies to FAO “OP” accounts, as well as “GR” accounts, unless specific to the  2 CFR Part 200 Uniform Administrative Requirements, Cost Principles, and Audit Requirements for Federal Awards (“Uniform Guidance”) </a:t>
            </a:r>
          </a:p>
          <a:p>
            <a:pPr marL="285750">
              <a:buFont typeface="Wingdings" panose="05000000000000000000" pitchFamily="2" charset="2"/>
              <a:buChar char="q"/>
            </a:pPr>
            <a:endParaRPr lang="en-US" sz="1800" dirty="0">
              <a:latin typeface="Calibri" panose="020F0502020204030204" pitchFamily="34" charset="0"/>
              <a:ea typeface="Calibri" panose="020F0502020204030204" pitchFamily="34" charset="0"/>
              <a:cs typeface="Calibri" panose="020F0502020204030204" pitchFamily="34" charset="0"/>
            </a:endParaRPr>
          </a:p>
          <a:p>
            <a:pPr marL="285750">
              <a:buFont typeface="Wingdings" panose="05000000000000000000" pitchFamily="2" charset="2"/>
              <a:buChar char="q"/>
            </a:pPr>
            <a:r>
              <a:rPr lang="en-US" sz="1800" b="1" dirty="0">
                <a:solidFill>
                  <a:srgbClr val="0070C0"/>
                </a:solidFill>
                <a:highlight>
                  <a:srgbClr val="FFFFFF"/>
                </a:highlight>
                <a:latin typeface="Calibri" panose="020F0502020204030204" pitchFamily="34" charset="0"/>
                <a:ea typeface="Calibri" panose="020F0502020204030204" pitchFamily="34" charset="0"/>
                <a:cs typeface="Calibri" panose="020F0502020204030204" pitchFamily="34" charset="0"/>
              </a:rPr>
              <a:t>Business Expense and Travel Reimbursement Policy – note: sign into Box Account</a:t>
            </a:r>
          </a:p>
          <a:p>
            <a:pPr marL="400050" lvl="1" indent="0">
              <a:buNone/>
            </a:pPr>
            <a:r>
              <a:rPr lang="en-US" sz="1400" b="1" dirty="0">
                <a:solidFill>
                  <a:srgbClr val="0070C0"/>
                </a:solidFill>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en-US" sz="1600" b="1" dirty="0">
                <a:solidFill>
                  <a:srgbClr val="0070C0"/>
                </a:solidFill>
                <a:highlight>
                  <a:srgbClr val="FFFFFF"/>
                </a:highlight>
                <a:latin typeface="Calibri" panose="020F0502020204030204" pitchFamily="34" charset="0"/>
                <a:ea typeface="Calibri" panose="020F0502020204030204" pitchFamily="34" charset="0"/>
                <a:cs typeface="Calibri" panose="020F0502020204030204" pitchFamily="34" charset="0"/>
              </a:rPr>
              <a:t>after click on link: </a:t>
            </a:r>
            <a:r>
              <a:rPr lang="en-US" sz="1600"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en-US" sz="1600" dirty="0">
                <a:solidFill>
                  <a:srgbClr val="FF0000"/>
                </a:solidFill>
                <a:latin typeface="Calibri" panose="020F0502020204030204" pitchFamily="34" charset="0"/>
                <a:ea typeface="Calibri" panose="020F0502020204030204" pitchFamily="34" charset="0"/>
                <a:cs typeface="Calibri" panose="020F0502020204030204" pitchFamily="34" charset="0"/>
                <a:hlinkClick r:id="rId2"/>
              </a:rPr>
              <a:t>https://rochester.app.box.com/s/qfjtx5e4mmhrk699vc06ckb70ulrvfco</a:t>
            </a:r>
            <a:endParaRPr lang="en-US" sz="16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800" dirty="0">
              <a:solidFill>
                <a:srgbClr val="FF0000"/>
              </a:solidFill>
              <a:highlight>
                <a:srgbClr val="FFFF00"/>
              </a:highlight>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endParaRPr lang="en-US" sz="1400" b="1" dirty="0">
              <a:latin typeface="Calibri" panose="020F0502020204030204" pitchFamily="34" charset="0"/>
              <a:cs typeface="Calibri" panose="020F0502020204030204" pitchFamily="34" charset="0"/>
            </a:endParaRPr>
          </a:p>
        </p:txBody>
      </p:sp>
      <p:sp>
        <p:nvSpPr>
          <p:cNvPr id="9" name="Title 1">
            <a:extLst>
              <a:ext uri="{FF2B5EF4-FFF2-40B4-BE49-F238E27FC236}">
                <a16:creationId xmlns:a16="http://schemas.microsoft.com/office/drawing/2014/main" id="{D2E8B604-3D63-42B7-0E8F-DDAA5193100A}"/>
              </a:ext>
            </a:extLst>
          </p:cNvPr>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2400" b="1" i="1" kern="0" dirty="0">
                <a:latin typeface="Calibri" panose="020F0502020204030204" pitchFamily="34" charset="0"/>
                <a:cs typeface="Calibri" panose="020F0502020204030204" pitchFamily="34" charset="0"/>
              </a:rPr>
              <a:t>Sponsored Research – Domestic &amp; Foreign Travel </a:t>
            </a:r>
            <a:endParaRPr lang="en-US" sz="2000" b="1" i="1" strike="sngStrike" kern="0" dirty="0">
              <a:latin typeface="Calibri" panose="020F0502020204030204" pitchFamily="34" charset="0"/>
              <a:cs typeface="Calibri" panose="020F0502020204030204" pitchFamily="34" charset="0"/>
            </a:endParaRPr>
          </a:p>
        </p:txBody>
      </p:sp>
      <p:pic>
        <p:nvPicPr>
          <p:cNvPr id="10" name="Picture 2">
            <a:extLst>
              <a:ext uri="{FF2B5EF4-FFF2-40B4-BE49-F238E27FC236}">
                <a16:creationId xmlns:a16="http://schemas.microsoft.com/office/drawing/2014/main" id="{4ADCA64A-8A8D-360E-AD4A-F359FBBCC75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1DF00825-BDC7-2494-AFC6-5E4B17D0CC4A}"/>
              </a:ext>
            </a:extLst>
          </p:cNvPr>
          <p:cNvPicPr>
            <a:picLocks noChangeAspect="1"/>
          </p:cNvPicPr>
          <p:nvPr/>
        </p:nvPicPr>
        <p:blipFill>
          <a:blip r:embed="rId4"/>
          <a:srcRect/>
          <a:stretch/>
        </p:blipFill>
        <p:spPr>
          <a:xfrm>
            <a:off x="685800" y="6096000"/>
            <a:ext cx="2514600" cy="386848"/>
          </a:xfrm>
          <a:prstGeom prst="rect">
            <a:avLst/>
          </a:prstGeom>
        </p:spPr>
      </p:pic>
      <p:sp>
        <p:nvSpPr>
          <p:cNvPr id="4" name="TextBox 3">
            <a:extLst>
              <a:ext uri="{FF2B5EF4-FFF2-40B4-BE49-F238E27FC236}">
                <a16:creationId xmlns:a16="http://schemas.microsoft.com/office/drawing/2014/main" id="{396BC12C-74AA-574B-073C-458CAE5CC6DE}"/>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12</a:t>
            </a:fld>
            <a:endParaRPr lang="en-US" sz="1600" dirty="0"/>
          </a:p>
        </p:txBody>
      </p:sp>
    </p:spTree>
    <p:extLst>
      <p:ext uri="{BB962C8B-B14F-4D97-AF65-F5344CB8AC3E}">
        <p14:creationId xmlns:p14="http://schemas.microsoft.com/office/powerpoint/2010/main" val="1000188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04292-7508-5F13-411F-676261B636C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D6E647-E1CA-4ADD-A422-4C162E4D6FB0}"/>
              </a:ext>
            </a:extLst>
          </p:cNvPr>
          <p:cNvSpPr>
            <a:spLocks noGrp="1"/>
          </p:cNvSpPr>
          <p:nvPr>
            <p:ph idx="1"/>
          </p:nvPr>
        </p:nvSpPr>
        <p:spPr>
          <a:xfrm>
            <a:off x="265404" y="720725"/>
            <a:ext cx="8548396" cy="5222875"/>
          </a:xfrm>
        </p:spPr>
        <p:txBody>
          <a:bodyPr/>
          <a:lstStyle/>
          <a:p>
            <a:pPr>
              <a:buFont typeface="Wingdings" panose="05000000000000000000" pitchFamily="2" charset="2"/>
              <a:buChar char="q"/>
            </a:pPr>
            <a:r>
              <a:rPr lang="en-US" sz="2000" b="1" dirty="0">
                <a:solidFill>
                  <a:srgbClr val="0070C0"/>
                </a:solidFill>
                <a:latin typeface="Calibri" panose="020F0502020204030204" pitchFamily="34" charset="0"/>
                <a:ea typeface="Calibri" panose="020F0502020204030204" pitchFamily="34" charset="0"/>
                <a:cs typeface="Calibri" panose="020F0502020204030204" pitchFamily="34" charset="0"/>
              </a:rPr>
              <a:t>Travel reminders: </a:t>
            </a:r>
          </a:p>
          <a:p>
            <a:r>
              <a:rPr lang="en-US" sz="2000" dirty="0">
                <a:solidFill>
                  <a:schemeClr val="accent4"/>
                </a:solidFill>
                <a:latin typeface="Calibri" panose="020F0502020204030204" pitchFamily="34" charset="0"/>
                <a:ea typeface="Calibri" panose="020F0502020204030204" pitchFamily="34" charset="0"/>
                <a:cs typeface="Calibri" panose="020F0502020204030204" pitchFamily="34" charset="0"/>
              </a:rPr>
              <a:t>For conferences, a full copy of the agenda must be included, indicating which meals were provided.   </a:t>
            </a:r>
          </a:p>
          <a:p>
            <a:r>
              <a:rPr lang="en-US" sz="2000" dirty="0">
                <a:solidFill>
                  <a:schemeClr val="accent4"/>
                </a:solidFill>
                <a:highlight>
                  <a:srgbClr val="FFFFFF"/>
                </a:highlight>
                <a:latin typeface="Calibri" panose="020F0502020204030204" pitchFamily="34" charset="0"/>
                <a:ea typeface="Calibri" panose="020F0502020204030204" pitchFamily="34" charset="0"/>
                <a:cs typeface="Calibri" panose="020F0502020204030204" pitchFamily="34" charset="0"/>
              </a:rPr>
              <a:t>1 trip to an expense report </a:t>
            </a:r>
          </a:p>
          <a:p>
            <a:pPr>
              <a:buFont typeface="Wingdings" panose="05000000000000000000" pitchFamily="2" charset="2"/>
              <a:buChar char="§"/>
            </a:pPr>
            <a:r>
              <a:rPr lang="en-US" sz="2000" dirty="0">
                <a:solidFill>
                  <a:schemeClr val="accent4"/>
                </a:solidFill>
                <a:latin typeface="Calibri" panose="020F0502020204030204" pitchFamily="34" charset="0"/>
                <a:ea typeface="Calibri" panose="020F0502020204030204" pitchFamily="34" charset="0"/>
                <a:cs typeface="Calibri" panose="020F0502020204030204" pitchFamily="34" charset="0"/>
              </a:rPr>
              <a:t>Foreign Travel – see slides (applies to FAO “OP” as well as “GR” accounts) </a:t>
            </a:r>
          </a:p>
          <a:p>
            <a:pPr>
              <a:buFont typeface="Wingdings" panose="05000000000000000000" pitchFamily="2" charset="2"/>
              <a:buChar char="§"/>
            </a:pPr>
            <a:r>
              <a:rPr lang="en-US" sz="2000" dirty="0">
                <a:solidFill>
                  <a:schemeClr val="accent4"/>
                </a:solidFill>
                <a:latin typeface="Calibri" panose="020F0502020204030204" pitchFamily="34" charset="0"/>
                <a:ea typeface="Calibri" panose="020F0502020204030204" pitchFamily="34" charset="0"/>
                <a:cs typeface="Calibri" panose="020F0502020204030204" pitchFamily="34" charset="0"/>
              </a:rPr>
              <a:t>Multiple grants being charged – document the benefit to each grant</a:t>
            </a:r>
          </a:p>
          <a:p>
            <a:pPr>
              <a:buFont typeface="Wingdings" panose="05000000000000000000" pitchFamily="2" charset="2"/>
              <a:buChar char="§"/>
            </a:pPr>
            <a:r>
              <a:rPr lang="en-US" sz="2000" dirty="0">
                <a:solidFill>
                  <a:schemeClr val="accent4"/>
                </a:solidFill>
                <a:latin typeface="Calibri" panose="020F0502020204030204" pitchFamily="34" charset="0"/>
                <a:ea typeface="Calibri" panose="020F0502020204030204" pitchFamily="34" charset="0"/>
                <a:cs typeface="Calibri" panose="020F0502020204030204" pitchFamily="34" charset="0"/>
              </a:rPr>
              <a:t>Personal Travel – see slides for details </a:t>
            </a:r>
          </a:p>
          <a:p>
            <a:pPr>
              <a:buFont typeface="Wingdings" panose="05000000000000000000" pitchFamily="2" charset="2"/>
              <a:buChar char="§"/>
            </a:pPr>
            <a:r>
              <a:rPr lang="en-US" sz="2000" dirty="0">
                <a:solidFill>
                  <a:schemeClr val="accent4"/>
                </a:solidFill>
                <a:latin typeface="Calibri" panose="020F0502020204030204" pitchFamily="34" charset="0"/>
                <a:ea typeface="Calibri" panose="020F0502020204030204" pitchFamily="34" charset="0"/>
                <a:cs typeface="Calibri" panose="020F0502020204030204" pitchFamily="34" charset="0"/>
              </a:rPr>
              <a:t>Car Rentals and miles – business purpose </a:t>
            </a:r>
          </a:p>
          <a:p>
            <a:pPr>
              <a:buFont typeface="Wingdings" panose="05000000000000000000" pitchFamily="2" charset="2"/>
              <a:buChar char="§"/>
            </a:pPr>
            <a:r>
              <a:rPr lang="en-US" sz="2000" dirty="0">
                <a:solidFill>
                  <a:schemeClr val="accent4"/>
                </a:solidFill>
                <a:latin typeface="Calibri" panose="020F0502020204030204" pitchFamily="34" charset="0"/>
                <a:ea typeface="Calibri" panose="020F0502020204030204" pitchFamily="34" charset="0"/>
                <a:cs typeface="Calibri" panose="020F0502020204030204" pitchFamily="34" charset="0"/>
              </a:rPr>
              <a:t>Meals – see slides for details </a:t>
            </a:r>
          </a:p>
          <a:p>
            <a:pPr>
              <a:buFont typeface="Wingdings" panose="05000000000000000000" pitchFamily="2" charset="2"/>
              <a:buChar char="§"/>
            </a:pPr>
            <a:r>
              <a:rPr lang="en-US" sz="2000" dirty="0">
                <a:latin typeface="Calibri" panose="020F0502020204030204" pitchFamily="34" charset="0"/>
                <a:ea typeface="Calibri" panose="020F0502020204030204" pitchFamily="34" charset="0"/>
                <a:cs typeface="Calibri" panose="020F0502020204030204" pitchFamily="34" charset="0"/>
              </a:rPr>
              <a:t>Costs the government deems unrelated to University business (alcohol, entertainment) or excessive costs (business/first class travel, luxury hotels, and upgrades) cannot be charged to Sponsored Research projects.</a:t>
            </a:r>
            <a:r>
              <a:rPr lang="en-US" sz="2000" dirty="0">
                <a:solidFill>
                  <a:schemeClr val="accent4"/>
                </a:solidFill>
                <a:latin typeface="Calibri" panose="020F0502020204030204" pitchFamily="34" charset="0"/>
                <a:ea typeface="Calibri" panose="020F0502020204030204" pitchFamily="34" charset="0"/>
                <a:cs typeface="Calibri" panose="020F0502020204030204" pitchFamily="34" charset="0"/>
              </a:rPr>
              <a:t> </a:t>
            </a:r>
          </a:p>
          <a:p>
            <a:pPr>
              <a:buFont typeface="Wingdings" panose="05000000000000000000" pitchFamily="2" charset="2"/>
              <a:buChar char="§"/>
            </a:pPr>
            <a:endParaRPr lang="en-US" sz="18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
            </a:pPr>
            <a:endParaRPr lang="en-US" sz="16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endParaRPr lang="en-US" sz="1400" b="1" dirty="0">
              <a:latin typeface="Calibri" panose="020F0502020204030204" pitchFamily="34" charset="0"/>
              <a:cs typeface="Calibri" panose="020F0502020204030204" pitchFamily="34" charset="0"/>
            </a:endParaRPr>
          </a:p>
        </p:txBody>
      </p:sp>
      <p:sp>
        <p:nvSpPr>
          <p:cNvPr id="9" name="Title 1">
            <a:extLst>
              <a:ext uri="{FF2B5EF4-FFF2-40B4-BE49-F238E27FC236}">
                <a16:creationId xmlns:a16="http://schemas.microsoft.com/office/drawing/2014/main" id="{FFC74DC3-DE9F-D6C8-CAB2-0327B74BEA80}"/>
              </a:ext>
            </a:extLst>
          </p:cNvPr>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2400" b="1" i="1" kern="0" dirty="0">
                <a:latin typeface="Calibri" panose="020F0502020204030204" pitchFamily="34" charset="0"/>
                <a:cs typeface="Calibri" panose="020F0502020204030204" pitchFamily="34" charset="0"/>
              </a:rPr>
              <a:t>Sponsored Research – Domestic &amp; Foreign Travel </a:t>
            </a:r>
            <a:endParaRPr lang="en-US" sz="2000" b="1" i="1" strike="sngStrike" kern="0" dirty="0">
              <a:latin typeface="Calibri" panose="020F0502020204030204" pitchFamily="34" charset="0"/>
              <a:cs typeface="Calibri" panose="020F0502020204030204" pitchFamily="34" charset="0"/>
            </a:endParaRPr>
          </a:p>
        </p:txBody>
      </p:sp>
      <p:pic>
        <p:nvPicPr>
          <p:cNvPr id="10" name="Picture 2">
            <a:extLst>
              <a:ext uri="{FF2B5EF4-FFF2-40B4-BE49-F238E27FC236}">
                <a16:creationId xmlns:a16="http://schemas.microsoft.com/office/drawing/2014/main" id="{EDA8FCED-209D-B671-3CDA-E2A614F75F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02726F08-1483-C008-D6A9-2BDAFD1CAC3A}"/>
              </a:ext>
            </a:extLst>
          </p:cNvPr>
          <p:cNvPicPr>
            <a:picLocks noChangeAspect="1"/>
          </p:cNvPicPr>
          <p:nvPr/>
        </p:nvPicPr>
        <p:blipFill>
          <a:blip r:embed="rId3"/>
          <a:srcRect/>
          <a:stretch/>
        </p:blipFill>
        <p:spPr>
          <a:xfrm>
            <a:off x="685800" y="6096000"/>
            <a:ext cx="2514600" cy="386848"/>
          </a:xfrm>
          <a:prstGeom prst="rect">
            <a:avLst/>
          </a:prstGeom>
        </p:spPr>
      </p:pic>
      <p:sp>
        <p:nvSpPr>
          <p:cNvPr id="4" name="TextBox 3">
            <a:extLst>
              <a:ext uri="{FF2B5EF4-FFF2-40B4-BE49-F238E27FC236}">
                <a16:creationId xmlns:a16="http://schemas.microsoft.com/office/drawing/2014/main" id="{0DB76594-6BD3-D3FC-0BCD-B255CDF7E541}"/>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13</a:t>
            </a:fld>
            <a:endParaRPr lang="en-US" sz="1600" dirty="0"/>
          </a:p>
        </p:txBody>
      </p:sp>
    </p:spTree>
    <p:extLst>
      <p:ext uri="{BB962C8B-B14F-4D97-AF65-F5344CB8AC3E}">
        <p14:creationId xmlns:p14="http://schemas.microsoft.com/office/powerpoint/2010/main" val="4068371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600C6-48BC-99C2-C8F2-503B4D35C9F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63F29B-2489-BA1E-6EBE-B6EFDBEB8F52}"/>
              </a:ext>
            </a:extLst>
          </p:cNvPr>
          <p:cNvSpPr>
            <a:spLocks noGrp="1"/>
          </p:cNvSpPr>
          <p:nvPr>
            <p:ph idx="1"/>
          </p:nvPr>
        </p:nvSpPr>
        <p:spPr>
          <a:xfrm>
            <a:off x="265404" y="457201"/>
            <a:ext cx="8548396" cy="5715000"/>
          </a:xfrm>
        </p:spPr>
        <p:txBody>
          <a:bodyPr/>
          <a:lstStyle/>
          <a:p>
            <a:pPr marL="228600" indent="-228600">
              <a:buAutoNum type="arabicPeriod"/>
            </a:pPr>
            <a:r>
              <a:rPr lang="en-US" sz="1400" b="1" u="sng" dirty="0">
                <a:latin typeface="Calibri" panose="020F0502020204030204" pitchFamily="34" charset="0"/>
                <a:ea typeface="Calibri" panose="020F0502020204030204" pitchFamily="34" charset="0"/>
                <a:cs typeface="Calibri" panose="020F0502020204030204" pitchFamily="34" charset="0"/>
              </a:rPr>
              <a:t>One Conference/One Trip per Expense Report</a:t>
            </a:r>
            <a:r>
              <a:rPr lang="en-US" sz="1200" b="1" dirty="0">
                <a:latin typeface="Calibri" panose="020F0502020204030204" pitchFamily="34" charset="0"/>
                <a:ea typeface="Calibri" panose="020F0502020204030204" pitchFamily="34" charset="0"/>
                <a:cs typeface="Calibri" panose="020F0502020204030204" pitchFamily="34" charset="0"/>
              </a:rPr>
              <a:t>:  </a:t>
            </a:r>
            <a:r>
              <a:rPr lang="en-US" sz="1400" dirty="0">
                <a:latin typeface="Calibri" panose="020F0502020204030204" pitchFamily="34" charset="0"/>
                <a:ea typeface="Calibri" panose="020F0502020204030204" pitchFamily="34" charset="0"/>
                <a:cs typeface="Calibri" panose="020F0502020204030204" pitchFamily="34" charset="0"/>
              </a:rPr>
              <a:t>limited to a single conference to maintain clarity and transparency.  </a:t>
            </a:r>
            <a:r>
              <a:rPr lang="en-US" sz="1400" i="1" dirty="0">
                <a:solidFill>
                  <a:srgbClr val="7030A0"/>
                </a:solidFill>
                <a:latin typeface="Calibri" panose="020F0502020204030204" pitchFamily="34" charset="0"/>
                <a:ea typeface="Calibri" panose="020F0502020204030204" pitchFamily="34" charset="0"/>
                <a:cs typeface="Calibri" panose="020F0502020204030204" pitchFamily="34" charset="0"/>
              </a:rPr>
              <a:t>(Frequent violations here!) </a:t>
            </a:r>
          </a:p>
          <a:p>
            <a:pPr marL="457200" lvl="1" indent="0">
              <a:buNone/>
            </a:pPr>
            <a:endParaRPr lang="en-US" sz="900" dirty="0">
              <a:latin typeface="Calibri" panose="020F0502020204030204" pitchFamily="34" charset="0"/>
              <a:ea typeface="Calibri" panose="020F0502020204030204" pitchFamily="34" charset="0"/>
              <a:cs typeface="Calibri" panose="020F0502020204030204" pitchFamily="34" charset="0"/>
            </a:endParaRPr>
          </a:p>
          <a:p>
            <a:pPr marL="228600" lvl="0" indent="-228600">
              <a:buAutoNum type="arabicPeriod" startAt="2"/>
            </a:pPr>
            <a:r>
              <a:rPr lang="en-US" sz="1400" b="1" u="sng" dirty="0">
                <a:latin typeface="Calibri" panose="020F0502020204030204" pitchFamily="34" charset="0"/>
                <a:ea typeface="Calibri" panose="020F0502020204030204" pitchFamily="34" charset="0"/>
                <a:cs typeface="Calibri" panose="020F0502020204030204" pitchFamily="34" charset="0"/>
              </a:rPr>
              <a:t>Upfront Supporting Documentatio</a:t>
            </a:r>
            <a:r>
              <a:rPr lang="en-US" sz="1400" b="1" dirty="0">
                <a:latin typeface="Calibri" panose="020F0502020204030204" pitchFamily="34" charset="0"/>
                <a:ea typeface="Calibri" panose="020F0502020204030204" pitchFamily="34" charset="0"/>
                <a:cs typeface="Calibri" panose="020F0502020204030204" pitchFamily="34" charset="0"/>
              </a:rPr>
              <a:t>n as an attachment in Workday</a:t>
            </a:r>
            <a:r>
              <a:rPr lang="en-US" sz="1200" b="1" dirty="0">
                <a:latin typeface="Calibri" panose="020F0502020204030204" pitchFamily="34" charset="0"/>
                <a:ea typeface="Calibri" panose="020F0502020204030204" pitchFamily="34" charset="0"/>
                <a:cs typeface="Calibri" panose="020F0502020204030204" pitchFamily="34" charset="0"/>
              </a:rPr>
              <a:t>:  </a:t>
            </a:r>
            <a:r>
              <a:rPr lang="en-US" sz="1400" i="1" dirty="0">
                <a:solidFill>
                  <a:srgbClr val="7030A0"/>
                </a:solidFill>
                <a:latin typeface="Calibri" panose="020F0502020204030204" pitchFamily="34" charset="0"/>
                <a:ea typeface="Calibri" panose="020F0502020204030204" pitchFamily="34" charset="0"/>
                <a:cs typeface="Calibri" panose="020F0502020204030204" pitchFamily="34" charset="0"/>
              </a:rPr>
              <a:t>This should be required as part of the approval process for travel expense reports, and should include:</a:t>
            </a:r>
          </a:p>
          <a:p>
            <a:pPr lvl="1">
              <a:buFont typeface="Wingdings" panose="05000000000000000000" pitchFamily="2" charset="2"/>
              <a:buChar char="§"/>
            </a:pPr>
            <a:r>
              <a:rPr lang="en-US" sz="1400" b="1" dirty="0">
                <a:latin typeface="Calibri" panose="020F0502020204030204" pitchFamily="34" charset="0"/>
                <a:ea typeface="Calibri" panose="020F0502020204030204" pitchFamily="34" charset="0"/>
                <a:cs typeface="Calibri" panose="020F0502020204030204" pitchFamily="34" charset="0"/>
              </a:rPr>
              <a:t>Agendas/itineraries: </a:t>
            </a:r>
            <a:r>
              <a:rPr lang="en-US" sz="1400" dirty="0">
                <a:latin typeface="Calibri" panose="020F0502020204030204" pitchFamily="34" charset="0"/>
                <a:ea typeface="Calibri" panose="020F0502020204030204" pitchFamily="34" charset="0"/>
                <a:cs typeface="Calibri" panose="020F0502020204030204" pitchFamily="34" charset="0"/>
              </a:rPr>
              <a:t> </a:t>
            </a:r>
            <a:r>
              <a:rPr lang="en-US" sz="1400" b="1" i="1" dirty="0">
                <a:latin typeface="Calibri" panose="020F0502020204030204" pitchFamily="34" charset="0"/>
                <a:ea typeface="Calibri" panose="020F0502020204030204" pitchFamily="34" charset="0"/>
                <a:cs typeface="Calibri" panose="020F0502020204030204" pitchFamily="34" charset="0"/>
              </a:rPr>
              <a:t>UR’s Business Expense and Travel Reimbursement Policy</a:t>
            </a:r>
            <a:r>
              <a:rPr lang="en-US" sz="1200" b="1" i="1" dirty="0">
                <a:latin typeface="Calibri" panose="020F0502020204030204" pitchFamily="34" charset="0"/>
                <a:ea typeface="Calibri" panose="020F0502020204030204" pitchFamily="34" charset="0"/>
                <a:cs typeface="Calibri" panose="020F0502020204030204" pitchFamily="34" charset="0"/>
              </a:rPr>
              <a:t>:  </a:t>
            </a:r>
            <a:r>
              <a:rPr lang="en-US" sz="1400" i="1" dirty="0">
                <a:solidFill>
                  <a:srgbClr val="7030A0"/>
                </a:solidFill>
                <a:latin typeface="Calibri" panose="020F0502020204030204" pitchFamily="34" charset="0"/>
                <a:ea typeface="Calibri" panose="020F0502020204030204" pitchFamily="34" charset="0"/>
                <a:cs typeface="Calibri" panose="020F0502020204030204" pitchFamily="34" charset="0"/>
              </a:rPr>
              <a:t>When attending a conference or meeting, a full copy of the agenda must be included, indicating which meals were provided.    </a:t>
            </a:r>
          </a:p>
          <a:p>
            <a:pPr marL="0" indent="0">
              <a:buNone/>
            </a:pPr>
            <a:endParaRPr lang="en-US" sz="900" dirty="0">
              <a:latin typeface="Calibri" panose="020F0502020204030204" pitchFamily="34" charset="0"/>
              <a:ea typeface="Calibri" panose="020F0502020204030204" pitchFamily="34" charset="0"/>
              <a:cs typeface="Calibri" panose="020F0502020204030204" pitchFamily="34" charset="0"/>
            </a:endParaRPr>
          </a:p>
          <a:p>
            <a:pPr lvl="1">
              <a:buFont typeface="Wingdings" panose="05000000000000000000" pitchFamily="2" charset="2"/>
              <a:buChar char="§"/>
            </a:pPr>
            <a:r>
              <a:rPr lang="en-US" sz="1400" b="1" dirty="0">
                <a:latin typeface="Calibri" panose="020F0502020204030204" pitchFamily="34" charset="0"/>
                <a:ea typeface="Calibri" panose="020F0502020204030204" pitchFamily="34" charset="0"/>
                <a:cs typeface="Calibri" panose="020F0502020204030204" pitchFamily="34" charset="0"/>
              </a:rPr>
              <a:t>Substantiate the allowability of direct cost charges to awards when charging days that are outside of the conference/event dates</a:t>
            </a:r>
            <a:r>
              <a:rPr lang="en-US" sz="1200" b="1" dirty="0">
                <a:latin typeface="Calibri" panose="020F0502020204030204" pitchFamily="34" charset="0"/>
                <a:ea typeface="Calibri" panose="020F0502020204030204" pitchFamily="34" charset="0"/>
                <a:cs typeface="Calibri" panose="020F0502020204030204" pitchFamily="34" charset="0"/>
              </a:rPr>
              <a:t>.  </a:t>
            </a:r>
            <a:r>
              <a:rPr lang="en-US" sz="1400" b="1" i="1" dirty="0">
                <a:solidFill>
                  <a:srgbClr val="7030A0"/>
                </a:solidFill>
                <a:latin typeface="Calibri" panose="020F0502020204030204" pitchFamily="34" charset="0"/>
                <a:ea typeface="Calibri" panose="020F0502020204030204" pitchFamily="34" charset="0"/>
                <a:cs typeface="Calibri" panose="020F0502020204030204" pitchFamily="34" charset="0"/>
              </a:rPr>
              <a:t>Note:</a:t>
            </a:r>
            <a:r>
              <a:rPr lang="en-US" sz="1400" dirty="0">
                <a:solidFill>
                  <a:srgbClr val="7030A0"/>
                </a:solidFill>
                <a:latin typeface="Calibri" panose="020F0502020204030204" pitchFamily="34" charset="0"/>
                <a:ea typeface="Calibri" panose="020F0502020204030204" pitchFamily="34" charset="0"/>
                <a:cs typeface="Calibri" panose="020F0502020204030204" pitchFamily="34" charset="0"/>
              </a:rPr>
              <a:t> </a:t>
            </a:r>
            <a:r>
              <a:rPr lang="en-US" sz="1400" i="1" dirty="0">
                <a:solidFill>
                  <a:srgbClr val="7030A0"/>
                </a:solidFill>
                <a:latin typeface="Calibri" panose="020F0502020204030204" pitchFamily="34" charset="0"/>
                <a:ea typeface="Calibri" panose="020F0502020204030204" pitchFamily="34" charset="0"/>
                <a:cs typeface="Calibri" panose="020F0502020204030204" pitchFamily="34" charset="0"/>
              </a:rPr>
              <a:t>It is an acceptable University practice to allow travel-related charges on a grant for 1 day before the conference and 1 day after.    </a:t>
            </a:r>
          </a:p>
          <a:p>
            <a:pPr marL="0" indent="0">
              <a:buNone/>
            </a:pPr>
            <a:endParaRPr lang="en-US" sz="1000"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lvl="1">
              <a:buFont typeface="Wingdings" panose="05000000000000000000" pitchFamily="2" charset="2"/>
              <a:buChar char="§"/>
            </a:pPr>
            <a:r>
              <a:rPr lang="en-US" sz="1400" b="1" dirty="0">
                <a:latin typeface="Calibri" panose="020F0502020204030204" pitchFamily="34" charset="0"/>
                <a:ea typeface="Calibri" panose="020F0502020204030204" pitchFamily="34" charset="0"/>
                <a:cs typeface="Calibri" panose="020F0502020204030204" pitchFamily="34" charset="0"/>
              </a:rPr>
              <a:t>Substantiate the allocation of direct costs to multiple grants, including the benefit to each grant and the basis for allocation</a:t>
            </a:r>
            <a:r>
              <a:rPr lang="en-US" sz="1400" dirty="0">
                <a:latin typeface="Calibri" panose="020F0502020204030204" pitchFamily="34" charset="0"/>
                <a:ea typeface="Calibri" panose="020F0502020204030204" pitchFamily="34" charset="0"/>
                <a:cs typeface="Calibri" panose="020F0502020204030204" pitchFamily="34" charset="0"/>
              </a:rPr>
              <a:t>.  </a:t>
            </a:r>
          </a:p>
          <a:p>
            <a:pPr lvl="1">
              <a:buFont typeface="Wingdings" panose="05000000000000000000" pitchFamily="2" charset="2"/>
              <a:buChar char="§"/>
            </a:pPr>
            <a:endParaRPr lang="en-US" sz="900" dirty="0">
              <a:latin typeface="Calibri" panose="020F0502020204030204" pitchFamily="34" charset="0"/>
              <a:ea typeface="Calibri" panose="020F0502020204030204" pitchFamily="34" charset="0"/>
              <a:cs typeface="Calibri" panose="020F0502020204030204" pitchFamily="34" charset="0"/>
            </a:endParaRPr>
          </a:p>
          <a:p>
            <a:pPr lvl="1">
              <a:buFont typeface="Wingdings" panose="05000000000000000000" pitchFamily="2" charset="2"/>
              <a:buChar char="§"/>
            </a:pPr>
            <a:r>
              <a:rPr lang="en-US" sz="1400" b="1" dirty="0">
                <a:latin typeface="Calibri" panose="020F0502020204030204" pitchFamily="34" charset="0"/>
                <a:ea typeface="Calibri" panose="020F0502020204030204" pitchFamily="34" charset="0"/>
                <a:cs typeface="Calibri" panose="020F0502020204030204" pitchFamily="34" charset="0"/>
              </a:rPr>
              <a:t>When personal travel is involved, include</a:t>
            </a:r>
            <a:r>
              <a:rPr lang="en-US" sz="1400" dirty="0">
                <a:latin typeface="Calibri" panose="020F0502020204030204" pitchFamily="34" charset="0"/>
                <a:ea typeface="Calibri" panose="020F0502020204030204" pitchFamily="34" charset="0"/>
                <a:cs typeface="Calibri" panose="020F0502020204030204" pitchFamily="34" charset="0"/>
              </a:rPr>
              <a:t>:  </a:t>
            </a:r>
          </a:p>
          <a:p>
            <a:pPr lvl="2">
              <a:buFont typeface="Courier New" panose="02070309020205020404" pitchFamily="49" charset="0"/>
              <a:buChar char="o"/>
            </a:pPr>
            <a:r>
              <a:rPr lang="en-US" sz="1400" b="1" dirty="0">
                <a:latin typeface="Calibri" panose="020F0502020204030204" pitchFamily="34" charset="0"/>
                <a:ea typeface="Calibri" panose="020F0502020204030204" pitchFamily="34" charset="0"/>
                <a:cs typeface="Calibri" panose="020F0502020204030204" pitchFamily="34" charset="0"/>
              </a:rPr>
              <a:t>Further explanation </a:t>
            </a:r>
            <a:r>
              <a:rPr lang="en-US" sz="1200" dirty="0">
                <a:latin typeface="Calibri" panose="020F0502020204030204" pitchFamily="34" charset="0"/>
                <a:ea typeface="Calibri" panose="020F0502020204030204" pitchFamily="34" charset="0"/>
                <a:cs typeface="Calibri" panose="020F0502020204030204" pitchFamily="34" charset="0"/>
              </a:rPr>
              <a:t>as to the dates and documentation to clearly separate the personal travel from the business travel, and a statement to confirm that no personal expenses were charged to UR grants or other UR accounts.</a:t>
            </a:r>
          </a:p>
          <a:p>
            <a:pPr lvl="2">
              <a:buFont typeface="Courier New" panose="02070309020205020404" pitchFamily="49" charset="0"/>
              <a:buChar char="o"/>
            </a:pPr>
            <a:r>
              <a:rPr lang="en-US" sz="1200" dirty="0">
                <a:latin typeface="Calibri" panose="020F0502020204030204" pitchFamily="34" charset="0"/>
                <a:ea typeface="Calibri" panose="020F0502020204030204" pitchFamily="34" charset="0"/>
                <a:cs typeface="Calibri" panose="020F0502020204030204" pitchFamily="34" charset="0"/>
              </a:rPr>
              <a:t> </a:t>
            </a:r>
            <a:r>
              <a:rPr lang="en-US" sz="1400" b="1" dirty="0">
                <a:latin typeface="Calibri" panose="020F0502020204030204" pitchFamily="34" charset="0"/>
                <a:ea typeface="Calibri" panose="020F0502020204030204" pitchFamily="34" charset="0"/>
                <a:cs typeface="Calibri" panose="020F0502020204030204" pitchFamily="34" charset="0"/>
              </a:rPr>
              <a:t>Documentation</a:t>
            </a:r>
            <a:r>
              <a:rPr lang="en-US" sz="1400" dirty="0">
                <a:latin typeface="Calibri" panose="020F0502020204030204" pitchFamily="34" charset="0"/>
                <a:ea typeface="Calibri" panose="020F0502020204030204" pitchFamily="34" charset="0"/>
                <a:cs typeface="Calibri" panose="020F0502020204030204" pitchFamily="34" charset="0"/>
              </a:rPr>
              <a:t> </a:t>
            </a:r>
            <a:r>
              <a:rPr lang="en-US" sz="1400" b="1" dirty="0">
                <a:latin typeface="Calibri" panose="020F0502020204030204" pitchFamily="34" charset="0"/>
                <a:ea typeface="Calibri" panose="020F0502020204030204" pitchFamily="34" charset="0"/>
                <a:cs typeface="Calibri" panose="020F0502020204030204" pitchFamily="34" charset="0"/>
              </a:rPr>
              <a:t>to support </a:t>
            </a:r>
            <a:r>
              <a:rPr lang="en-US" sz="1400" b="1" u="sng" dirty="0">
                <a:solidFill>
                  <a:srgbClr val="7030A0"/>
                </a:solidFill>
                <a:latin typeface="Calibri" panose="020F0502020204030204" pitchFamily="34" charset="0"/>
                <a:ea typeface="Calibri" panose="020F0502020204030204" pitchFamily="34" charset="0"/>
                <a:cs typeface="Calibri" panose="020F0502020204030204" pitchFamily="34" charset="0"/>
              </a:rPr>
              <a:t>the Personal Travel Component at the Beginning or End of the Trip”</a:t>
            </a:r>
            <a:r>
              <a:rPr lang="en-US" sz="1400" b="1" dirty="0">
                <a:solidFill>
                  <a:srgbClr val="7030A0"/>
                </a:solidFill>
                <a:latin typeface="Calibri" panose="020F0502020204030204" pitchFamily="34" charset="0"/>
                <a:ea typeface="Calibri" panose="020F0502020204030204" pitchFamily="34" charset="0"/>
                <a:cs typeface="Calibri" panose="020F0502020204030204" pitchFamily="34" charset="0"/>
              </a:rPr>
              <a:t>: </a:t>
            </a:r>
          </a:p>
          <a:p>
            <a:pPr lvl="2"/>
            <a:r>
              <a:rPr lang="en-US" sz="1400" dirty="0">
                <a:solidFill>
                  <a:srgbClr val="7030A0"/>
                </a:solidFill>
                <a:latin typeface="Calibri" panose="020F0502020204030204" pitchFamily="34" charset="0"/>
                <a:ea typeface="Calibri" panose="020F0502020204030204" pitchFamily="34" charset="0"/>
                <a:cs typeface="Calibri" panose="020F0502020204030204" pitchFamily="34" charset="0"/>
              </a:rPr>
              <a:t>”Lodging, meals, and incidentals incurred during the personal component cannot be reimbursed (from grant or department funds)</a:t>
            </a:r>
          </a:p>
          <a:p>
            <a:pPr lvl="2"/>
            <a:r>
              <a:rPr lang="en-US" sz="1400" dirty="0">
                <a:solidFill>
                  <a:srgbClr val="7030A0"/>
                </a:solidFill>
                <a:latin typeface="Calibri" panose="020F0502020204030204" pitchFamily="34" charset="0"/>
                <a:ea typeface="Calibri" panose="020F0502020204030204" pitchFamily="34" charset="0"/>
                <a:cs typeface="Calibri" panose="020F0502020204030204" pitchFamily="34" charset="0"/>
              </a:rPr>
              <a:t>Document the comparison of the airfare cost that was incurred to what the airfare cost would have been otherwise (i.e., if the traveler did not add on the personal travel component).</a:t>
            </a:r>
          </a:p>
          <a:p>
            <a:pPr lvl="2"/>
            <a:r>
              <a:rPr lang="en-US" sz="1400" dirty="0">
                <a:solidFill>
                  <a:srgbClr val="7030A0"/>
                </a:solidFill>
                <a:latin typeface="Calibri" panose="020F0502020204030204" pitchFamily="34" charset="0"/>
                <a:ea typeface="Calibri" panose="020F0502020204030204" pitchFamily="34" charset="0"/>
                <a:cs typeface="Calibri" panose="020F0502020204030204" pitchFamily="34" charset="0"/>
              </a:rPr>
              <a:t>The excess of the actual airfare against the “would be” airfare cannot be allocated to the sponsored project.”  </a:t>
            </a:r>
          </a:p>
          <a:p>
            <a:pPr>
              <a:buFont typeface="Wingdings" panose="05000000000000000000" pitchFamily="2" charset="2"/>
              <a:buChar char="q"/>
            </a:pPr>
            <a:endParaRPr lang="en-US" sz="1400" b="1" dirty="0">
              <a:latin typeface="Calibri" panose="020F0502020204030204" pitchFamily="34" charset="0"/>
              <a:cs typeface="Calibri" panose="020F0502020204030204" pitchFamily="34" charset="0"/>
            </a:endParaRPr>
          </a:p>
        </p:txBody>
      </p:sp>
      <p:sp>
        <p:nvSpPr>
          <p:cNvPr id="9" name="Title 1">
            <a:extLst>
              <a:ext uri="{FF2B5EF4-FFF2-40B4-BE49-F238E27FC236}">
                <a16:creationId xmlns:a16="http://schemas.microsoft.com/office/drawing/2014/main" id="{C496F1F8-3AA4-1177-1A82-293C87ACBCA0}"/>
              </a:ext>
            </a:extLst>
          </p:cNvPr>
          <p:cNvSpPr txBox="1">
            <a:spLocks/>
          </p:cNvSpPr>
          <p:nvPr/>
        </p:nvSpPr>
        <p:spPr>
          <a:xfrm>
            <a:off x="265404" y="152401"/>
            <a:ext cx="8483600" cy="304799"/>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1800" b="1" i="1" kern="0" dirty="0">
                <a:latin typeface="Calibri" panose="020F0502020204030204" pitchFamily="34" charset="0"/>
                <a:cs typeface="Calibri" panose="020F0502020204030204" pitchFamily="34" charset="0"/>
              </a:rPr>
              <a:t>Sponsored Research – Domestic &amp; Foreign Travel </a:t>
            </a:r>
            <a:endParaRPr lang="en-US" sz="1800" b="1" i="1" strike="sngStrike" kern="0" dirty="0">
              <a:latin typeface="Calibri" panose="020F0502020204030204" pitchFamily="34" charset="0"/>
              <a:cs typeface="Calibri" panose="020F0502020204030204" pitchFamily="34" charset="0"/>
            </a:endParaRPr>
          </a:p>
        </p:txBody>
      </p:sp>
      <p:pic>
        <p:nvPicPr>
          <p:cNvPr id="2" name="University of Rochester Logo" descr="Blue text on a black background&#10;&#10;AI-generated content may be incorrect.">
            <a:extLst>
              <a:ext uri="{FF2B5EF4-FFF2-40B4-BE49-F238E27FC236}">
                <a16:creationId xmlns:a16="http://schemas.microsoft.com/office/drawing/2014/main" id="{8CE3A58B-8182-25C5-BD96-A52456DB64BE}"/>
              </a:ext>
            </a:extLst>
          </p:cNvPr>
          <p:cNvPicPr>
            <a:picLocks noChangeAspect="1"/>
          </p:cNvPicPr>
          <p:nvPr/>
        </p:nvPicPr>
        <p:blipFill>
          <a:blip r:embed="rId2"/>
          <a:srcRect/>
          <a:stretch/>
        </p:blipFill>
        <p:spPr>
          <a:xfrm>
            <a:off x="685800" y="6248400"/>
            <a:ext cx="2590800" cy="381000"/>
          </a:xfrm>
          <a:prstGeom prst="rect">
            <a:avLst/>
          </a:prstGeom>
        </p:spPr>
      </p:pic>
      <p:sp>
        <p:nvSpPr>
          <p:cNvPr id="4" name="TextBox 3">
            <a:extLst>
              <a:ext uri="{FF2B5EF4-FFF2-40B4-BE49-F238E27FC236}">
                <a16:creationId xmlns:a16="http://schemas.microsoft.com/office/drawing/2014/main" id="{9AAB47AE-6BE4-B957-FA3E-749185A63FCA}"/>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14</a:t>
            </a:fld>
            <a:endParaRPr lang="en-US" sz="1600" dirty="0"/>
          </a:p>
        </p:txBody>
      </p:sp>
    </p:spTree>
    <p:extLst>
      <p:ext uri="{BB962C8B-B14F-4D97-AF65-F5344CB8AC3E}">
        <p14:creationId xmlns:p14="http://schemas.microsoft.com/office/powerpoint/2010/main" val="2176477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CF393-A62B-5BFB-A215-AAD70E3DA2A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03BC18-592F-EE19-8297-1FE742CC73A3}"/>
              </a:ext>
            </a:extLst>
          </p:cNvPr>
          <p:cNvSpPr>
            <a:spLocks noGrp="1"/>
          </p:cNvSpPr>
          <p:nvPr>
            <p:ph idx="1"/>
          </p:nvPr>
        </p:nvSpPr>
        <p:spPr>
          <a:xfrm>
            <a:off x="265404" y="720725"/>
            <a:ext cx="8548396" cy="5451475"/>
          </a:xfrm>
        </p:spPr>
        <p:txBody>
          <a:bodyPr/>
          <a:lstStyle/>
          <a:p>
            <a:pPr marL="0" lvl="0" indent="0">
              <a:buNone/>
            </a:pPr>
            <a:r>
              <a:rPr lang="en-US" sz="1400" b="1" dirty="0">
                <a:latin typeface="Calibri" panose="020F0502020204030204" pitchFamily="34" charset="0"/>
                <a:ea typeface="Calibri" panose="020F0502020204030204" pitchFamily="34" charset="0"/>
                <a:cs typeface="Calibri" panose="020F0502020204030204" pitchFamily="34" charset="0"/>
              </a:rPr>
              <a:t> </a:t>
            </a:r>
          </a:p>
          <a:p>
            <a:pPr marL="0" lvl="0" indent="0">
              <a:buNone/>
            </a:pPr>
            <a:r>
              <a:rPr lang="en-US" sz="1400" b="1" dirty="0">
                <a:latin typeface="Calibri" panose="020F0502020204030204" pitchFamily="34" charset="0"/>
                <a:ea typeface="Calibri" panose="020F0502020204030204" pitchFamily="34" charset="0"/>
                <a:cs typeface="Calibri" panose="020F0502020204030204" pitchFamily="34" charset="0"/>
              </a:rPr>
              <a:t>3. Direct Cost Principles:</a:t>
            </a:r>
            <a:endParaRPr lang="en-US" sz="1400" dirty="0">
              <a:latin typeface="Calibri" panose="020F0502020204030204" pitchFamily="34" charset="0"/>
              <a:ea typeface="Calibri" panose="020F0502020204030204" pitchFamily="34" charset="0"/>
              <a:cs typeface="Calibri" panose="020F0502020204030204" pitchFamily="34" charset="0"/>
            </a:endParaRPr>
          </a:p>
          <a:p>
            <a:pPr lvl="1"/>
            <a:r>
              <a:rPr lang="en-US" sz="1400" dirty="0">
                <a:latin typeface="Calibri" panose="020F0502020204030204" pitchFamily="34" charset="0"/>
                <a:ea typeface="Calibri" panose="020F0502020204030204" pitchFamily="34" charset="0"/>
                <a:cs typeface="Calibri" panose="020F0502020204030204" pitchFamily="34" charset="0"/>
              </a:rPr>
              <a:t>Ensure all charges to Sponsored Research Accounts, including travel expense reports, adhere to the cost principles.  For costs to be allowable, they must be necessary, reasonable -- prudent person test, allocable (can’t be assigned based on funds availability, award expiration date), and treated consistently with like costs/like circumstances.   </a:t>
            </a:r>
          </a:p>
          <a:p>
            <a:pPr marL="457200" lvl="1" indent="0">
              <a:buNone/>
            </a:pPr>
            <a:endParaRPr lang="en-US" sz="900" dirty="0">
              <a:latin typeface="Calibri" panose="020F0502020204030204" pitchFamily="34" charset="0"/>
              <a:ea typeface="Calibri" panose="020F0502020204030204" pitchFamily="34" charset="0"/>
              <a:cs typeface="Calibri" panose="020F0502020204030204" pitchFamily="34" charset="0"/>
            </a:endParaRPr>
          </a:p>
          <a:p>
            <a:pPr marL="457200" lvl="1" indent="0">
              <a:buNone/>
            </a:pPr>
            <a:endParaRPr lang="en-US" sz="900" dirty="0">
              <a:latin typeface="Calibri" panose="020F0502020204030204" pitchFamily="34" charset="0"/>
              <a:ea typeface="Calibri" panose="020F0502020204030204" pitchFamily="34" charset="0"/>
              <a:cs typeface="Calibri" panose="020F0502020204030204" pitchFamily="34" charset="0"/>
            </a:endParaRPr>
          </a:p>
          <a:p>
            <a:pPr marL="0" lvl="0" indent="0">
              <a:buNone/>
            </a:pPr>
            <a:r>
              <a:rPr lang="en-US" sz="1400" b="1" dirty="0">
                <a:latin typeface="Calibri" panose="020F0502020204030204" pitchFamily="34" charset="0"/>
                <a:ea typeface="Calibri" panose="020F0502020204030204" pitchFamily="34" charset="0"/>
                <a:cs typeface="Calibri" panose="020F0502020204030204" pitchFamily="34" charset="0"/>
              </a:rPr>
              <a:t>4.  Personal/Social Events:</a:t>
            </a:r>
            <a:endParaRPr lang="en-US" sz="1400" dirty="0">
              <a:latin typeface="Calibri" panose="020F0502020204030204" pitchFamily="34" charset="0"/>
              <a:ea typeface="Calibri" panose="020F0502020204030204" pitchFamily="34" charset="0"/>
              <a:cs typeface="Calibri" panose="020F0502020204030204" pitchFamily="34" charset="0"/>
            </a:endParaRPr>
          </a:p>
          <a:p>
            <a:pPr lvl="1"/>
            <a:r>
              <a:rPr lang="en-US" sz="1400" dirty="0">
                <a:latin typeface="Calibri" panose="020F0502020204030204" pitchFamily="34" charset="0"/>
                <a:ea typeface="Calibri" panose="020F0502020204030204" pitchFamily="34" charset="0"/>
                <a:cs typeface="Calibri" panose="020F0502020204030204" pitchFamily="34" charset="0"/>
              </a:rPr>
              <a:t>Exclude personal/social events from grant charges that are included in registration, as they are not allowable as direct costs.  </a:t>
            </a:r>
            <a:r>
              <a:rPr lang="en-US" sz="1400" i="1" dirty="0">
                <a:solidFill>
                  <a:srgbClr val="7030A0"/>
                </a:solidFill>
                <a:latin typeface="Calibri" panose="020F0502020204030204" pitchFamily="34" charset="0"/>
                <a:ea typeface="Calibri" panose="020F0502020204030204" pitchFamily="34" charset="0"/>
                <a:cs typeface="Calibri" panose="020F0502020204030204" pitchFamily="34" charset="0"/>
              </a:rPr>
              <a:t>If a personal/social networking event is listed separately in the registration with a specified or itemized cost, do not charge it to a grant.</a:t>
            </a:r>
            <a:r>
              <a:rPr lang="en-US" sz="1400" dirty="0">
                <a:solidFill>
                  <a:srgbClr val="7030A0"/>
                </a:solidFill>
                <a:latin typeface="Calibri" panose="020F0502020204030204" pitchFamily="34" charset="0"/>
                <a:ea typeface="Calibri" panose="020F0502020204030204" pitchFamily="34" charset="0"/>
                <a:cs typeface="Calibri" panose="020F0502020204030204" pitchFamily="34" charset="0"/>
              </a:rPr>
              <a:t>  </a:t>
            </a:r>
            <a:r>
              <a:rPr lang="en-US" sz="1400" i="1" dirty="0">
                <a:solidFill>
                  <a:srgbClr val="7030A0"/>
                </a:solidFill>
                <a:latin typeface="Calibri" panose="020F0502020204030204" pitchFamily="34" charset="0"/>
                <a:ea typeface="Calibri" panose="020F0502020204030204" pitchFamily="34" charset="0"/>
                <a:cs typeface="Calibri" panose="020F0502020204030204" pitchFamily="34" charset="0"/>
              </a:rPr>
              <a:t>At the Department’s discretion, the cost can be charged to an operating account (OP).  </a:t>
            </a:r>
          </a:p>
          <a:p>
            <a:pPr lvl="1"/>
            <a:r>
              <a:rPr lang="en-US" sz="1400" b="1" i="1" dirty="0">
                <a:solidFill>
                  <a:srgbClr val="7030A0"/>
                </a:solidFill>
                <a:latin typeface="Calibri" panose="020F0502020204030204" pitchFamily="34" charset="0"/>
                <a:ea typeface="Calibri" panose="020F0502020204030204" pitchFamily="34" charset="0"/>
                <a:cs typeface="Calibri" panose="020F0502020204030204" pitchFamily="34" charset="0"/>
              </a:rPr>
              <a:t>In the event family members are also traveling with the UR Employee, fees for rental cars beyond mid-size, and incidentals such as child/infant car seats or additional drivers insurance are considered personal expenses, and are not reimbursable by the Sponsor or UR</a:t>
            </a:r>
            <a:r>
              <a:rPr lang="en-US" sz="1400" i="1" dirty="0">
                <a:solidFill>
                  <a:srgbClr val="7030A0"/>
                </a:solidFill>
                <a:latin typeface="Calibri" panose="020F0502020204030204" pitchFamily="34" charset="0"/>
                <a:ea typeface="Calibri" panose="020F0502020204030204" pitchFamily="34" charset="0"/>
                <a:cs typeface="Calibri" panose="020F0502020204030204" pitchFamily="34" charset="0"/>
              </a:rPr>
              <a:t>.</a:t>
            </a:r>
            <a:endParaRPr lang="en-US" sz="1200" i="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457200" lvl="1" indent="0">
              <a:buNone/>
            </a:pPr>
            <a:endParaRPr lang="en-US" sz="1000" dirty="0">
              <a:latin typeface="Calibri" panose="020F0502020204030204" pitchFamily="34" charset="0"/>
              <a:ea typeface="Calibri" panose="020F0502020204030204" pitchFamily="34" charset="0"/>
              <a:cs typeface="Calibri" panose="020F0502020204030204" pitchFamily="34" charset="0"/>
            </a:endParaRPr>
          </a:p>
          <a:p>
            <a:pPr marL="0" lvl="0" indent="0">
              <a:buNone/>
            </a:pPr>
            <a:r>
              <a:rPr lang="en-US" sz="1400" b="1" dirty="0">
                <a:latin typeface="Calibri" panose="020F0502020204030204" pitchFamily="34" charset="0"/>
                <a:ea typeface="Calibri" panose="020F0502020204030204" pitchFamily="34" charset="0"/>
                <a:cs typeface="Calibri" panose="020F0502020204030204" pitchFamily="34" charset="0"/>
              </a:rPr>
              <a:t>5.  Per Diem Guidelines:</a:t>
            </a:r>
            <a:endParaRPr lang="en-US" sz="1400" dirty="0">
              <a:latin typeface="Calibri" panose="020F0502020204030204" pitchFamily="34" charset="0"/>
              <a:ea typeface="Calibri" panose="020F0502020204030204" pitchFamily="34" charset="0"/>
              <a:cs typeface="Calibri" panose="020F0502020204030204" pitchFamily="34" charset="0"/>
            </a:endParaRPr>
          </a:p>
          <a:p>
            <a:pPr lvl="1"/>
            <a:r>
              <a:rPr lang="en-US" sz="1400" dirty="0">
                <a:latin typeface="Calibri" panose="020F0502020204030204" pitchFamily="34" charset="0"/>
                <a:ea typeface="Calibri" panose="020F0502020204030204" pitchFamily="34" charset="0"/>
                <a:cs typeface="Calibri" panose="020F0502020204030204" pitchFamily="34" charset="0"/>
              </a:rPr>
              <a:t>Ensure all faculty and staff are aware of Per Diem guidelines, including adjustments for meals provided by conferences and travel days.</a:t>
            </a:r>
            <a:r>
              <a:rPr lang="en-US" sz="1400" dirty="0">
                <a:effectLst/>
                <a:latin typeface="Calibri" panose="020F0502020204030204" pitchFamily="34" charset="0"/>
                <a:ea typeface="Calibri" panose="020F0502020204030204" pitchFamily="34" charset="0"/>
                <a:cs typeface="Calibri" panose="020F0502020204030204" pitchFamily="34" charset="0"/>
              </a:rPr>
              <a:t>   (</a:t>
            </a:r>
            <a:r>
              <a:rPr lang="en-US" sz="1400" i="1"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Refer to “Workday Expenses, Reference Guides, How to Enter per Diem Meals”) </a:t>
            </a:r>
          </a:p>
          <a:p>
            <a:pPr marL="457200" lvl="1" indent="0">
              <a:buNone/>
            </a:pPr>
            <a:endParaRPr lang="en-US" sz="1000" i="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400" b="1" dirty="0">
              <a:latin typeface="Calibri" panose="020F0502020204030204" pitchFamily="34" charset="0"/>
              <a:cs typeface="Calibri" panose="020F0502020204030204" pitchFamily="34" charset="0"/>
            </a:endParaRPr>
          </a:p>
        </p:txBody>
      </p:sp>
      <p:sp>
        <p:nvSpPr>
          <p:cNvPr id="9" name="Title 1">
            <a:extLst>
              <a:ext uri="{FF2B5EF4-FFF2-40B4-BE49-F238E27FC236}">
                <a16:creationId xmlns:a16="http://schemas.microsoft.com/office/drawing/2014/main" id="{87748BD3-2826-9747-2364-0CFF7D167E0A}"/>
              </a:ext>
            </a:extLst>
          </p:cNvPr>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2400" b="1" i="1" kern="0" dirty="0">
                <a:latin typeface="Calibri" panose="020F0502020204030204" pitchFamily="34" charset="0"/>
                <a:cs typeface="Calibri" panose="020F0502020204030204" pitchFamily="34" charset="0"/>
              </a:rPr>
              <a:t>Sponsored Research – Domestic &amp; Foreign Travel </a:t>
            </a:r>
            <a:endParaRPr lang="en-US" sz="2000" b="1" i="1" strike="sngStrike" kern="0" dirty="0">
              <a:latin typeface="Calibri" panose="020F0502020204030204" pitchFamily="34" charset="0"/>
              <a:cs typeface="Calibri" panose="020F0502020204030204" pitchFamily="34" charset="0"/>
            </a:endParaRPr>
          </a:p>
        </p:txBody>
      </p:sp>
      <p:pic>
        <p:nvPicPr>
          <p:cNvPr id="10" name="Picture 2">
            <a:extLst>
              <a:ext uri="{FF2B5EF4-FFF2-40B4-BE49-F238E27FC236}">
                <a16:creationId xmlns:a16="http://schemas.microsoft.com/office/drawing/2014/main" id="{769EA19D-04D7-B312-FBED-79A04BAC819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76EFAAD8-315B-6462-62C6-BD655AED46C2}"/>
              </a:ext>
            </a:extLst>
          </p:cNvPr>
          <p:cNvPicPr>
            <a:picLocks noChangeAspect="1"/>
          </p:cNvPicPr>
          <p:nvPr/>
        </p:nvPicPr>
        <p:blipFill>
          <a:blip r:embed="rId3"/>
          <a:srcRect/>
          <a:stretch/>
        </p:blipFill>
        <p:spPr>
          <a:xfrm>
            <a:off x="685800" y="6119124"/>
            <a:ext cx="2514600" cy="386848"/>
          </a:xfrm>
          <a:prstGeom prst="rect">
            <a:avLst/>
          </a:prstGeom>
        </p:spPr>
      </p:pic>
      <p:sp>
        <p:nvSpPr>
          <p:cNvPr id="4" name="TextBox 3">
            <a:extLst>
              <a:ext uri="{FF2B5EF4-FFF2-40B4-BE49-F238E27FC236}">
                <a16:creationId xmlns:a16="http://schemas.microsoft.com/office/drawing/2014/main" id="{04EEE727-BA82-FF27-AF90-407551C86B60}"/>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15</a:t>
            </a:fld>
            <a:endParaRPr lang="en-US" sz="1600" dirty="0"/>
          </a:p>
        </p:txBody>
      </p:sp>
    </p:spTree>
    <p:extLst>
      <p:ext uri="{BB962C8B-B14F-4D97-AF65-F5344CB8AC3E}">
        <p14:creationId xmlns:p14="http://schemas.microsoft.com/office/powerpoint/2010/main" val="1466978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7C6BD-D576-5932-9AE0-1A45188C061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1FEE71-23D3-696A-D6DF-DA09C8A68C9F}"/>
              </a:ext>
            </a:extLst>
          </p:cNvPr>
          <p:cNvSpPr>
            <a:spLocks noGrp="1"/>
          </p:cNvSpPr>
          <p:nvPr>
            <p:ph idx="1"/>
          </p:nvPr>
        </p:nvSpPr>
        <p:spPr>
          <a:xfrm>
            <a:off x="350034" y="406843"/>
            <a:ext cx="8548396" cy="5715000"/>
          </a:xfrm>
        </p:spPr>
        <p:txBody>
          <a:bodyPr/>
          <a:lstStyle/>
          <a:p>
            <a:pPr marL="228600" lvl="0" indent="-228600">
              <a:buAutoNum type="arabicPeriod" startAt="6"/>
            </a:pPr>
            <a:r>
              <a:rPr lang="en-US" sz="1400" b="1" dirty="0">
                <a:effectLst/>
                <a:latin typeface="Calibri" panose="020F0502020204030204" pitchFamily="34" charset="0"/>
                <a:ea typeface="Calibri" panose="020F0502020204030204" pitchFamily="34" charset="0"/>
                <a:cs typeface="Calibri" panose="020F0502020204030204" pitchFamily="34" charset="0"/>
              </a:rPr>
              <a:t>Pre-Award Spending Federal Costing Rules:  </a:t>
            </a:r>
          </a:p>
          <a:p>
            <a:pPr marL="740664" lvl="1" indent="-457200">
              <a:spcBef>
                <a:spcPts val="336"/>
              </a:spcBef>
              <a:tabLst>
                <a:tab pos="690563" algn="l"/>
              </a:tabLst>
            </a:pPr>
            <a:r>
              <a:rPr lang="en-US" sz="1400" dirty="0">
                <a:latin typeface="Calibri" panose="020F0502020204030204" pitchFamily="34" charset="0"/>
                <a:ea typeface="Calibri" panose="020F0502020204030204" pitchFamily="34" charset="0"/>
                <a:cs typeface="Calibri" panose="020F0502020204030204" pitchFamily="34" charset="0"/>
              </a:rPr>
              <a:t>Expenses incurred more than 90 calendar days pre-award require </a:t>
            </a:r>
            <a:r>
              <a:rPr lang="en-US" sz="1400" u="sng" dirty="0">
                <a:latin typeface="Calibri" panose="020F0502020204030204" pitchFamily="34" charset="0"/>
                <a:ea typeface="Calibri" panose="020F0502020204030204" pitchFamily="34" charset="0"/>
                <a:cs typeface="Calibri" panose="020F0502020204030204" pitchFamily="34" charset="0"/>
              </a:rPr>
              <a:t>prior approval of the Federal Awarding Agency</a:t>
            </a:r>
            <a:r>
              <a:rPr lang="en-US" sz="1400" dirty="0">
                <a:latin typeface="Calibri" panose="020F0502020204030204" pitchFamily="34" charset="0"/>
                <a:ea typeface="Calibri" panose="020F0502020204030204" pitchFamily="34" charset="0"/>
                <a:cs typeface="Calibri" panose="020F0502020204030204" pitchFamily="34" charset="0"/>
              </a:rPr>
              <a:t>.  </a:t>
            </a:r>
          </a:p>
          <a:p>
            <a:pPr marL="740664" lvl="1" indent="-457200">
              <a:spcBef>
                <a:spcPts val="336"/>
              </a:spcBef>
            </a:pPr>
            <a:r>
              <a:rPr lang="en-US" sz="1400" dirty="0">
                <a:latin typeface="Calibri" panose="020F0502020204030204" pitchFamily="34" charset="0"/>
                <a:ea typeface="Calibri" panose="020F0502020204030204" pitchFamily="34" charset="0"/>
                <a:cs typeface="Calibri" panose="020F0502020204030204" pitchFamily="34" charset="0"/>
              </a:rPr>
              <a:t>All costs incurred before the Federal awarding agency makes the Federal award are at the recipient's risk (i.e., the Federal awarding agency is not required to reimburse such costs if, for any reason, the recipient does not receive a Federal award or if the Federal award is less than anticipated and inadequate to cover such costs.  </a:t>
            </a:r>
            <a:endParaRPr lang="en-US" sz="1400" b="1" dirty="0">
              <a:effectLst/>
              <a:latin typeface="Calibri" panose="020F0502020204030204" pitchFamily="34" charset="0"/>
              <a:ea typeface="Calibri" panose="020F0502020204030204" pitchFamily="34" charset="0"/>
              <a:cs typeface="Calibri" panose="020F0502020204030204" pitchFamily="34" charset="0"/>
            </a:endParaRPr>
          </a:p>
          <a:p>
            <a:pPr marL="457200" lvl="1" indent="0">
              <a:buNone/>
            </a:pPr>
            <a:endParaRPr lang="en-US" sz="1000" i="1" dirty="0">
              <a:solidFill>
                <a:srgbClr val="7030A0"/>
              </a:solidFill>
              <a:latin typeface="Calibri" panose="020F0502020204030204" pitchFamily="34" charset="0"/>
              <a:ea typeface="Calibri" panose="020F0502020204030204" pitchFamily="34" charset="0"/>
              <a:cs typeface="Calibri" panose="020F0502020204030204" pitchFamily="34" charset="0"/>
            </a:endParaRPr>
          </a:p>
          <a:p>
            <a:pPr marL="57150" indent="0">
              <a:buNone/>
            </a:pPr>
            <a:r>
              <a:rPr lang="en-US" sz="1400" b="1" dirty="0">
                <a:effectLst/>
                <a:latin typeface="Calibri" panose="020F0502020204030204" pitchFamily="34" charset="0"/>
                <a:ea typeface="Calibri" panose="020F0502020204030204" pitchFamily="34" charset="0"/>
                <a:cs typeface="Calibri" panose="020F0502020204030204" pitchFamily="34" charset="0"/>
              </a:rPr>
              <a:t>7.  Foreign Travel:</a:t>
            </a:r>
            <a:r>
              <a:rPr lang="en-US" sz="1400" i="1"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  </a:t>
            </a:r>
          </a:p>
          <a:p>
            <a:pPr lvl="1"/>
            <a:r>
              <a:rPr lang="en-US" sz="1400" b="1" i="1" dirty="0">
                <a:latin typeface="Calibri" panose="020F0502020204030204" pitchFamily="34" charset="0"/>
                <a:ea typeface="Calibri" panose="020F0502020204030204" pitchFamily="34" charset="0"/>
                <a:cs typeface="Calibri" panose="020F0502020204030204" pitchFamily="34" charset="0"/>
              </a:rPr>
              <a:t>UR’s Business Expense and Travel Reimbursement Policy: </a:t>
            </a:r>
          </a:p>
          <a:p>
            <a:pPr lvl="2">
              <a:buFont typeface="Courier New" panose="02070309020205020404" pitchFamily="49" charset="0"/>
              <a:buChar char="o"/>
            </a:pPr>
            <a:r>
              <a:rPr lang="en-US" sz="1200" dirty="0">
                <a:latin typeface="Calibri" panose="020F0502020204030204" pitchFamily="34" charset="0"/>
                <a:ea typeface="Calibri" panose="020F0502020204030204" pitchFamily="34" charset="0"/>
                <a:cs typeface="Calibri" panose="020F0502020204030204" pitchFamily="34" charset="0"/>
              </a:rPr>
              <a:t>“Receipts in foreign languages should be translated if the type of expense is not clear, indicating the type of purchase (e.g., meal, transportation, etc.) and the US dollar equivalency”.   </a:t>
            </a:r>
          </a:p>
          <a:p>
            <a:pPr lvl="2">
              <a:buFont typeface="Courier New" panose="02070309020205020404" pitchFamily="49" charset="0"/>
              <a:buChar char="o"/>
            </a:pPr>
            <a:r>
              <a:rPr lang="en-US" sz="1200" dirty="0">
                <a:latin typeface="Calibri" panose="020F0502020204030204" pitchFamily="34" charset="0"/>
                <a:ea typeface="Calibri" panose="020F0502020204030204" pitchFamily="34" charset="0"/>
                <a:cs typeface="Calibri" panose="020F0502020204030204" pitchFamily="34" charset="0"/>
              </a:rPr>
              <a:t>To help ensure support documents are easily reviewable by internal (and potentially external) parties, we recommend the department require travelers to foreign countries to provide some additional translation for key details and elements of foreign language receipts, such as, for example, the name of the airlines, airport, other travelers on the trip, etc.</a:t>
            </a:r>
            <a:endParaRPr lang="en-US" sz="1200" i="1" dirty="0">
              <a:solidFill>
                <a:srgbClr val="7030A0"/>
              </a:solidFill>
              <a:effectLst/>
              <a:latin typeface="Calibri" panose="020F0502020204030204" pitchFamily="34" charset="0"/>
              <a:ea typeface="Calibri" panose="020F0502020204030204" pitchFamily="34" charset="0"/>
              <a:cs typeface="Calibri" panose="020F0502020204030204" pitchFamily="34" charset="0"/>
            </a:endParaRPr>
          </a:p>
          <a:p>
            <a:pPr marL="628650" lvl="1" indent="-171450"/>
            <a:r>
              <a:rPr lang="en-US" sz="1400" b="1" i="1" dirty="0">
                <a:latin typeface="Calibri" panose="020F0502020204030204" pitchFamily="34" charset="0"/>
                <a:ea typeface="Calibri" panose="020F0502020204030204" pitchFamily="34" charset="0"/>
                <a:cs typeface="Calibri" panose="020F0502020204030204" pitchFamily="34" charset="0"/>
              </a:rPr>
              <a:t>UR’s Malign Foreign Talent Recruitment Programs &amp; Foreign Talent Recruitment Programs Policy.  </a:t>
            </a:r>
          </a:p>
          <a:p>
            <a:pPr marL="457200" lvl="1" indent="0">
              <a:buNone/>
            </a:pPr>
            <a:endParaRPr lang="en-US" sz="900" b="1" i="1" dirty="0">
              <a:solidFill>
                <a:srgbClr val="7030A0"/>
              </a:solidFill>
              <a:effectLst/>
              <a:latin typeface="Calibri" panose="020F0502020204030204" pitchFamily="34" charset="0"/>
              <a:ea typeface="Calibri" panose="020F0502020204030204" pitchFamily="34" charset="0"/>
              <a:cs typeface="Calibri" panose="020F0502020204030204" pitchFamily="34" charset="0"/>
            </a:endParaRPr>
          </a:p>
          <a:p>
            <a:pPr marL="0" marR="0">
              <a:spcAft>
                <a:spcPts val="0"/>
              </a:spcAft>
              <a:buNone/>
            </a:pPr>
            <a:r>
              <a:rPr lang="en-US" sz="1400" b="1" i="1" dirty="0">
                <a:effectLst/>
                <a:latin typeface="Calibri" panose="020F0502020204030204" pitchFamily="34" charset="0"/>
                <a:ea typeface="Calibri" panose="020F0502020204030204" pitchFamily="34" charset="0"/>
                <a:cs typeface="Calibri" panose="020F0502020204030204" pitchFamily="34" charset="0"/>
              </a:rPr>
              <a:t> </a:t>
            </a:r>
            <a:r>
              <a:rPr lang="en-US" sz="1400" b="1" dirty="0">
                <a:effectLst/>
                <a:latin typeface="Calibri" panose="020F0502020204030204" pitchFamily="34" charset="0"/>
                <a:ea typeface="Calibri" panose="020F0502020204030204" pitchFamily="34" charset="0"/>
                <a:cs typeface="Calibri" panose="020F0502020204030204" pitchFamily="34" charset="0"/>
              </a:rPr>
              <a:t>8.</a:t>
            </a:r>
            <a:r>
              <a:rPr lang="en-US" sz="1400" b="1" i="1" dirty="0">
                <a:effectLst/>
                <a:latin typeface="Calibri" panose="020F0502020204030204" pitchFamily="34" charset="0"/>
                <a:ea typeface="Calibri" panose="020F0502020204030204" pitchFamily="34" charset="0"/>
                <a:cs typeface="Calibri" panose="020F0502020204030204" pitchFamily="34" charset="0"/>
              </a:rPr>
              <a:t>  </a:t>
            </a:r>
            <a:r>
              <a:rPr lang="en-US" sz="1400" b="1" dirty="0">
                <a:effectLst/>
                <a:latin typeface="Calibri" panose="020F0502020204030204" pitchFamily="34" charset="0"/>
                <a:ea typeface="Calibri" panose="020F0502020204030204" pitchFamily="34" charset="0"/>
                <a:cs typeface="Calibri" panose="020F0502020204030204" pitchFamily="34" charset="0"/>
              </a:rPr>
              <a:t>Meals and Conf (while NOT on travel status)</a:t>
            </a:r>
            <a:r>
              <a:rPr lang="en-US" sz="1400" b="1" i="1" dirty="0">
                <a:effectLst/>
                <a:latin typeface="Calibri" panose="020F0502020204030204" pitchFamily="34" charset="0"/>
                <a:ea typeface="Calibri" panose="020F0502020204030204" pitchFamily="34" charset="0"/>
                <a:cs typeface="Calibri" panose="020F0502020204030204" pitchFamily="34" charset="0"/>
              </a:rPr>
              <a:t>	</a:t>
            </a:r>
          </a:p>
          <a:p>
            <a:pPr marL="800100" lvl="2">
              <a:spcAft>
                <a:spcPts val="1000"/>
              </a:spcAft>
            </a:pPr>
            <a:r>
              <a:rPr lang="en-US" sz="1400" dirty="0">
                <a:effectLst/>
                <a:latin typeface="Calibri" panose="020F0502020204030204" pitchFamily="34" charset="0"/>
                <a:ea typeface="Calibri" panose="020F0502020204030204" pitchFamily="34" charset="0"/>
                <a:cs typeface="Calibri" panose="020F0502020204030204" pitchFamily="34" charset="0"/>
              </a:rPr>
              <a:t>In general, meals and working session ancillary foods and </a:t>
            </a:r>
            <a:r>
              <a:rPr lang="en-US" sz="1400" dirty="0">
                <a:latin typeface="Calibri" panose="020F0502020204030204" pitchFamily="34" charset="0"/>
                <a:ea typeface="Calibri" panose="020F0502020204030204" pitchFamily="34" charset="0"/>
                <a:cs typeface="Calibri" panose="020F0502020204030204" pitchFamily="34" charset="0"/>
              </a:rPr>
              <a:t>beverages are NOT allowed by Federal Sponsors UNLESS the employee working on research is on Travel Status.  Local dinners with Lab personnel, ordering meals in for “lab meetings and discussions,” and ANYTIME spouses, or other family members, are present, those </a:t>
            </a:r>
            <a:r>
              <a:rPr lang="en-US" sz="1400" dirty="0">
                <a:effectLst/>
                <a:latin typeface="Calibri" panose="020F0502020204030204" pitchFamily="34" charset="0"/>
                <a:ea typeface="Calibri" panose="020F0502020204030204" pitchFamily="34" charset="0"/>
                <a:cs typeface="Calibri" panose="020F0502020204030204" pitchFamily="34" charset="0"/>
              </a:rPr>
              <a:t>meals are NOT reimbursable by Sponsors, and only possibly allowed on Non-Federal sponsored projects if they are specifically budgeted and approved</a:t>
            </a:r>
            <a:r>
              <a:rPr lang="en-US" sz="1400" i="1" dirty="0">
                <a:effectLst/>
                <a:latin typeface="Calibri" panose="020F0502020204030204" pitchFamily="34" charset="0"/>
                <a:ea typeface="Calibri" panose="020F0502020204030204" pitchFamily="34" charset="0"/>
                <a:cs typeface="Calibri" panose="020F0502020204030204" pitchFamily="34" charset="0"/>
              </a:rPr>
              <a:t>. </a:t>
            </a:r>
          </a:p>
          <a:p>
            <a:pPr marL="800100" lvl="2">
              <a:spcAft>
                <a:spcPts val="1000"/>
              </a:spcAft>
            </a:pPr>
            <a:r>
              <a:rPr lang="en-US" sz="1400" dirty="0">
                <a:effectLst/>
                <a:latin typeface="Calibri" panose="020F0502020204030204" pitchFamily="34" charset="0"/>
                <a:ea typeface="Calibri" panose="020F0502020204030204" pitchFamily="34" charset="0"/>
                <a:cs typeface="Calibri" panose="020F0502020204030204" pitchFamily="34" charset="0"/>
              </a:rPr>
              <a:t>Local conferences MUST be included in the Proposal budget to be reimbursable by the Sponsor</a:t>
            </a:r>
            <a:r>
              <a:rPr lang="en-US" sz="1400" b="1" i="1" dirty="0">
                <a:effectLst/>
                <a:latin typeface="Calibri" panose="020F0502020204030204" pitchFamily="34" charset="0"/>
                <a:ea typeface="Calibri" panose="020F0502020204030204" pitchFamily="34" charset="0"/>
                <a:cs typeface="Calibri" panose="020F0502020204030204" pitchFamily="34" charset="0"/>
              </a:rPr>
              <a:t>.</a:t>
            </a:r>
          </a:p>
          <a:p>
            <a:pPr marL="0" marR="0">
              <a:lnSpc>
                <a:spcPct val="115000"/>
              </a:lnSpc>
              <a:spcAft>
                <a:spcPts val="1000"/>
              </a:spcAft>
              <a:buNone/>
            </a:pPr>
            <a:r>
              <a:rPr lang="en-US" sz="1400" dirty="0">
                <a:effectLst/>
                <a:latin typeface="Calibri" panose="020F0502020204030204" pitchFamily="34" charset="0"/>
                <a:ea typeface="Calibri" panose="020F0502020204030204" pitchFamily="34" charset="0"/>
                <a:cs typeface="Calibri" panose="020F0502020204030204" pitchFamily="34" charset="0"/>
              </a:rPr>
              <a:t>  </a:t>
            </a:r>
          </a:p>
          <a:p>
            <a:pPr>
              <a:buFont typeface="Wingdings" panose="05000000000000000000" pitchFamily="2" charset="2"/>
              <a:buChar char="q"/>
            </a:pPr>
            <a:endParaRPr lang="en-US" sz="1200"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2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endParaRPr lang="en-US" sz="1400" b="1" dirty="0">
              <a:latin typeface="Calibri" panose="020F0502020204030204" pitchFamily="34" charset="0"/>
              <a:cs typeface="Calibri" panose="020F0502020204030204" pitchFamily="34" charset="0"/>
            </a:endParaRPr>
          </a:p>
        </p:txBody>
      </p:sp>
      <p:sp>
        <p:nvSpPr>
          <p:cNvPr id="9" name="Title 1">
            <a:extLst>
              <a:ext uri="{FF2B5EF4-FFF2-40B4-BE49-F238E27FC236}">
                <a16:creationId xmlns:a16="http://schemas.microsoft.com/office/drawing/2014/main" id="{E2F1C9A4-E6D8-7F15-AFED-9365B89D94BE}"/>
              </a:ext>
            </a:extLst>
          </p:cNvPr>
          <p:cNvSpPr txBox="1">
            <a:spLocks/>
          </p:cNvSpPr>
          <p:nvPr/>
        </p:nvSpPr>
        <p:spPr>
          <a:xfrm>
            <a:off x="265404" y="76201"/>
            <a:ext cx="8483600" cy="300450"/>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1800" b="1" i="1" kern="0" dirty="0">
                <a:latin typeface="Calibri" panose="020F0502020204030204" pitchFamily="34" charset="0"/>
                <a:cs typeface="Calibri" panose="020F0502020204030204" pitchFamily="34" charset="0"/>
              </a:rPr>
              <a:t>Sponsored Research – Domestic &amp; Foreign Travel </a:t>
            </a:r>
            <a:endParaRPr lang="en-US" sz="1800" b="1" i="1" strike="sngStrike" kern="0" dirty="0">
              <a:latin typeface="Calibri" panose="020F0502020204030204" pitchFamily="34" charset="0"/>
              <a:cs typeface="Calibri" panose="020F0502020204030204" pitchFamily="34" charset="0"/>
            </a:endParaRPr>
          </a:p>
        </p:txBody>
      </p:sp>
      <p:pic>
        <p:nvPicPr>
          <p:cNvPr id="2" name="University of Rochester Logo" descr="Blue text on a black background&#10;&#10;AI-generated content may be incorrect.">
            <a:extLst>
              <a:ext uri="{FF2B5EF4-FFF2-40B4-BE49-F238E27FC236}">
                <a16:creationId xmlns:a16="http://schemas.microsoft.com/office/drawing/2014/main" id="{0C6DDBAE-FDB3-8A84-BB45-C3FE599961ED}"/>
              </a:ext>
            </a:extLst>
          </p:cNvPr>
          <p:cNvPicPr>
            <a:picLocks noChangeAspect="1"/>
          </p:cNvPicPr>
          <p:nvPr/>
        </p:nvPicPr>
        <p:blipFill>
          <a:blip r:embed="rId2"/>
          <a:srcRect/>
          <a:stretch/>
        </p:blipFill>
        <p:spPr>
          <a:xfrm>
            <a:off x="685800" y="6152034"/>
            <a:ext cx="2438400" cy="401166"/>
          </a:xfrm>
          <a:prstGeom prst="rect">
            <a:avLst/>
          </a:prstGeom>
        </p:spPr>
      </p:pic>
      <p:sp>
        <p:nvSpPr>
          <p:cNvPr id="4" name="TextBox 3">
            <a:extLst>
              <a:ext uri="{FF2B5EF4-FFF2-40B4-BE49-F238E27FC236}">
                <a16:creationId xmlns:a16="http://schemas.microsoft.com/office/drawing/2014/main" id="{8A1ED19D-9915-5174-F13F-32FC6847302A}"/>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16</a:t>
            </a:fld>
            <a:endParaRPr lang="en-US" sz="1600" dirty="0"/>
          </a:p>
        </p:txBody>
      </p:sp>
    </p:spTree>
    <p:extLst>
      <p:ext uri="{BB962C8B-B14F-4D97-AF65-F5344CB8AC3E}">
        <p14:creationId xmlns:p14="http://schemas.microsoft.com/office/powerpoint/2010/main" val="12610006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217" y="609600"/>
            <a:ext cx="8534400" cy="5656997"/>
          </a:xfrm>
        </p:spPr>
        <p:txBody>
          <a:bodyPr/>
          <a:lstStyle/>
          <a:p>
            <a:pPr marL="0" lvl="0" indent="0">
              <a:buNone/>
            </a:pPr>
            <a:endParaRPr lang="en-US" sz="1800" b="1" u="sng" dirty="0">
              <a:solidFill>
                <a:srgbClr val="000000"/>
              </a:solidFill>
              <a:latin typeface="Calibri" panose="020F0502020204030204" pitchFamily="34" charset="0"/>
              <a:cs typeface="Calibri" panose="020F0502020204030204" pitchFamily="34" charset="0"/>
            </a:endParaRPr>
          </a:p>
          <a:p>
            <a:pPr marL="0" lvl="0" indent="0">
              <a:buNone/>
            </a:pPr>
            <a:endParaRPr lang="en-US" sz="1600" b="1" u="sng" dirty="0">
              <a:solidFill>
                <a:srgbClr val="000000"/>
              </a:solidFill>
              <a:latin typeface="Calibri" panose="020F0502020204030204" pitchFamily="34" charset="0"/>
              <a:cs typeface="Calibri" panose="020F0502020204030204" pitchFamily="34" charset="0"/>
            </a:endParaRPr>
          </a:p>
          <a:p>
            <a:pPr marL="0" lvl="0" indent="0">
              <a:buNone/>
            </a:pPr>
            <a:endParaRPr lang="en-US" sz="1800" b="1" u="sng" dirty="0">
              <a:solidFill>
                <a:srgbClr val="000000"/>
              </a:solidFill>
              <a:latin typeface="Calibri" panose="020F0502020204030204" pitchFamily="34" charset="0"/>
              <a:cs typeface="Calibri" panose="020F0502020204030204" pitchFamily="34" charset="0"/>
            </a:endParaRPr>
          </a:p>
          <a:p>
            <a:pPr marL="0" lvl="0" indent="0">
              <a:buNone/>
            </a:pPr>
            <a:endParaRPr lang="en-US" sz="1800" b="1" u="sng" dirty="0">
              <a:solidFill>
                <a:srgbClr val="000000"/>
              </a:solidFill>
              <a:latin typeface="Calibri" panose="020F0502020204030204" pitchFamily="34" charset="0"/>
              <a:cs typeface="Calibri" panose="020F0502020204030204" pitchFamily="34" charset="0"/>
            </a:endParaRPr>
          </a:p>
          <a:p>
            <a:pPr marL="285750" lvl="0">
              <a:buFont typeface="Wingdings" panose="05000000000000000000" pitchFamily="2" charset="2"/>
              <a:buChar char="q"/>
            </a:pPr>
            <a:endParaRPr lang="en-US" sz="1800" b="1" u="sng" dirty="0">
              <a:solidFill>
                <a:srgbClr val="000000"/>
              </a:solidFill>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4BEDE690-290A-4EFF-A409-144B4FF5B53C}"/>
              </a:ext>
            </a:extLst>
          </p:cNvPr>
          <p:cNvSpPr txBox="1"/>
          <p:nvPr/>
        </p:nvSpPr>
        <p:spPr>
          <a:xfrm>
            <a:off x="381000" y="950178"/>
            <a:ext cx="8131783" cy="4124206"/>
          </a:xfrm>
          <a:prstGeom prst="rect">
            <a:avLst/>
          </a:prstGeom>
          <a:noFill/>
        </p:spPr>
        <p:txBody>
          <a:bodyPr wrap="square" rtlCol="0">
            <a:spAutoFit/>
          </a:bodyPr>
          <a:lstStyle/>
          <a:p>
            <a:pPr>
              <a:buNone/>
            </a:pPr>
            <a:r>
              <a:rPr lang="en-US" altLang="en-US" sz="1600" b="1" dirty="0">
                <a:latin typeface="Calibri" panose="020F0502020204030204" pitchFamily="34" charset="0"/>
                <a:cs typeface="Calibri" panose="020F0502020204030204" pitchFamily="34" charset="0"/>
              </a:rPr>
              <a:t>Christopher W. Butler, CPA</a:t>
            </a:r>
          </a:p>
          <a:p>
            <a:pPr>
              <a:buNone/>
            </a:pPr>
            <a:r>
              <a:rPr lang="en-US" altLang="en-US" sz="1400" dirty="0">
                <a:latin typeface="Calibri" panose="020F0502020204030204" pitchFamily="34" charset="0"/>
                <a:cs typeface="Calibri" panose="020F0502020204030204" pitchFamily="34" charset="0"/>
              </a:rPr>
              <a:t>     Chief Audit Executive, Office of University Audit</a:t>
            </a:r>
          </a:p>
          <a:p>
            <a:pPr>
              <a:buNone/>
            </a:pPr>
            <a:r>
              <a:rPr lang="en-US" altLang="en-US" sz="1400" dirty="0">
                <a:latin typeface="Calibri" panose="020F0502020204030204" pitchFamily="34" charset="0"/>
                <a:cs typeface="Calibri" panose="020F0502020204030204" pitchFamily="34" charset="0"/>
              </a:rPr>
              <a:t>     University of Rochester, Box 278931, Rochester, NY 14627</a:t>
            </a:r>
          </a:p>
          <a:p>
            <a:pPr>
              <a:buNone/>
            </a:pPr>
            <a:r>
              <a:rPr lang="en-US" altLang="en-US" sz="1400" dirty="0">
                <a:latin typeface="Calibri" panose="020F0502020204030204" pitchFamily="34" charset="0"/>
                <a:cs typeface="Calibri" panose="020F0502020204030204" pitchFamily="34" charset="0"/>
              </a:rPr>
              <a:t>     Phone: (585) 275-1099; Fax (585) 256-3444 </a:t>
            </a:r>
          </a:p>
          <a:p>
            <a:pPr>
              <a:buNone/>
            </a:pPr>
            <a:r>
              <a:rPr lang="en-US" altLang="en-US" sz="1400" dirty="0">
                <a:latin typeface="Calibri" panose="020F0502020204030204" pitchFamily="34" charset="0"/>
                <a:cs typeface="Calibri" panose="020F0502020204030204" pitchFamily="34" charset="0"/>
              </a:rPr>
              <a:t>     E-Mail: </a:t>
            </a:r>
            <a:r>
              <a:rPr lang="en-US" altLang="en-US" sz="1400" dirty="0">
                <a:latin typeface="Calibri" panose="020F0502020204030204" pitchFamily="34" charset="0"/>
                <a:cs typeface="Calibri" panose="020F0502020204030204" pitchFamily="34" charset="0"/>
                <a:hlinkClick r:id="rId2"/>
              </a:rPr>
              <a:t>chris.w.butler@rochester.edu</a:t>
            </a:r>
            <a:r>
              <a:rPr lang="en-US" altLang="en-US" sz="1400" dirty="0">
                <a:latin typeface="Calibri" panose="020F0502020204030204" pitchFamily="34" charset="0"/>
                <a:cs typeface="Calibri" panose="020F0502020204030204" pitchFamily="34" charset="0"/>
              </a:rPr>
              <a:t> </a:t>
            </a:r>
            <a:r>
              <a:rPr lang="en-US" altLang="en-US" sz="1400" u="sng" dirty="0">
                <a:latin typeface="Calibri" panose="020F0502020204030204" pitchFamily="34" charset="0"/>
                <a:cs typeface="Calibri" panose="020F0502020204030204" pitchFamily="34" charset="0"/>
              </a:rPr>
              <a:t> </a:t>
            </a:r>
          </a:p>
          <a:p>
            <a:pPr>
              <a:buNone/>
            </a:pPr>
            <a:endParaRPr lang="en-US" altLang="en-US" sz="1600" dirty="0">
              <a:latin typeface="Calibri" panose="020F0502020204030204" pitchFamily="34" charset="0"/>
              <a:cs typeface="Calibri" panose="020F0502020204030204" pitchFamily="34" charset="0"/>
            </a:endParaRPr>
          </a:p>
          <a:p>
            <a:pPr marR="0">
              <a:spcBef>
                <a:spcPts val="0"/>
              </a:spcBef>
              <a:spcAft>
                <a:spcPts val="0"/>
              </a:spcAft>
              <a:buNone/>
            </a:pPr>
            <a:r>
              <a:rPr lang="en-US" sz="1600" b="1" dirty="0">
                <a:effectLst/>
                <a:latin typeface="Calibri" panose="020F0502020204030204" pitchFamily="34" charset="0"/>
                <a:ea typeface="Calibri" panose="020F0502020204030204" pitchFamily="34" charset="0"/>
                <a:cs typeface="Calibri" panose="020F0502020204030204" pitchFamily="34" charset="0"/>
              </a:rPr>
              <a:t>Kimberly A. Davis, MBA</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p>
            <a:pPr>
              <a:buNone/>
            </a:pPr>
            <a:r>
              <a:rPr lang="en-US" sz="1400" dirty="0">
                <a:effectLst/>
                <a:latin typeface="Calibri" panose="020F0502020204030204" pitchFamily="34" charset="0"/>
                <a:ea typeface="Calibri" panose="020F0502020204030204" pitchFamily="34" charset="0"/>
                <a:cs typeface="Calibri" panose="020F0502020204030204" pitchFamily="34" charset="0"/>
              </a:rPr>
              <a:t>     Senior Internal Auditor</a:t>
            </a:r>
          </a:p>
          <a:p>
            <a:pPr>
              <a:buNone/>
            </a:pPr>
            <a:r>
              <a:rPr lang="en-US" altLang="en-US" sz="1400" dirty="0">
                <a:latin typeface="Calibri" panose="020F0502020204030204" pitchFamily="34" charset="0"/>
                <a:cs typeface="Calibri" panose="020F0502020204030204" pitchFamily="34" charset="0"/>
              </a:rPr>
              <a:t>     University of Rochester, Box 278931, Rochester, NY 14627</a:t>
            </a:r>
          </a:p>
          <a:p>
            <a:pPr>
              <a:buNone/>
            </a:pPr>
            <a:r>
              <a:rPr lang="en-US" sz="1400" dirty="0">
                <a:effectLst/>
                <a:latin typeface="Calibri" panose="020F0502020204030204" pitchFamily="34" charset="0"/>
                <a:ea typeface="Calibri" panose="020F0502020204030204" pitchFamily="34" charset="0"/>
                <a:cs typeface="Calibri" panose="020F0502020204030204" pitchFamily="34" charset="0"/>
              </a:rPr>
              <a:t>     Phone: (585) 275-0671; </a:t>
            </a:r>
            <a:r>
              <a:rPr lang="en-US" altLang="en-US" sz="1400" dirty="0">
                <a:latin typeface="Calibri" panose="020F0502020204030204" pitchFamily="34" charset="0"/>
                <a:cs typeface="Calibri" panose="020F0502020204030204" pitchFamily="34" charset="0"/>
              </a:rPr>
              <a:t>Fax: (585) 256-3444</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p>
            <a:pPr>
              <a:buNone/>
            </a:pPr>
            <a:r>
              <a:rPr lang="en-US" sz="1400" dirty="0">
                <a:latin typeface="Calibri" panose="020F0502020204030204" pitchFamily="34" charset="0"/>
                <a:ea typeface="Calibri" panose="020F0502020204030204" pitchFamily="34" charset="0"/>
                <a:cs typeface="Calibri" panose="020F0502020204030204" pitchFamily="34" charset="0"/>
              </a:rPr>
              <a:t>     E-</a:t>
            </a:r>
            <a:r>
              <a:rPr lang="en-US" sz="1400" dirty="0">
                <a:effectLst/>
                <a:latin typeface="Calibri" panose="020F0502020204030204" pitchFamily="34" charset="0"/>
                <a:ea typeface="Calibri" panose="020F0502020204030204" pitchFamily="34" charset="0"/>
                <a:cs typeface="Calibri" panose="020F0502020204030204" pitchFamily="34" charset="0"/>
              </a:rPr>
              <a:t>mail: </a:t>
            </a:r>
            <a:r>
              <a:rPr lang="en-US" sz="1400" u="sng"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kdavis56@ur.rochester.edu</a:t>
            </a:r>
            <a:endParaRPr lang="en-US" sz="1400" u="sng" dirty="0">
              <a:latin typeface="Calibri" panose="020F0502020204030204" pitchFamily="34" charset="0"/>
              <a:ea typeface="Calibri" panose="020F0502020204030204" pitchFamily="34" charset="0"/>
              <a:cs typeface="Calibri" panose="020F0502020204030204" pitchFamily="34" charset="0"/>
            </a:endParaRPr>
          </a:p>
          <a:p>
            <a:pPr>
              <a:buNone/>
            </a:pPr>
            <a:endParaRPr lang="en-US" altLang="en-US" sz="1600" dirty="0">
              <a:latin typeface="Calibri" panose="020F0502020204030204" pitchFamily="34" charset="0"/>
              <a:cs typeface="Calibri" panose="020F0502020204030204" pitchFamily="34" charset="0"/>
            </a:endParaRPr>
          </a:p>
          <a:p>
            <a:pPr>
              <a:buNone/>
            </a:pPr>
            <a:r>
              <a:rPr lang="en-US" altLang="en-US" sz="1600" b="1" dirty="0">
                <a:latin typeface="Calibri" panose="020F0502020204030204" pitchFamily="34" charset="0"/>
                <a:cs typeface="Calibri" panose="020F0502020204030204" pitchFamily="34" charset="0"/>
              </a:rPr>
              <a:t>Shirley F. Brown, CIA, CISA, MBA, MMM</a:t>
            </a:r>
          </a:p>
          <a:p>
            <a:pPr>
              <a:buNone/>
            </a:pPr>
            <a:r>
              <a:rPr lang="en-US" altLang="en-US" sz="1400" dirty="0">
                <a:latin typeface="Calibri" panose="020F0502020204030204" pitchFamily="34" charset="0"/>
                <a:cs typeface="Calibri" panose="020F0502020204030204" pitchFamily="34" charset="0"/>
              </a:rPr>
              <a:t>     Audit Manager</a:t>
            </a:r>
          </a:p>
          <a:p>
            <a:pPr>
              <a:buNone/>
            </a:pPr>
            <a:r>
              <a:rPr lang="en-US" altLang="en-US" sz="1400" dirty="0">
                <a:latin typeface="Calibri" panose="020F0502020204030204" pitchFamily="34" charset="0"/>
                <a:cs typeface="Calibri" panose="020F0502020204030204" pitchFamily="34" charset="0"/>
              </a:rPr>
              <a:t>     University of Rochester, Box 278931, Rochester, NY 14627</a:t>
            </a:r>
          </a:p>
          <a:p>
            <a:pPr>
              <a:buNone/>
            </a:pPr>
            <a:r>
              <a:rPr lang="en-US" altLang="en-US" sz="1400" dirty="0">
                <a:latin typeface="Calibri" panose="020F0502020204030204" pitchFamily="34" charset="0"/>
                <a:cs typeface="Calibri" panose="020F0502020204030204" pitchFamily="34" charset="0"/>
              </a:rPr>
              <a:t>     Phone: (585) 313-3866; Fax: (585) 256-3444</a:t>
            </a:r>
          </a:p>
          <a:p>
            <a:pPr>
              <a:buNone/>
            </a:pPr>
            <a:r>
              <a:rPr lang="en-US" altLang="en-US" sz="1400" dirty="0">
                <a:latin typeface="Calibri" panose="020F0502020204030204" pitchFamily="34" charset="0"/>
                <a:cs typeface="Calibri" panose="020F0502020204030204" pitchFamily="34" charset="0"/>
              </a:rPr>
              <a:t>     E-Mail: </a:t>
            </a:r>
            <a:r>
              <a:rPr lang="en-US" altLang="en-US" sz="1400" u="sng" dirty="0">
                <a:latin typeface="Calibri" panose="020F0502020204030204" pitchFamily="34" charset="0"/>
                <a:cs typeface="Calibri" panose="020F0502020204030204" pitchFamily="34" charset="0"/>
                <a:hlinkClick r:id="rId4"/>
              </a:rPr>
              <a:t>Shirley.brown@Rochester.edu</a:t>
            </a:r>
            <a:endParaRPr lang="en-US" altLang="en-US" sz="1400" u="sng" dirty="0">
              <a:latin typeface="Calibri" panose="020F0502020204030204" pitchFamily="34" charset="0"/>
              <a:cs typeface="Calibri" panose="020F0502020204030204" pitchFamily="34" charset="0"/>
            </a:endParaRPr>
          </a:p>
          <a:p>
            <a:pPr>
              <a:buNone/>
            </a:pPr>
            <a:endParaRPr lang="en-US" altLang="en-US" sz="1400" u="sng" dirty="0">
              <a:solidFill>
                <a:srgbClr val="FF0000"/>
              </a:solidFill>
              <a:latin typeface="Calibri" panose="020F0502020204030204" pitchFamily="34" charset="0"/>
              <a:cs typeface="Calibri" panose="020F0502020204030204" pitchFamily="34" charset="0"/>
            </a:endParaRPr>
          </a:p>
        </p:txBody>
      </p:sp>
      <p:sp>
        <p:nvSpPr>
          <p:cNvPr id="6" name="Title 1"/>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2400" b="1" i="1" kern="0" dirty="0">
                <a:latin typeface="Calibri" panose="020F0502020204030204" pitchFamily="34" charset="0"/>
                <a:cs typeface="Calibri" panose="020F0502020204030204" pitchFamily="34" charset="0"/>
              </a:rPr>
              <a:t>Sponsored Research University Audit Contacts</a:t>
            </a:r>
            <a:endParaRPr lang="en-US" sz="2000" b="1" i="1" kern="0" dirty="0">
              <a:latin typeface="Calibri" panose="020F0502020204030204" pitchFamily="34" charset="0"/>
              <a:cs typeface="Calibri" panose="020F0502020204030204" pitchFamily="34" charset="0"/>
            </a:endParaRPr>
          </a:p>
        </p:txBody>
      </p:sp>
      <p:pic>
        <p:nvPicPr>
          <p:cNvPr id="8" name="Picture 2">
            <a:extLst>
              <a:ext uri="{FF2B5EF4-FFF2-40B4-BE49-F238E27FC236}">
                <a16:creationId xmlns:a16="http://schemas.microsoft.com/office/drawing/2014/main" id="{B54E3528-BC15-4622-908A-FBA4C7FB8D81}"/>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647EEFBA-2973-3444-FE66-364EFB08948D}"/>
              </a:ext>
            </a:extLst>
          </p:cNvPr>
          <p:cNvPicPr>
            <a:picLocks noChangeAspect="1"/>
          </p:cNvPicPr>
          <p:nvPr/>
        </p:nvPicPr>
        <p:blipFill>
          <a:blip r:embed="rId6"/>
          <a:srcRect/>
          <a:stretch/>
        </p:blipFill>
        <p:spPr>
          <a:xfrm>
            <a:off x="685800" y="6313600"/>
            <a:ext cx="2514600" cy="392000"/>
          </a:xfrm>
          <a:prstGeom prst="rect">
            <a:avLst/>
          </a:prstGeom>
        </p:spPr>
      </p:pic>
      <p:sp>
        <p:nvSpPr>
          <p:cNvPr id="4" name="TextBox 3">
            <a:extLst>
              <a:ext uri="{FF2B5EF4-FFF2-40B4-BE49-F238E27FC236}">
                <a16:creationId xmlns:a16="http://schemas.microsoft.com/office/drawing/2014/main" id="{016D8736-3BCF-BCA9-D232-F5CE5E0E56DE}"/>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17</a:t>
            </a:fld>
            <a:endParaRPr lang="en-US" sz="1600" dirty="0"/>
          </a:p>
        </p:txBody>
      </p:sp>
    </p:spTree>
    <p:extLst>
      <p:ext uri="{BB962C8B-B14F-4D97-AF65-F5344CB8AC3E}">
        <p14:creationId xmlns:p14="http://schemas.microsoft.com/office/powerpoint/2010/main" val="3097435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25DD9-1CCB-4BB8-8980-3F63F0C1E7A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4CA5E1-301B-9E4B-AAEF-9272F0D0A79F}"/>
              </a:ext>
            </a:extLst>
          </p:cNvPr>
          <p:cNvSpPr>
            <a:spLocks noGrp="1"/>
          </p:cNvSpPr>
          <p:nvPr>
            <p:ph idx="1"/>
          </p:nvPr>
        </p:nvSpPr>
        <p:spPr>
          <a:xfrm>
            <a:off x="304800" y="838200"/>
            <a:ext cx="8534400" cy="5105399"/>
          </a:xfrm>
        </p:spPr>
        <p:txBody>
          <a:bodyPr/>
          <a:lstStyle/>
          <a:p>
            <a:pPr>
              <a:buFont typeface="Wingdings" panose="05000000000000000000" pitchFamily="2" charset="2"/>
              <a:buChar char="q"/>
            </a:pPr>
            <a:r>
              <a:rPr lang="en-US" sz="1600" b="1" dirty="0">
                <a:latin typeface="Calibri" panose="020F0502020204030204" pitchFamily="34" charset="0"/>
                <a:ea typeface="Calibri" panose="020F0502020204030204" pitchFamily="34" charset="0"/>
                <a:cs typeface="Calibri" panose="020F0502020204030204" pitchFamily="34" charset="0"/>
              </a:rPr>
              <a:t>ORPA</a:t>
            </a:r>
            <a:r>
              <a:rPr lang="en-US" sz="1600" dirty="0">
                <a:latin typeface="Calibri" panose="020F0502020204030204" pitchFamily="34" charset="0"/>
                <a:ea typeface="Calibri" panose="020F0502020204030204" pitchFamily="34" charset="0"/>
                <a:cs typeface="Calibri" panose="020F0502020204030204" pitchFamily="34" charset="0"/>
              </a:rPr>
              <a:t> </a:t>
            </a:r>
            <a:r>
              <a:rPr lang="en-US" sz="1600" b="1" i="1" dirty="0">
                <a:latin typeface="Calibri" panose="020F0502020204030204" pitchFamily="34" charset="0"/>
                <a:ea typeface="Calibri" panose="020F0502020204030204" pitchFamily="34" charset="0"/>
                <a:cs typeface="Calibri" panose="020F0502020204030204" pitchFamily="34" charset="0"/>
              </a:rPr>
              <a:t>(Office of Research and Project Administration</a:t>
            </a:r>
            <a:r>
              <a:rPr lang="en-US" sz="1600" dirty="0">
                <a:latin typeface="Calibri" panose="020F0502020204030204" pitchFamily="34" charset="0"/>
                <a:ea typeface="Calibri" panose="020F0502020204030204" pitchFamily="34" charset="0"/>
                <a:cs typeface="Calibri" panose="020F0502020204030204" pitchFamily="34" charset="0"/>
              </a:rPr>
              <a:t>) – includes pre-award activities, identification of funding opportunities, grant and contract operations, training, and research outreach.  </a:t>
            </a:r>
          </a:p>
          <a:p>
            <a:pPr marL="0" indent="0">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r>
              <a:rPr lang="en-US" sz="1600" b="1" dirty="0">
                <a:latin typeface="Calibri" panose="020F0502020204030204" pitchFamily="34" charset="0"/>
                <a:ea typeface="Calibri" panose="020F0502020204030204" pitchFamily="34" charset="0"/>
                <a:cs typeface="Calibri" panose="020F0502020204030204" pitchFamily="34" charset="0"/>
              </a:rPr>
              <a:t>Faculty Members/Investigators  </a:t>
            </a:r>
            <a:endParaRPr lang="en-US" sz="1600" dirty="0">
              <a:latin typeface="Calibri" panose="020F0502020204030204" pitchFamily="34" charset="0"/>
              <a:ea typeface="Calibri" panose="020F0502020204030204" pitchFamily="34" charset="0"/>
              <a:cs typeface="Calibri" panose="020F0502020204030204" pitchFamily="34" charset="0"/>
            </a:endParaRPr>
          </a:p>
          <a:p>
            <a:endParaRPr lang="en-US" sz="16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r>
              <a:rPr lang="en-US" sz="1600" b="1" dirty="0">
                <a:latin typeface="Calibri" panose="020F0502020204030204" pitchFamily="34" charset="0"/>
                <a:ea typeface="Calibri" panose="020F0502020204030204" pitchFamily="34" charset="0"/>
                <a:cs typeface="Calibri" panose="020F0502020204030204" pitchFamily="34" charset="0"/>
              </a:rPr>
              <a:t>ORACS </a:t>
            </a:r>
            <a:r>
              <a:rPr lang="en-US" sz="1600" b="1" i="1" dirty="0">
                <a:latin typeface="Calibri" panose="020F0502020204030204" pitchFamily="34" charset="0"/>
                <a:ea typeface="Calibri" panose="020F0502020204030204" pitchFamily="34" charset="0"/>
                <a:cs typeface="Calibri" panose="020F0502020204030204" pitchFamily="34" charset="0"/>
              </a:rPr>
              <a:t>(Office of Research Accounting and Costing Standards) </a:t>
            </a:r>
            <a:r>
              <a:rPr lang="en-US" sz="1600" b="1" dirty="0">
                <a:latin typeface="Calibri" panose="020F0502020204030204" pitchFamily="34" charset="0"/>
                <a:ea typeface="Calibri" panose="020F0502020204030204" pitchFamily="34" charset="0"/>
                <a:cs typeface="Calibri" panose="020F0502020204030204" pitchFamily="34" charset="0"/>
              </a:rPr>
              <a:t>- </a:t>
            </a:r>
            <a:r>
              <a:rPr lang="en-US" sz="1600" i="1" dirty="0">
                <a:latin typeface="Calibri" panose="020F0502020204030204" pitchFamily="34" charset="0"/>
                <a:ea typeface="Calibri" panose="020F0502020204030204" pitchFamily="34" charset="0"/>
                <a:cs typeface="Calibri" panose="020F0502020204030204" pitchFamily="34" charset="0"/>
              </a:rPr>
              <a:t>Post-award activities:  </a:t>
            </a:r>
            <a:r>
              <a:rPr lang="en-US" sz="1600" b="1" dirty="0">
                <a:latin typeface="Calibri" panose="020F0502020204030204" pitchFamily="34" charset="0"/>
                <a:ea typeface="Calibri" panose="020F0502020204030204" pitchFamily="34" charset="0"/>
                <a:cs typeface="Calibri" panose="020F0502020204030204" pitchFamily="34" charset="0"/>
              </a:rPr>
              <a:t> </a:t>
            </a:r>
          </a:p>
          <a:p>
            <a:pPr lvl="1">
              <a:buFont typeface="Arial" panose="020B0604020202020204" pitchFamily="34" charset="0"/>
              <a:buChar char="•"/>
            </a:pPr>
            <a:r>
              <a:rPr lang="en-US" sz="1600" dirty="0">
                <a:latin typeface="Calibri" panose="020F0502020204030204" pitchFamily="34" charset="0"/>
                <a:ea typeface="Calibri" panose="020F0502020204030204" pitchFamily="34" charset="0"/>
                <a:cs typeface="Calibri" panose="020F0502020204030204" pitchFamily="34" charset="0"/>
              </a:rPr>
              <a:t>Prepares and submits financial reports, Cash management, works with departments for the award close-out process</a:t>
            </a:r>
            <a:r>
              <a:rPr lang="en-US" sz="1600" b="1" dirty="0">
                <a:latin typeface="Calibri" panose="020F0502020204030204" pitchFamily="34" charset="0"/>
                <a:ea typeface="Calibri" panose="020F0502020204030204" pitchFamily="34" charset="0"/>
                <a:cs typeface="Calibri" panose="020F0502020204030204" pitchFamily="34" charset="0"/>
              </a:rPr>
              <a:t>.  </a:t>
            </a:r>
          </a:p>
          <a:p>
            <a:pPr marL="0" indent="0">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r>
              <a:rPr lang="en-US" sz="1600" b="1" dirty="0">
                <a:latin typeface="Calibri" panose="020F0502020204030204" pitchFamily="34" charset="0"/>
                <a:ea typeface="Calibri" panose="020F0502020204030204" pitchFamily="34" charset="0"/>
                <a:cs typeface="Calibri" panose="020F0502020204030204" pitchFamily="34" charset="0"/>
              </a:rPr>
              <a:t>Global Engagement, Legal Counsel, ORISE, Deans’ Offices, Accounts Payable, Purchasing, Administration &amp; Finance, etc.   </a:t>
            </a:r>
          </a:p>
          <a:p>
            <a:pPr>
              <a:buFont typeface="Wingdings" panose="05000000000000000000" pitchFamily="2" charset="2"/>
              <a:buChar char="q"/>
            </a:pPr>
            <a:endParaRPr lang="en-US" sz="1600" b="1"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r>
              <a:rPr lang="en-US" sz="1600" b="1" dirty="0" err="1">
                <a:latin typeface="Calibri" panose="020F0502020204030204" pitchFamily="34" charset="0"/>
                <a:ea typeface="Calibri" panose="020F0502020204030204" pitchFamily="34" charset="0"/>
                <a:cs typeface="Calibri" panose="020F0502020204030204" pitchFamily="34" charset="0"/>
              </a:rPr>
              <a:t>myURHR</a:t>
            </a:r>
            <a:r>
              <a:rPr lang="en-US" sz="1600" b="1" dirty="0">
                <a:latin typeface="Calibri" panose="020F0502020204030204" pitchFamily="34" charset="0"/>
                <a:ea typeface="Calibri" panose="020F0502020204030204" pitchFamily="34" charset="0"/>
                <a:cs typeface="Calibri" panose="020F0502020204030204" pitchFamily="34" charset="0"/>
              </a:rPr>
              <a:t> Administrators Best Practice Workgroup </a:t>
            </a:r>
          </a:p>
          <a:p>
            <a:pPr marL="0" indent="0">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q"/>
            </a:pPr>
            <a:r>
              <a:rPr lang="en-US" sz="1600" b="1" dirty="0">
                <a:latin typeface="Calibri" panose="020F0502020204030204" pitchFamily="34" charset="0"/>
                <a:ea typeface="Calibri" panose="020F0502020204030204" pitchFamily="34" charset="0"/>
                <a:cs typeface="Calibri" panose="020F0502020204030204" pitchFamily="34" charset="0"/>
              </a:rPr>
              <a:t>Department / Research Administrator:  </a:t>
            </a:r>
            <a:r>
              <a:rPr lang="en-US" sz="1600" dirty="0">
                <a:latin typeface="Calibri" panose="020F0502020204030204" pitchFamily="34" charset="0"/>
                <a:ea typeface="Calibri" panose="020F0502020204030204" pitchFamily="34" charset="0"/>
                <a:cs typeface="Calibri" panose="020F0502020204030204" pitchFamily="34" charset="0"/>
              </a:rPr>
              <a:t>Awareness of issues – Share in policy development – Proactively maintain up-to-date knowledge – Inform faculty of rules and regulations – “Gate keeper” </a:t>
            </a:r>
            <a:endParaRPr lang="en-US" sz="1600" b="1"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400" dirty="0">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1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000"/>
              </a:spcBef>
              <a:buNone/>
            </a:pPr>
            <a:r>
              <a:rPr lang="en-US" sz="1600" dirty="0">
                <a:latin typeface="Arial" panose="020B0604020202020204" pitchFamily="34" charset="0"/>
                <a:cs typeface="Arial" panose="020B0604020202020204" pitchFamily="34" charset="0"/>
              </a:rPr>
              <a:t>    </a:t>
            </a:r>
          </a:p>
        </p:txBody>
      </p:sp>
      <p:sp>
        <p:nvSpPr>
          <p:cNvPr id="7" name="Title 1">
            <a:extLst>
              <a:ext uri="{FF2B5EF4-FFF2-40B4-BE49-F238E27FC236}">
                <a16:creationId xmlns:a16="http://schemas.microsoft.com/office/drawing/2014/main" id="{75ABCC1C-4100-CABB-B27C-16A17BDCD04F}"/>
              </a:ext>
            </a:extLst>
          </p:cNvPr>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2000" b="1" i="1" dirty="0">
                <a:latin typeface="Calibri" panose="020F0502020204030204" pitchFamily="34" charset="0"/>
                <a:ea typeface="Calibri" panose="020F0502020204030204" pitchFamily="34" charset="0"/>
                <a:cs typeface="Calibri" panose="020F0502020204030204" pitchFamily="34" charset="0"/>
              </a:rPr>
              <a:t>Sponsored Program Award Management – Roles &amp; Responsibilities; Partners</a:t>
            </a:r>
            <a:endParaRPr lang="en-US" sz="2000" b="1" i="1" kern="0" dirty="0">
              <a:latin typeface="Calibri" panose="020F0502020204030204" pitchFamily="34" charset="0"/>
              <a:ea typeface="Calibri" panose="020F0502020204030204" pitchFamily="34" charset="0"/>
              <a:cs typeface="Calibri" panose="020F0502020204030204" pitchFamily="34" charset="0"/>
            </a:endParaRPr>
          </a:p>
        </p:txBody>
      </p:sp>
      <p:pic>
        <p:nvPicPr>
          <p:cNvPr id="8" name="Picture 2">
            <a:extLst>
              <a:ext uri="{FF2B5EF4-FFF2-40B4-BE49-F238E27FC236}">
                <a16:creationId xmlns:a16="http://schemas.microsoft.com/office/drawing/2014/main" id="{2B6AEC6C-C9F1-534C-C740-9C3DE1374D5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University of Rochester Logo" descr="Blue text on a black background&#10;&#10;AI-generated content may be incorrect.">
            <a:extLst>
              <a:ext uri="{FF2B5EF4-FFF2-40B4-BE49-F238E27FC236}">
                <a16:creationId xmlns:a16="http://schemas.microsoft.com/office/drawing/2014/main" id="{5113B77E-45EA-6E95-F120-6A46CCE11257}"/>
              </a:ext>
            </a:extLst>
          </p:cNvPr>
          <p:cNvPicPr>
            <a:picLocks noChangeAspect="1"/>
          </p:cNvPicPr>
          <p:nvPr/>
        </p:nvPicPr>
        <p:blipFill>
          <a:blip r:embed="rId4"/>
          <a:srcRect/>
          <a:stretch/>
        </p:blipFill>
        <p:spPr>
          <a:xfrm>
            <a:off x="685800" y="6119124"/>
            <a:ext cx="2667000" cy="363724"/>
          </a:xfrm>
          <a:prstGeom prst="rect">
            <a:avLst/>
          </a:prstGeom>
        </p:spPr>
      </p:pic>
      <p:sp>
        <p:nvSpPr>
          <p:cNvPr id="5" name="TextBox 4">
            <a:extLst>
              <a:ext uri="{FF2B5EF4-FFF2-40B4-BE49-F238E27FC236}">
                <a16:creationId xmlns:a16="http://schemas.microsoft.com/office/drawing/2014/main" id="{31F96F99-FD33-D01E-3780-E413D859C23F}"/>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2</a:t>
            </a:fld>
            <a:endParaRPr lang="en-US" sz="1600" dirty="0"/>
          </a:p>
        </p:txBody>
      </p:sp>
    </p:spTree>
    <p:extLst>
      <p:ext uri="{BB962C8B-B14F-4D97-AF65-F5344CB8AC3E}">
        <p14:creationId xmlns:p14="http://schemas.microsoft.com/office/powerpoint/2010/main" val="722335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CC32A-B818-9AEF-55B7-4161623547F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E82A8C-9717-88DE-BFA0-731D7A802E24}"/>
              </a:ext>
            </a:extLst>
          </p:cNvPr>
          <p:cNvSpPr>
            <a:spLocks noGrp="1"/>
          </p:cNvSpPr>
          <p:nvPr>
            <p:ph idx="1"/>
          </p:nvPr>
        </p:nvSpPr>
        <p:spPr>
          <a:xfrm>
            <a:off x="304800" y="838200"/>
            <a:ext cx="8534400" cy="5280924"/>
          </a:xfrm>
        </p:spPr>
        <p:txBody>
          <a:bodyPr/>
          <a:lstStyle/>
          <a:p>
            <a:pPr marL="400050" lvl="1" indent="0">
              <a:spcBef>
                <a:spcPts val="0"/>
              </a:spcBef>
              <a:buNone/>
            </a:pPr>
            <a:endParaRPr lang="en-US" sz="14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1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000"/>
              </a:spcBef>
              <a:buNone/>
            </a:pPr>
            <a:r>
              <a:rPr lang="en-US" sz="1600" dirty="0">
                <a:latin typeface="Arial" panose="020B0604020202020204" pitchFamily="34" charset="0"/>
                <a:cs typeface="Arial" panose="020B0604020202020204" pitchFamily="34" charset="0"/>
              </a:rPr>
              <a:t>    </a:t>
            </a:r>
          </a:p>
        </p:txBody>
      </p:sp>
      <p:sp>
        <p:nvSpPr>
          <p:cNvPr id="7" name="Title 1">
            <a:extLst>
              <a:ext uri="{FF2B5EF4-FFF2-40B4-BE49-F238E27FC236}">
                <a16:creationId xmlns:a16="http://schemas.microsoft.com/office/drawing/2014/main" id="{26E47238-F58F-B1E4-0110-1E25196ED1F2}"/>
              </a:ext>
            </a:extLst>
          </p:cNvPr>
          <p:cNvSpPr txBox="1">
            <a:spLocks/>
          </p:cNvSpPr>
          <p:nvPr/>
        </p:nvSpPr>
        <p:spPr>
          <a:xfrm>
            <a:off x="265404" y="76200"/>
            <a:ext cx="8483600" cy="305625"/>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r>
              <a:rPr lang="en-US" sz="1600" b="1" i="1" kern="0" dirty="0">
                <a:latin typeface="Calibri" panose="020F0502020204030204" pitchFamily="34" charset="0"/>
                <a:cs typeface="Calibri" panose="020F0502020204030204" pitchFamily="34" charset="0"/>
              </a:rPr>
              <a:t>Sponsored Research - Expected Key Internal Controls </a:t>
            </a:r>
          </a:p>
        </p:txBody>
      </p:sp>
      <p:pic>
        <p:nvPicPr>
          <p:cNvPr id="8" name="Picture 2">
            <a:extLst>
              <a:ext uri="{FF2B5EF4-FFF2-40B4-BE49-F238E27FC236}">
                <a16:creationId xmlns:a16="http://schemas.microsoft.com/office/drawing/2014/main" id="{C99236B7-1AE3-6603-2121-55A9CB331A0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404" y="592550"/>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Table 1">
            <a:extLst>
              <a:ext uri="{FF2B5EF4-FFF2-40B4-BE49-F238E27FC236}">
                <a16:creationId xmlns:a16="http://schemas.microsoft.com/office/drawing/2014/main" id="{B1A09D55-B982-7CFC-D9B1-891BB01AC2F8}"/>
              </a:ext>
            </a:extLst>
          </p:cNvPr>
          <p:cNvGraphicFramePr>
            <a:graphicFrameLocks noGrp="1"/>
          </p:cNvGraphicFramePr>
          <p:nvPr>
            <p:extLst>
              <p:ext uri="{D42A27DB-BD31-4B8C-83A1-F6EECF244321}">
                <p14:modId xmlns:p14="http://schemas.microsoft.com/office/powerpoint/2010/main" val="199964617"/>
              </p:ext>
            </p:extLst>
          </p:nvPr>
        </p:nvGraphicFramePr>
        <p:xfrm>
          <a:off x="394996" y="483761"/>
          <a:ext cx="8368006" cy="5913120"/>
        </p:xfrm>
        <a:graphic>
          <a:graphicData uri="http://schemas.openxmlformats.org/drawingml/2006/table">
            <a:tbl>
              <a:tblPr firstRow="1" bandRow="1">
                <a:tableStyleId>{F5AB1C69-6EDB-4FF4-983F-18BD219EF322}</a:tableStyleId>
              </a:tblPr>
              <a:tblGrid>
                <a:gridCol w="2275510">
                  <a:extLst>
                    <a:ext uri="{9D8B030D-6E8A-4147-A177-3AD203B41FA5}">
                      <a16:colId xmlns:a16="http://schemas.microsoft.com/office/drawing/2014/main" val="2564424106"/>
                    </a:ext>
                  </a:extLst>
                </a:gridCol>
                <a:gridCol w="1672894">
                  <a:extLst>
                    <a:ext uri="{9D8B030D-6E8A-4147-A177-3AD203B41FA5}">
                      <a16:colId xmlns:a16="http://schemas.microsoft.com/office/drawing/2014/main" val="1642756105"/>
                    </a:ext>
                  </a:extLst>
                </a:gridCol>
                <a:gridCol w="2743200">
                  <a:extLst>
                    <a:ext uri="{9D8B030D-6E8A-4147-A177-3AD203B41FA5}">
                      <a16:colId xmlns:a16="http://schemas.microsoft.com/office/drawing/2014/main" val="2634188890"/>
                    </a:ext>
                  </a:extLst>
                </a:gridCol>
                <a:gridCol w="1676402">
                  <a:extLst>
                    <a:ext uri="{9D8B030D-6E8A-4147-A177-3AD203B41FA5}">
                      <a16:colId xmlns:a16="http://schemas.microsoft.com/office/drawing/2014/main" val="1008224045"/>
                    </a:ext>
                  </a:extLst>
                </a:gridCol>
              </a:tblGrid>
              <a:tr h="264571">
                <a:tc>
                  <a:txBody>
                    <a:bodyPr/>
                    <a:lstStyle/>
                    <a:p>
                      <a:pPr algn="ctr"/>
                      <a:r>
                        <a:rPr lang="en-US" sz="1400" dirty="0">
                          <a:solidFill>
                            <a:schemeClr val="tx1"/>
                          </a:solidFill>
                          <a:highlight>
                            <a:srgbClr val="FFFFFF"/>
                          </a:highlight>
                          <a:latin typeface="Calibri" panose="020F0502020204030204" pitchFamily="34" charset="0"/>
                          <a:ea typeface="Calibri" panose="020F0502020204030204" pitchFamily="34" charset="0"/>
                          <a:cs typeface="Calibri" panose="020F0502020204030204" pitchFamily="34" charset="0"/>
                        </a:rPr>
                        <a:t>Internal Control </a:t>
                      </a:r>
                    </a:p>
                  </a:txBody>
                  <a:tcPr>
                    <a:solidFill>
                      <a:schemeClr val="accent5"/>
                    </a:solidFill>
                  </a:tcPr>
                </a:tc>
                <a:tc>
                  <a:txBody>
                    <a:bodyPr/>
                    <a:lstStyle/>
                    <a:p>
                      <a:pPr algn="ctr"/>
                      <a:r>
                        <a:rPr lang="en-US" sz="1400" dirty="0">
                          <a:solidFill>
                            <a:schemeClr val="tx1"/>
                          </a:solidFill>
                          <a:highlight>
                            <a:srgbClr val="FFFFFF"/>
                          </a:highlight>
                          <a:latin typeface="Calibri" panose="020F0502020204030204" pitchFamily="34" charset="0"/>
                          <a:ea typeface="Calibri" panose="020F0502020204030204" pitchFamily="34" charset="0"/>
                          <a:cs typeface="Calibri" panose="020F0502020204030204" pitchFamily="34" charset="0"/>
                        </a:rPr>
                        <a:t>UR Policy</a:t>
                      </a:r>
                    </a:p>
                  </a:txBody>
                  <a:tcPr>
                    <a:solidFill>
                      <a:schemeClr val="accent5"/>
                    </a:solidFill>
                  </a:tcPr>
                </a:tc>
                <a:tc>
                  <a:txBody>
                    <a:bodyPr/>
                    <a:lstStyle/>
                    <a:p>
                      <a:pPr algn="ctr"/>
                      <a:r>
                        <a:rPr lang="en-US" sz="1400" dirty="0">
                          <a:solidFill>
                            <a:schemeClr val="tx1"/>
                          </a:solidFill>
                          <a:highlight>
                            <a:srgbClr val="FFFFFF"/>
                          </a:highlight>
                          <a:latin typeface="Calibri" panose="020F0502020204030204" pitchFamily="34" charset="0"/>
                          <a:ea typeface="Calibri" panose="020F0502020204030204" pitchFamily="34" charset="0"/>
                          <a:cs typeface="Calibri" panose="020F0502020204030204" pitchFamily="34" charset="0"/>
                        </a:rPr>
                        <a:t>Link to document</a:t>
                      </a:r>
                    </a:p>
                  </a:txBody>
                  <a:tcPr>
                    <a:solidFill>
                      <a:schemeClr val="accent5"/>
                    </a:solidFill>
                  </a:tcPr>
                </a:tc>
                <a:tc>
                  <a:txBody>
                    <a:bodyPr/>
                    <a:lstStyle/>
                    <a:p>
                      <a:pPr algn="ctr"/>
                      <a:r>
                        <a:rPr lang="en-US" sz="1400" dirty="0">
                          <a:solidFill>
                            <a:schemeClr val="tx1"/>
                          </a:solidFill>
                          <a:highlight>
                            <a:srgbClr val="FFFFFF"/>
                          </a:highlight>
                          <a:latin typeface="Calibri" panose="020F0502020204030204" pitchFamily="34" charset="0"/>
                          <a:ea typeface="Calibri" panose="020F0502020204030204" pitchFamily="34" charset="0"/>
                          <a:cs typeface="Calibri" panose="020F0502020204030204" pitchFamily="34" charset="0"/>
                        </a:rPr>
                        <a:t>Comments </a:t>
                      </a:r>
                    </a:p>
                  </a:txBody>
                  <a:tcPr>
                    <a:solidFill>
                      <a:schemeClr val="accent5"/>
                    </a:solidFill>
                  </a:tcPr>
                </a:tc>
                <a:extLst>
                  <a:ext uri="{0D108BD9-81ED-4DB2-BD59-A6C34878D82A}">
                    <a16:rowId xmlns:a16="http://schemas.microsoft.com/office/drawing/2014/main" val="1893097115"/>
                  </a:ext>
                </a:extLst>
              </a:tr>
              <a:tr h="2039413">
                <a:tc>
                  <a:txBody>
                    <a:bodyPr/>
                    <a:lstStyle/>
                    <a:p>
                      <a:pPr marL="0" indent="0">
                        <a:buNone/>
                      </a:pPr>
                      <a:r>
                        <a:rPr lang="en-US" sz="1400" b="1" u="sng" dirty="0">
                          <a:latin typeface="Calibri" panose="020F0502020204030204" pitchFamily="34" charset="0"/>
                          <a:ea typeface="Calibri" panose="020F0502020204030204" pitchFamily="34" charset="0"/>
                          <a:cs typeface="Calibri" panose="020F0502020204030204" pitchFamily="34" charset="0"/>
                        </a:rPr>
                        <a:t>1a. Management of Effort</a:t>
                      </a:r>
                    </a:p>
                    <a:p>
                      <a:pPr marL="0" indent="0">
                        <a:buNone/>
                      </a:pPr>
                      <a:r>
                        <a:rPr lang="en-US" sz="1400" b="1" u="sng" dirty="0">
                          <a:latin typeface="Calibri" panose="020F0502020204030204" pitchFamily="34" charset="0"/>
                          <a:ea typeface="Calibri" panose="020F0502020204030204" pitchFamily="34" charset="0"/>
                          <a:cs typeface="Calibri" panose="020F0502020204030204" pitchFamily="34" charset="0"/>
                        </a:rPr>
                        <a:t>     Commitments:  </a:t>
                      </a:r>
                    </a:p>
                    <a:p>
                      <a:pPr marL="0" indent="0">
                        <a:buNone/>
                      </a:pPr>
                      <a:endParaRPr lang="en-US" sz="1400" b="1" dirty="0">
                        <a:latin typeface="Calibri" panose="020F0502020204030204" pitchFamily="34" charset="0"/>
                        <a:ea typeface="Calibri" panose="020F0502020204030204" pitchFamily="34" charset="0"/>
                        <a:cs typeface="Calibri" panose="020F0502020204030204" pitchFamily="34" charset="0"/>
                      </a:endParaRPr>
                    </a:p>
                    <a:p>
                      <a:pPr marL="57150" indent="-457200">
                        <a:spcBef>
                          <a:spcPts val="0"/>
                        </a:spcBef>
                        <a:buNone/>
                      </a:pPr>
                      <a:r>
                        <a:rPr lang="en-US" sz="1400" b="1" dirty="0">
                          <a:latin typeface="Calibri" panose="020F0502020204030204" pitchFamily="34" charset="0"/>
                          <a:ea typeface="Calibri" panose="020F0502020204030204" pitchFamily="34" charset="0"/>
                          <a:cs typeface="Calibri" panose="020F0502020204030204" pitchFamily="34" charset="0"/>
                        </a:rPr>
                        <a:t>  “Required Internal Control related to Management of  Faculty Member/Investigator Effort Commitment” </a:t>
                      </a:r>
                      <a:endParaRPr lang="en-US" sz="1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u="none" dirty="0">
                          <a:latin typeface="Calibri" panose="020F0502020204030204" pitchFamily="34" charset="0"/>
                          <a:ea typeface="Calibri" panose="020F0502020204030204" pitchFamily="34" charset="0"/>
                          <a:cs typeface="Calibri" panose="020F0502020204030204" pitchFamily="34" charset="0"/>
                        </a:rPr>
                        <a:t>University’s Effort Reporting Policy: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1" u="none" dirty="0">
                          <a:latin typeface="Calibri" panose="020F0502020204030204" pitchFamily="34" charset="0"/>
                          <a:ea typeface="Calibri" panose="020F0502020204030204" pitchFamily="34" charset="0"/>
                          <a:cs typeface="Calibri" panose="020F0502020204030204" pitchFamily="34" charset="0"/>
                        </a:rPr>
                        <a:t>   Section D and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1" u="none" dirty="0">
                          <a:latin typeface="Calibri" panose="020F0502020204030204" pitchFamily="34" charset="0"/>
                          <a:ea typeface="Calibri" panose="020F0502020204030204" pitchFamily="34" charset="0"/>
                          <a:cs typeface="Calibri" panose="020F0502020204030204" pitchFamily="34" charset="0"/>
                        </a:rPr>
                        <a:t>    Appendix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https://www.rochester.edu/orpa/_assets/pdf/policy_EffortReportingPolicy.pdf</a:t>
                      </a:r>
                      <a:endParaRPr lang="en-US" sz="1200" u="sng"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ea typeface="Calibri" panose="020F0502020204030204" pitchFamily="34" charset="0"/>
                          <a:cs typeface="Calibri" panose="020F0502020204030204" pitchFamily="34" charset="0"/>
                        </a:rPr>
                        <a:t>Supplementary OUA expectations document, “</a:t>
                      </a:r>
                      <a:r>
                        <a:rPr lang="en-US" sz="1200" b="1" i="1" dirty="0">
                          <a:latin typeface="Calibri" panose="020F0502020204030204" pitchFamily="34" charset="0"/>
                          <a:ea typeface="Calibri" panose="020F0502020204030204" pitchFamily="34" charset="0"/>
                          <a:cs typeface="Calibri" panose="020F0502020204030204" pitchFamily="34" charset="0"/>
                        </a:rPr>
                        <a:t>Required Department Internal Controls for  Sponsored Research Effort Reporting Policy” Compliance:  </a:t>
                      </a:r>
                      <a:r>
                        <a:rPr lang="en-US" sz="1400" b="1" i="1" dirty="0">
                          <a:latin typeface="Calibri" panose="020F0502020204030204" pitchFamily="34" charset="0"/>
                          <a:ea typeface="Calibri" panose="020F0502020204030204" pitchFamily="34" charset="0"/>
                          <a:cs typeface="Calibri" panose="020F0502020204030204" pitchFamily="34" charset="0"/>
                        </a:rPr>
                        <a:t> </a:t>
                      </a:r>
                      <a:r>
                        <a:rPr lang="en-US" sz="1800" kern="1200" dirty="0">
                          <a:solidFill>
                            <a:schemeClr val="dk1"/>
                          </a:solidFill>
                          <a:effectLst/>
                          <a:latin typeface="+mn-lt"/>
                          <a:ea typeface="+mn-ea"/>
                          <a:cs typeface="+mn-cs"/>
                        </a:rPr>
                        <a:t> </a:t>
                      </a:r>
                      <a:r>
                        <a:rPr lang="en-US" sz="1200" dirty="0">
                          <a:latin typeface="Calibri" panose="020F0502020204030204" pitchFamily="34" charset="0"/>
                          <a:ea typeface="Calibri" panose="020F0502020204030204" pitchFamily="34" charset="0"/>
                          <a:cs typeface="Calibri" panose="020F0502020204030204" pitchFamily="34" charset="0"/>
                          <a:hlinkClick r:id="rId5"/>
                        </a:rPr>
                        <a:t>03162026-Required-Departmental-Internal-Controls-for-Sponsored-Research-Effort-Reporting1.pdf</a:t>
                      </a:r>
                      <a:r>
                        <a:rPr lang="en-US" sz="1200" dirty="0">
                          <a:latin typeface="Calibri" panose="020F0502020204030204" pitchFamily="34" charset="0"/>
                          <a:ea typeface="Calibri" panose="020F0502020204030204" pitchFamily="34" charset="0"/>
                          <a:cs typeface="Calibri" panose="020F0502020204030204" pitchFamily="34" charset="0"/>
                        </a:rPr>
                        <a:t> </a:t>
                      </a:r>
                      <a:r>
                        <a:rPr lang="en-US" sz="1800" dirty="0">
                          <a:latin typeface="Calibri" panose="020F0502020204030204" pitchFamily="34" charset="0"/>
                          <a:ea typeface="Calibri" panose="020F0502020204030204" pitchFamily="34" charset="0"/>
                          <a:cs typeface="Calibri" panose="020F0502020204030204" pitchFamily="34" charset="0"/>
                        </a:rPr>
                        <a:t>   </a:t>
                      </a:r>
                      <a:endParaRPr lang="en-US" sz="1800" kern="1200" dirty="0">
                        <a:solidFill>
                          <a:schemeClr val="dk1"/>
                        </a:solidFill>
                        <a:effectLst/>
                        <a:latin typeface="+mn-lt"/>
                        <a:ea typeface="+mn-ea"/>
                        <a:cs typeface="+mn-cs"/>
                      </a:endParaRPr>
                    </a:p>
                  </a:txBody>
                  <a:tcPr/>
                </a:tc>
                <a:tc>
                  <a:txBody>
                    <a:bodyPr/>
                    <a:lstStyle/>
                    <a:p>
                      <a:r>
                        <a:rPr lang="en-US" sz="1200" b="0" i="0" dirty="0">
                          <a:solidFill>
                            <a:schemeClr val="accent4"/>
                          </a:solidFill>
                          <a:latin typeface="Calibri" panose="020F0502020204030204" pitchFamily="34" charset="0"/>
                          <a:ea typeface="Calibri" panose="020F0502020204030204" pitchFamily="34" charset="0"/>
                          <a:cs typeface="Calibri" panose="020F0502020204030204" pitchFamily="34" charset="0"/>
                        </a:rPr>
                        <a:t>Reviewed by University Audit as part of our Sponsored Research audits</a:t>
                      </a:r>
                      <a:endParaRPr lang="en-US" sz="1200" b="1" i="1"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07300259"/>
                  </a:ext>
                </a:extLst>
              </a:tr>
              <a:tr h="1508055">
                <a:tc>
                  <a:txBody>
                    <a:bodyPr/>
                    <a:lstStyle/>
                    <a:p>
                      <a:pPr marL="0" lvl="1" indent="0">
                        <a:spcBef>
                          <a:spcPts val="0"/>
                        </a:spcBef>
                        <a:buNone/>
                      </a:pPr>
                      <a:r>
                        <a:rPr lang="en-US" sz="1400" b="1" dirty="0">
                          <a:latin typeface="Calibri" panose="020F0502020204030204" pitchFamily="34" charset="0"/>
                          <a:ea typeface="Calibri" panose="020F0502020204030204" pitchFamily="34" charset="0"/>
                          <a:cs typeface="Calibri" panose="020F0502020204030204" pitchFamily="34" charset="0"/>
                        </a:rPr>
                        <a:t>1b Changes to Previously</a:t>
                      </a:r>
                    </a:p>
                    <a:p>
                      <a:pPr marL="0" lvl="1" indent="0">
                        <a:spcBef>
                          <a:spcPts val="0"/>
                        </a:spcBef>
                        <a:buNone/>
                      </a:pPr>
                      <a:r>
                        <a:rPr lang="en-US" sz="1400" b="1" dirty="0">
                          <a:latin typeface="Calibri" panose="020F0502020204030204" pitchFamily="34" charset="0"/>
                          <a:ea typeface="Calibri" panose="020F0502020204030204" pitchFamily="34" charset="0"/>
                          <a:cs typeface="Calibri" panose="020F0502020204030204" pitchFamily="34" charset="0"/>
                        </a:rPr>
                        <a:t>      Certified Effort Payroll</a:t>
                      </a:r>
                    </a:p>
                    <a:p>
                      <a:pPr marL="0" lvl="1" indent="0">
                        <a:spcBef>
                          <a:spcPts val="0"/>
                        </a:spcBef>
                        <a:buNone/>
                      </a:pPr>
                      <a:r>
                        <a:rPr lang="en-US" sz="1400" b="1" dirty="0">
                          <a:latin typeface="Calibri" panose="020F0502020204030204" pitchFamily="34" charset="0"/>
                          <a:ea typeface="Calibri" panose="020F0502020204030204" pitchFamily="34" charset="0"/>
                          <a:cs typeface="Calibri" panose="020F0502020204030204" pitchFamily="34" charset="0"/>
                        </a:rPr>
                        <a:t>      Accounting Adjustments </a:t>
                      </a:r>
                    </a:p>
                    <a:p>
                      <a:pPr marL="457200" lvl="2" indent="0">
                        <a:spcBef>
                          <a:spcPts val="0"/>
                        </a:spcBef>
                        <a:buNone/>
                      </a:pPr>
                      <a:r>
                        <a:rPr lang="en-US" sz="1400" b="1" dirty="0">
                          <a:latin typeface="Calibri" panose="020F0502020204030204" pitchFamily="34" charset="0"/>
                          <a:ea typeface="Calibri" panose="020F0502020204030204" pitchFamily="34" charset="0"/>
                          <a:cs typeface="Calibri" panose="020F0502020204030204" pitchFamily="34" charset="0"/>
                        </a:rPr>
                        <a:t>(PAAs)  (Previously     “Reallocations”)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u="none" dirty="0">
                          <a:latin typeface="Calibri" panose="020F0502020204030204" pitchFamily="34" charset="0"/>
                          <a:ea typeface="Calibri" panose="020F0502020204030204" pitchFamily="34" charset="0"/>
                          <a:cs typeface="Calibri" panose="020F0502020204030204" pitchFamily="34" charset="0"/>
                        </a:rPr>
                        <a:t>University’s Effort Reporting Policy: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1" u="none" dirty="0">
                          <a:latin typeface="Calibri" panose="020F0502020204030204" pitchFamily="34" charset="0"/>
                          <a:ea typeface="Calibri" panose="020F0502020204030204" pitchFamily="34" charset="0"/>
                          <a:cs typeface="Calibri" panose="020F0502020204030204" pitchFamily="34" charset="0"/>
                        </a:rPr>
                        <a:t>    Section E6 </a:t>
                      </a:r>
                      <a:endParaRPr lang="en-US" sz="1400" i="1" u="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ea typeface="Calibri" panose="020F0502020204030204" pitchFamily="34" charset="0"/>
                          <a:cs typeface="Calibri" panose="020F0502020204030204" pitchFamily="34" charset="0"/>
                        </a:rPr>
                        <a:t>Supplementary OUA expectations document, “</a:t>
                      </a:r>
                      <a:r>
                        <a:rPr lang="en-US" sz="1200" b="1" i="1" dirty="0">
                          <a:latin typeface="Calibri" panose="020F0502020204030204" pitchFamily="34" charset="0"/>
                          <a:ea typeface="Calibri" panose="020F0502020204030204" pitchFamily="34" charset="0"/>
                          <a:cs typeface="Calibri" panose="020F0502020204030204" pitchFamily="34" charset="0"/>
                        </a:rPr>
                        <a:t>Required Department Internal Controls for  Sponsored Research Effort Reporting Policy” Compliance:  </a:t>
                      </a:r>
                      <a:r>
                        <a:rPr lang="en-US" sz="1200" dirty="0">
                          <a:latin typeface="Calibri" panose="020F0502020204030204" pitchFamily="34" charset="0"/>
                          <a:ea typeface="Calibri" panose="020F0502020204030204" pitchFamily="34" charset="0"/>
                          <a:cs typeface="Calibri" panose="020F0502020204030204" pitchFamily="34" charset="0"/>
                          <a:hlinkClick r:id="rId5"/>
                        </a:rPr>
                        <a:t>03162026-Required-Departmental-Internal-Controls-for-Sponsored-Research-Effort-Reporting1.pdf</a:t>
                      </a:r>
                      <a:r>
                        <a:rPr lang="en-US" sz="1200" dirty="0">
                          <a:latin typeface="Calibri" panose="020F0502020204030204" pitchFamily="34" charset="0"/>
                          <a:ea typeface="Calibri" panose="020F0502020204030204" pitchFamily="34" charset="0"/>
                          <a:cs typeface="Calibri" panose="020F0502020204030204" pitchFamily="34" charset="0"/>
                        </a:rPr>
                        <a:t>  </a:t>
                      </a:r>
                      <a:endParaRPr lang="en-US" sz="1200" b="1" i="1"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200" b="0" i="0" dirty="0">
                          <a:solidFill>
                            <a:schemeClr val="accent4"/>
                          </a:solidFill>
                          <a:latin typeface="Calibri" panose="020F0502020204030204" pitchFamily="34" charset="0"/>
                          <a:ea typeface="Calibri" panose="020F0502020204030204" pitchFamily="34" charset="0"/>
                          <a:cs typeface="Calibri" panose="020F0502020204030204" pitchFamily="34" charset="0"/>
                        </a:rPr>
                        <a:t>Reviewed by University Audit as part of our Sponsored Research audits</a:t>
                      </a:r>
                    </a:p>
                  </a:txBody>
                  <a:tcPr/>
                </a:tc>
                <a:extLst>
                  <a:ext uri="{0D108BD9-81ED-4DB2-BD59-A6C34878D82A}">
                    <a16:rowId xmlns:a16="http://schemas.microsoft.com/office/drawing/2014/main" val="2132378804"/>
                  </a:ext>
                </a:extLst>
              </a:tr>
              <a:tr h="634970">
                <a:tc>
                  <a:txBody>
                    <a:bodyPr/>
                    <a:lstStyle/>
                    <a:p>
                      <a:r>
                        <a:rPr lang="en-US" sz="1400" b="1" dirty="0">
                          <a:latin typeface="Calibri" panose="020F0502020204030204" pitchFamily="34" charset="0"/>
                          <a:ea typeface="Calibri" panose="020F0502020204030204" pitchFamily="34" charset="0"/>
                          <a:cs typeface="Calibri" panose="020F0502020204030204" pitchFamily="34" charset="0"/>
                        </a:rPr>
                        <a:t>1c. Certification of Effort</a:t>
                      </a:r>
                      <a:endParaRPr lang="en-US" sz="1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u="none" dirty="0">
                          <a:latin typeface="Calibri" panose="020F0502020204030204" pitchFamily="34" charset="0"/>
                          <a:ea typeface="Calibri" panose="020F0502020204030204" pitchFamily="34" charset="0"/>
                          <a:cs typeface="Calibri" panose="020F0502020204030204" pitchFamily="34" charset="0"/>
                        </a:rPr>
                        <a:t>University’s Effort Reporting Policy: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u="none" dirty="0">
                          <a:latin typeface="Calibri" panose="020F0502020204030204" pitchFamily="34" charset="0"/>
                          <a:ea typeface="Calibri" panose="020F0502020204030204" pitchFamily="34" charset="0"/>
                          <a:cs typeface="Calibri" panose="020F0502020204030204" pitchFamily="34" charset="0"/>
                        </a:rPr>
                        <a:t>   </a:t>
                      </a:r>
                      <a:r>
                        <a:rPr lang="en-US" sz="1400" b="1" i="1" u="none" dirty="0">
                          <a:latin typeface="Calibri" panose="020F0502020204030204" pitchFamily="34" charset="0"/>
                          <a:ea typeface="Calibri" panose="020F0502020204030204" pitchFamily="34" charset="0"/>
                          <a:cs typeface="Calibri" panose="020F0502020204030204" pitchFamily="34" charset="0"/>
                        </a:rPr>
                        <a:t>Section E  </a:t>
                      </a:r>
                      <a:endParaRPr lang="en-US" sz="1400" i="1"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endParaRPr lang="en-US" sz="1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200" dirty="0">
                          <a:solidFill>
                            <a:schemeClr val="accent4"/>
                          </a:solidFill>
                          <a:latin typeface="Calibri" panose="020F0502020204030204" pitchFamily="34" charset="0"/>
                          <a:ea typeface="Calibri" panose="020F0502020204030204" pitchFamily="34" charset="0"/>
                          <a:cs typeface="Calibri" panose="020F0502020204030204" pitchFamily="34" charset="0"/>
                        </a:rPr>
                        <a:t>ORACS kicks off this process and reviews </a:t>
                      </a:r>
                    </a:p>
                  </a:txBody>
                  <a:tcPr/>
                </a:tc>
                <a:extLst>
                  <a:ext uri="{0D108BD9-81ED-4DB2-BD59-A6C34878D82A}">
                    <a16:rowId xmlns:a16="http://schemas.microsoft.com/office/drawing/2014/main" val="2167799727"/>
                  </a:ext>
                </a:extLst>
              </a:tr>
              <a:tr h="978913">
                <a:tc>
                  <a:txBody>
                    <a:bodyPr/>
                    <a:lstStyle/>
                    <a:p>
                      <a:r>
                        <a:rPr lang="en-US" sz="1400" b="1" dirty="0">
                          <a:highlight>
                            <a:srgbClr val="FFFFFF"/>
                          </a:highlight>
                          <a:latin typeface="Calibri" panose="020F0502020204030204" pitchFamily="34" charset="0"/>
                          <a:cs typeface="Calibri" panose="020F0502020204030204" pitchFamily="34" charset="0"/>
                        </a:rPr>
                        <a:t>2. </a:t>
                      </a:r>
                      <a:r>
                        <a:rPr lang="en-US" sz="1400" b="1" u="sng" dirty="0">
                          <a:highlight>
                            <a:srgbClr val="FFFFFF"/>
                          </a:highlight>
                          <a:latin typeface="Calibri" panose="020F0502020204030204" pitchFamily="34" charset="0"/>
                          <a:cs typeface="Calibri" panose="020F0502020204030204" pitchFamily="34" charset="0"/>
                        </a:rPr>
                        <a:t>Fiscal Management </a:t>
                      </a:r>
                    </a:p>
                    <a:p>
                      <a:r>
                        <a:rPr lang="en-US" sz="1400" b="1" u="sng" dirty="0">
                          <a:highlight>
                            <a:srgbClr val="FFFFFF"/>
                          </a:highlight>
                          <a:latin typeface="Calibri" panose="020F0502020204030204" pitchFamily="34" charset="0"/>
                          <a:cs typeface="Calibri" panose="020F0502020204030204" pitchFamily="34" charset="0"/>
                        </a:rPr>
                        <a:t>    (FAO controls</a:t>
                      </a:r>
                      <a:r>
                        <a:rPr lang="en-US" sz="1400" b="1" u="sng" dirty="0">
                          <a:solidFill>
                            <a:schemeClr val="accent4"/>
                          </a:solidFill>
                          <a:highlight>
                            <a:srgbClr val="FFFFFF"/>
                          </a:highlight>
                          <a:latin typeface="Calibri" panose="020F0502020204030204" pitchFamily="34" charset="0"/>
                          <a:cs typeface="Calibri" panose="020F0502020204030204" pitchFamily="34" charset="0"/>
                        </a:rPr>
                        <a:t>)</a:t>
                      </a:r>
                      <a:endParaRPr lang="en-US" sz="1400" u="sng"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endParaRPr lang="en-US" sz="1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200" b="1" dirty="0">
                          <a:solidFill>
                            <a:schemeClr val="accent4"/>
                          </a:solidFill>
                          <a:latin typeface="Calibri" panose="020F0502020204030204" pitchFamily="34" charset="0"/>
                          <a:ea typeface="Calibri" panose="020F0502020204030204" pitchFamily="34" charset="0"/>
                          <a:cs typeface="Calibri" panose="020F0502020204030204" pitchFamily="34" charset="0"/>
                        </a:rPr>
                        <a:t>OUA Guidance Document</a:t>
                      </a:r>
                      <a:r>
                        <a:rPr lang="en-US" sz="1200"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https://www.rochester.edu/adminfinance/audit/wp-content/uploads/2024/06/FAOManagement-InternalControls-Feb2017.pdf</a:t>
                      </a:r>
                      <a:endParaRPr lang="en-US" sz="12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200" b="0" i="0" dirty="0">
                          <a:solidFill>
                            <a:schemeClr val="accent4"/>
                          </a:solidFill>
                          <a:latin typeface="Calibri" panose="020F0502020204030204" pitchFamily="34" charset="0"/>
                          <a:ea typeface="Calibri" panose="020F0502020204030204" pitchFamily="34" charset="0"/>
                          <a:cs typeface="Calibri" panose="020F0502020204030204" pitchFamily="34" charset="0"/>
                        </a:rPr>
                        <a:t>Reviewed by University Audit as part of our Sponsored Research audits</a:t>
                      </a:r>
                      <a:endParaRPr lang="en-US" sz="1200" b="1" i="1"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906930897"/>
                  </a:ext>
                </a:extLst>
              </a:tr>
            </a:tbl>
          </a:graphicData>
        </a:graphic>
      </p:graphicFrame>
      <p:pic>
        <p:nvPicPr>
          <p:cNvPr id="4" name="University of Rochester Logo" descr="Blue text on a black background&#10;&#10;AI-generated content may be incorrect.">
            <a:extLst>
              <a:ext uri="{FF2B5EF4-FFF2-40B4-BE49-F238E27FC236}">
                <a16:creationId xmlns:a16="http://schemas.microsoft.com/office/drawing/2014/main" id="{FA17A458-3F93-B023-C5CF-CA90F698A341}"/>
              </a:ext>
            </a:extLst>
          </p:cNvPr>
          <p:cNvPicPr>
            <a:picLocks noChangeAspect="1"/>
          </p:cNvPicPr>
          <p:nvPr/>
        </p:nvPicPr>
        <p:blipFill>
          <a:blip r:embed="rId7"/>
          <a:srcRect/>
          <a:stretch/>
        </p:blipFill>
        <p:spPr>
          <a:xfrm>
            <a:off x="685800" y="6473563"/>
            <a:ext cx="2133600" cy="277756"/>
          </a:xfrm>
          <a:prstGeom prst="rect">
            <a:avLst/>
          </a:prstGeom>
        </p:spPr>
      </p:pic>
      <p:sp>
        <p:nvSpPr>
          <p:cNvPr id="6" name="TextBox 5">
            <a:extLst>
              <a:ext uri="{FF2B5EF4-FFF2-40B4-BE49-F238E27FC236}">
                <a16:creationId xmlns:a16="http://schemas.microsoft.com/office/drawing/2014/main" id="{1A436D9A-EF0C-3F80-57CC-EE1199B92921}"/>
              </a:ext>
            </a:extLst>
          </p:cNvPr>
          <p:cNvSpPr txBox="1"/>
          <p:nvPr/>
        </p:nvSpPr>
        <p:spPr>
          <a:xfrm>
            <a:off x="8001000" y="6271524"/>
            <a:ext cx="914400" cy="584775"/>
          </a:xfrm>
          <a:prstGeom prst="rect">
            <a:avLst/>
          </a:prstGeom>
          <a:noFill/>
        </p:spPr>
        <p:txBody>
          <a:bodyPr wrap="square" rtlCol="0">
            <a:spAutoFit/>
          </a:bodyPr>
          <a:lstStyle/>
          <a:p>
            <a:endParaRPr lang="en-US" sz="1600" dirty="0"/>
          </a:p>
          <a:p>
            <a:fld id="{AEAA99D4-5C5E-4C4C-BB97-69CA1101F4B0}" type="slidenum">
              <a:rPr lang="en-US" sz="1600" smtClean="0"/>
              <a:t>3</a:t>
            </a:fld>
            <a:endParaRPr lang="en-US" sz="1600" dirty="0"/>
          </a:p>
        </p:txBody>
      </p:sp>
    </p:spTree>
    <p:extLst>
      <p:ext uri="{BB962C8B-B14F-4D97-AF65-F5344CB8AC3E}">
        <p14:creationId xmlns:p14="http://schemas.microsoft.com/office/powerpoint/2010/main" val="1042713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C6EDA-F039-1995-01A7-E187CFE8F40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DD7D9C-A8AA-DB55-2B45-A8830DD30629}"/>
              </a:ext>
            </a:extLst>
          </p:cNvPr>
          <p:cNvSpPr>
            <a:spLocks noGrp="1"/>
          </p:cNvSpPr>
          <p:nvPr>
            <p:ph idx="1"/>
          </p:nvPr>
        </p:nvSpPr>
        <p:spPr>
          <a:xfrm>
            <a:off x="304800" y="838200"/>
            <a:ext cx="8534400" cy="5105399"/>
          </a:xfrm>
        </p:spPr>
        <p:txBody>
          <a:bodyPr/>
          <a:lstStyle/>
          <a:p>
            <a:r>
              <a:rPr lang="en-US" sz="2000" b="1" dirty="0">
                <a:latin typeface="Calibri" panose="020F0502020204030204" pitchFamily="34" charset="0"/>
                <a:ea typeface="Calibri" panose="020F0502020204030204" pitchFamily="34" charset="0"/>
                <a:cs typeface="Calibri" panose="020F0502020204030204" pitchFamily="34" charset="0"/>
              </a:rPr>
              <a:t>“</a:t>
            </a:r>
            <a:r>
              <a:rPr lang="en-US" sz="2000" b="1" i="1" dirty="0">
                <a:latin typeface="Calibri" panose="020F0502020204030204" pitchFamily="34" charset="0"/>
                <a:ea typeface="Calibri" panose="020F0502020204030204" pitchFamily="34" charset="0"/>
                <a:cs typeface="Calibri" panose="020F0502020204030204" pitchFamily="34" charset="0"/>
              </a:rPr>
              <a:t>Required Department Internal Controls for  Sponsored Research Effort Reporting Policy”  - </a:t>
            </a:r>
            <a:r>
              <a:rPr lang="en-US" sz="2000" dirty="0">
                <a:latin typeface="Calibri" panose="020F0502020204030204" pitchFamily="34" charset="0"/>
                <a:ea typeface="Calibri" panose="020F0502020204030204" pitchFamily="34" charset="0"/>
                <a:cs typeface="Calibri" panose="020F0502020204030204" pitchFamily="34" charset="0"/>
              </a:rPr>
              <a:t>The attached document is now part of the ORPA website – it links to the OUA website.   </a:t>
            </a:r>
          </a:p>
          <a:p>
            <a:pPr marL="0" indent="0">
              <a:buNone/>
            </a:pPr>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u="sng" dirty="0">
                <a:latin typeface="Calibri" panose="020F0502020204030204" pitchFamily="34" charset="0"/>
                <a:ea typeface="Calibri" panose="020F0502020204030204" pitchFamily="34" charset="0"/>
                <a:cs typeface="Calibri" panose="020F0502020204030204" pitchFamily="34" charset="0"/>
                <a:hlinkClick r:id="rId3"/>
              </a:rPr>
              <a:t>https://www.rochester.edu/orpa/policies/#sra</a:t>
            </a:r>
            <a:r>
              <a:rPr lang="en-US" sz="2000" dirty="0">
                <a:latin typeface="Calibri" panose="020F0502020204030204" pitchFamily="34" charset="0"/>
                <a:ea typeface="Calibri" panose="020F0502020204030204" pitchFamily="34" charset="0"/>
                <a:cs typeface="Calibri" panose="020F0502020204030204" pitchFamily="34" charset="0"/>
              </a:rPr>
              <a:t> </a:t>
            </a:r>
          </a:p>
          <a:p>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dirty="0">
                <a:latin typeface="Calibri" panose="020F0502020204030204" pitchFamily="34" charset="0"/>
                <a:ea typeface="Calibri" panose="020F0502020204030204" pitchFamily="34" charset="0"/>
                <a:cs typeface="Calibri" panose="020F0502020204030204" pitchFamily="34" charset="0"/>
                <a:hlinkClick r:id="rId4"/>
              </a:rPr>
              <a:t>03162026-Required-Departmental-Internal-Controls-for-Sponsored-Research-Effort-Reporting1.pdf</a:t>
            </a:r>
            <a:r>
              <a:rPr lang="en-US" sz="2000" dirty="0">
                <a:latin typeface="Calibri" panose="020F0502020204030204" pitchFamily="34" charset="0"/>
                <a:ea typeface="Calibri" panose="020F0502020204030204" pitchFamily="34" charset="0"/>
                <a:cs typeface="Calibri" panose="020F0502020204030204" pitchFamily="34" charset="0"/>
              </a:rPr>
              <a:t>    </a:t>
            </a:r>
            <a:endParaRPr lang="en-US" dirty="0"/>
          </a:p>
          <a:p>
            <a:pPr marL="0" indent="0">
              <a:spcBef>
                <a:spcPts val="0"/>
              </a:spcBef>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400" dirty="0">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1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000"/>
              </a:spcBef>
              <a:buNone/>
            </a:pPr>
            <a:r>
              <a:rPr lang="en-US" sz="1600" dirty="0">
                <a:latin typeface="Arial" panose="020B0604020202020204" pitchFamily="34" charset="0"/>
                <a:cs typeface="Arial" panose="020B0604020202020204" pitchFamily="34" charset="0"/>
              </a:rPr>
              <a:t>    </a:t>
            </a:r>
          </a:p>
        </p:txBody>
      </p:sp>
      <p:sp>
        <p:nvSpPr>
          <p:cNvPr id="7" name="Title 1">
            <a:extLst>
              <a:ext uri="{FF2B5EF4-FFF2-40B4-BE49-F238E27FC236}">
                <a16:creationId xmlns:a16="http://schemas.microsoft.com/office/drawing/2014/main" id="{94C7C2C3-DE1C-B3C7-3711-65AC98A9EBE1}"/>
              </a:ext>
            </a:extLst>
          </p:cNvPr>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2000" b="1" i="1" dirty="0">
                <a:latin typeface="Calibri" panose="020F0502020204030204" pitchFamily="34" charset="0"/>
                <a:ea typeface="Calibri" panose="020F0502020204030204" pitchFamily="34" charset="0"/>
                <a:cs typeface="Calibri" panose="020F0502020204030204" pitchFamily="34" charset="0"/>
              </a:rPr>
              <a:t>Sponsored Program Award Management – Effort Reporting Policy Controls</a:t>
            </a:r>
            <a:endParaRPr lang="en-US" sz="2000" b="1" i="1" kern="0" dirty="0">
              <a:latin typeface="Calibri" panose="020F0502020204030204" pitchFamily="34" charset="0"/>
              <a:ea typeface="Calibri" panose="020F0502020204030204" pitchFamily="34" charset="0"/>
              <a:cs typeface="Calibri" panose="020F0502020204030204" pitchFamily="34" charset="0"/>
            </a:endParaRPr>
          </a:p>
        </p:txBody>
      </p:sp>
      <p:pic>
        <p:nvPicPr>
          <p:cNvPr id="8" name="Picture 2">
            <a:extLst>
              <a:ext uri="{FF2B5EF4-FFF2-40B4-BE49-F238E27FC236}">
                <a16:creationId xmlns:a16="http://schemas.microsoft.com/office/drawing/2014/main" id="{B8EF296A-C1FF-1ABA-051F-92415CABF8C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University of Rochester Logo" descr="Blue text on a black background&#10;&#10;AI-generated content may be incorrect.">
            <a:extLst>
              <a:ext uri="{FF2B5EF4-FFF2-40B4-BE49-F238E27FC236}">
                <a16:creationId xmlns:a16="http://schemas.microsoft.com/office/drawing/2014/main" id="{F6866F21-8D99-4F6C-6C48-2AF8F18C8696}"/>
              </a:ext>
            </a:extLst>
          </p:cNvPr>
          <p:cNvPicPr>
            <a:picLocks noChangeAspect="1"/>
          </p:cNvPicPr>
          <p:nvPr/>
        </p:nvPicPr>
        <p:blipFill>
          <a:blip r:embed="rId6"/>
          <a:srcRect/>
          <a:stretch/>
        </p:blipFill>
        <p:spPr>
          <a:xfrm>
            <a:off x="685800" y="6119124"/>
            <a:ext cx="2667000" cy="363724"/>
          </a:xfrm>
          <a:prstGeom prst="rect">
            <a:avLst/>
          </a:prstGeom>
        </p:spPr>
      </p:pic>
      <p:sp>
        <p:nvSpPr>
          <p:cNvPr id="5" name="TextBox 4">
            <a:extLst>
              <a:ext uri="{FF2B5EF4-FFF2-40B4-BE49-F238E27FC236}">
                <a16:creationId xmlns:a16="http://schemas.microsoft.com/office/drawing/2014/main" id="{D9F0320C-6E11-8C27-97A9-7BC1D632A9A2}"/>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4</a:t>
            </a:fld>
            <a:endParaRPr lang="en-US" sz="1600" dirty="0"/>
          </a:p>
        </p:txBody>
      </p:sp>
    </p:spTree>
    <p:extLst>
      <p:ext uri="{BB962C8B-B14F-4D97-AF65-F5344CB8AC3E}">
        <p14:creationId xmlns:p14="http://schemas.microsoft.com/office/powerpoint/2010/main" val="1513733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0C61BE-99B8-D1DC-2E0A-9CC82200B35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BA92F-315E-648F-DCB4-4E083DBC8FDC}"/>
              </a:ext>
            </a:extLst>
          </p:cNvPr>
          <p:cNvSpPr>
            <a:spLocks noGrp="1"/>
          </p:cNvSpPr>
          <p:nvPr>
            <p:ph idx="1"/>
          </p:nvPr>
        </p:nvSpPr>
        <p:spPr>
          <a:xfrm>
            <a:off x="304800" y="1136647"/>
            <a:ext cx="7329686" cy="1377953"/>
          </a:xfrm>
        </p:spPr>
        <p:txBody>
          <a:bodyPr/>
          <a:lstStyle/>
          <a:p>
            <a:endParaRPr lang="en-US" dirty="0"/>
          </a:p>
          <a:p>
            <a:pPr marL="0" indent="0">
              <a:spcBef>
                <a:spcPts val="0"/>
              </a:spcBef>
              <a:buNone/>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400" dirty="0">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1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000"/>
              </a:spcBef>
              <a:buNone/>
            </a:pPr>
            <a:r>
              <a:rPr lang="en-US" sz="1600" dirty="0">
                <a:latin typeface="Arial" panose="020B0604020202020204" pitchFamily="34" charset="0"/>
                <a:cs typeface="Arial" panose="020B0604020202020204" pitchFamily="34" charset="0"/>
              </a:rPr>
              <a:t>    </a:t>
            </a:r>
          </a:p>
        </p:txBody>
      </p:sp>
      <p:sp>
        <p:nvSpPr>
          <p:cNvPr id="7" name="Title 1">
            <a:extLst>
              <a:ext uri="{FF2B5EF4-FFF2-40B4-BE49-F238E27FC236}">
                <a16:creationId xmlns:a16="http://schemas.microsoft.com/office/drawing/2014/main" id="{521F300F-AB48-9BEB-C664-BF58E335F467}"/>
              </a:ext>
            </a:extLst>
          </p:cNvPr>
          <p:cNvSpPr txBox="1">
            <a:spLocks/>
          </p:cNvSpPr>
          <p:nvPr/>
        </p:nvSpPr>
        <p:spPr>
          <a:xfrm>
            <a:off x="265404" y="152401"/>
            <a:ext cx="8483600" cy="304800"/>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2000" b="1" i="1" dirty="0">
                <a:latin typeface="Calibri" panose="020F0502020204030204" pitchFamily="34" charset="0"/>
                <a:ea typeface="Calibri" panose="020F0502020204030204" pitchFamily="34" charset="0"/>
                <a:cs typeface="Calibri" panose="020F0502020204030204" pitchFamily="34" charset="0"/>
              </a:rPr>
              <a:t>Sponsored Program Award Management – Effort Reporting Policy Controls</a:t>
            </a:r>
            <a:endParaRPr lang="en-US" sz="2000" b="1" i="1" kern="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pic>
        <p:nvPicPr>
          <p:cNvPr id="8" name="Picture 2">
            <a:extLst>
              <a:ext uri="{FF2B5EF4-FFF2-40B4-BE49-F238E27FC236}">
                <a16:creationId xmlns:a16="http://schemas.microsoft.com/office/drawing/2014/main" id="{3C0D6206-E40B-ABBA-5E9B-463C2D4F82E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University of Rochester Logo" descr="Blue text on a black background&#10;&#10;AI-generated content may be incorrect.">
            <a:extLst>
              <a:ext uri="{FF2B5EF4-FFF2-40B4-BE49-F238E27FC236}">
                <a16:creationId xmlns:a16="http://schemas.microsoft.com/office/drawing/2014/main" id="{A2FEE443-7440-BE2E-996C-88C2F20172CF}"/>
              </a:ext>
            </a:extLst>
          </p:cNvPr>
          <p:cNvPicPr>
            <a:picLocks noChangeAspect="1"/>
          </p:cNvPicPr>
          <p:nvPr/>
        </p:nvPicPr>
        <p:blipFill>
          <a:blip r:embed="rId4"/>
          <a:srcRect/>
          <a:stretch/>
        </p:blipFill>
        <p:spPr>
          <a:xfrm>
            <a:off x="685800" y="6119124"/>
            <a:ext cx="2667000" cy="363724"/>
          </a:xfrm>
          <a:prstGeom prst="rect">
            <a:avLst/>
          </a:prstGeom>
        </p:spPr>
      </p:pic>
      <p:sp>
        <p:nvSpPr>
          <p:cNvPr id="5" name="TextBox 4">
            <a:extLst>
              <a:ext uri="{FF2B5EF4-FFF2-40B4-BE49-F238E27FC236}">
                <a16:creationId xmlns:a16="http://schemas.microsoft.com/office/drawing/2014/main" id="{BDF956D7-1E5C-83FD-96FE-37FB434B9FB7}"/>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5</a:t>
            </a:fld>
            <a:endParaRPr lang="en-US" sz="1600" dirty="0"/>
          </a:p>
        </p:txBody>
      </p:sp>
      <p:pic>
        <p:nvPicPr>
          <p:cNvPr id="1026" name="Picture 1">
            <a:extLst>
              <a:ext uri="{FF2B5EF4-FFF2-40B4-BE49-F238E27FC236}">
                <a16:creationId xmlns:a16="http://schemas.microsoft.com/office/drawing/2014/main" id="{12128CFB-0F2A-E8AF-EAD4-A80BEE6B94E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5404" y="533399"/>
            <a:ext cx="8595360" cy="593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24047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5404" y="790577"/>
            <a:ext cx="8726196" cy="5381624"/>
          </a:xfrm>
        </p:spPr>
        <p:txBody>
          <a:bodyPr/>
          <a:lstStyle/>
          <a:p>
            <a:pPr marL="687388" indent="-225425">
              <a:spcBef>
                <a:spcPts val="0"/>
              </a:spcBef>
              <a:buFont typeface="Arial" panose="020B0604020202020204" pitchFamily="34" charset="0"/>
              <a:buChar char="•"/>
            </a:pPr>
            <a:endParaRPr lang="en-US" sz="1200" u="sng" dirty="0">
              <a:latin typeface="Calibri" panose="020F0502020204030204" pitchFamily="34" charset="0"/>
              <a:ea typeface="Calibri" panose="020F0502020204030204" pitchFamily="34" charset="0"/>
              <a:cs typeface="Times New Roman" panose="02020603050405020304" pitchFamily="18" charset="0"/>
            </a:endParaRPr>
          </a:p>
          <a:p>
            <a:pPr marL="687388" indent="-225425">
              <a:spcBef>
                <a:spcPts val="0"/>
              </a:spcBef>
              <a:buFont typeface="Arial" panose="020B0604020202020204" pitchFamily="34" charset="0"/>
              <a:buChar char="•"/>
            </a:pPr>
            <a:endParaRPr lang="en-US" sz="1200" u="sng" dirty="0">
              <a:effectLst/>
              <a:latin typeface="Calibri" panose="020F0502020204030204" pitchFamily="34" charset="0"/>
              <a:ea typeface="Calibri" panose="020F0502020204030204" pitchFamily="34" charset="0"/>
              <a:cs typeface="Times New Roman" panose="02020603050405020304" pitchFamily="18" charset="0"/>
            </a:endParaRPr>
          </a:p>
          <a:p>
            <a:pPr marL="461963" indent="0">
              <a:spcBef>
                <a:spcPts val="0"/>
              </a:spcBef>
              <a:buNone/>
            </a:pPr>
            <a:endParaRPr lang="en-US" sz="1600" u="sng" dirty="0">
              <a:effectLst/>
              <a:latin typeface="Calibri" panose="020F0502020204030204" pitchFamily="34" charset="0"/>
              <a:ea typeface="Calibri" panose="020F0502020204030204" pitchFamily="34" charset="0"/>
              <a:cs typeface="Times New Roman" panose="02020603050405020304" pitchFamily="18" charset="0"/>
            </a:endParaRPr>
          </a:p>
          <a:p>
            <a:pPr marL="461963" indent="0">
              <a:spcBef>
                <a:spcPts val="0"/>
              </a:spcBef>
              <a:buNone/>
            </a:pPr>
            <a:r>
              <a:rPr lang="en-US" sz="1600" u="sng" dirty="0">
                <a:effectLst/>
                <a:latin typeface="Calibri" panose="020F0502020204030204" pitchFamily="34" charset="0"/>
                <a:ea typeface="Calibri" panose="020F0502020204030204" pitchFamily="34" charset="0"/>
                <a:cs typeface="Times New Roman" panose="02020603050405020304" pitchFamily="18" charset="0"/>
              </a:rPr>
              <a:t> </a:t>
            </a:r>
            <a:endParaRPr lang="en-US" sz="1600" u="sng" dirty="0">
              <a:latin typeface="Calibri" panose="020F0502020204030204" pitchFamily="34" charset="0"/>
              <a:cs typeface="Calibri" panose="020F0502020204030204" pitchFamily="34" charset="0"/>
            </a:endParaRPr>
          </a:p>
          <a:p>
            <a:pPr marL="339725" lvl="1" indent="0">
              <a:buNone/>
              <a:tabLst>
                <a:tab pos="2343150" algn="l"/>
                <a:tab pos="2803525" algn="l"/>
                <a:tab pos="2855913" algn="l"/>
              </a:tabLst>
            </a:pPr>
            <a:endParaRPr lang="en-US" sz="1200" b="1" i="1" dirty="0">
              <a:highlight>
                <a:srgbClr val="00FF00"/>
              </a:highlight>
              <a:latin typeface="Calibri" panose="020F0502020204030204" pitchFamily="34" charset="0"/>
              <a:cs typeface="Calibri" panose="020F0502020204030204" pitchFamily="34" charset="0"/>
            </a:endParaRPr>
          </a:p>
          <a:p>
            <a:pPr marL="339725" lvl="1" indent="0">
              <a:buNone/>
              <a:tabLst>
                <a:tab pos="2343150" algn="l"/>
                <a:tab pos="2803525" algn="l"/>
                <a:tab pos="2855913" algn="l"/>
              </a:tabLst>
            </a:pPr>
            <a:endParaRPr lang="en-US" sz="1200" b="1" i="1" dirty="0">
              <a:highlight>
                <a:srgbClr val="00FF00"/>
              </a:highlight>
              <a:latin typeface="Calibri" panose="020F0502020204030204" pitchFamily="34" charset="0"/>
              <a:cs typeface="Calibri" panose="020F0502020204030204" pitchFamily="34" charset="0"/>
            </a:endParaRPr>
          </a:p>
          <a:p>
            <a:pPr marL="339725" lvl="1" indent="0">
              <a:buNone/>
              <a:tabLst>
                <a:tab pos="2343150" algn="l"/>
                <a:tab pos="2803525" algn="l"/>
                <a:tab pos="2855913" algn="l"/>
              </a:tabLst>
            </a:pPr>
            <a:endParaRPr lang="en-US" sz="1200" b="1" i="1" dirty="0">
              <a:highlight>
                <a:srgbClr val="00FF00"/>
              </a:highlight>
              <a:latin typeface="Calibri" panose="020F0502020204030204" pitchFamily="34" charset="0"/>
              <a:cs typeface="Calibri" panose="020F0502020204030204" pitchFamily="34" charset="0"/>
            </a:endParaRPr>
          </a:p>
          <a:p>
            <a:pPr marL="0" indent="0">
              <a:buNone/>
            </a:pPr>
            <a:endParaRPr lang="en-US" sz="1000" b="1" dirty="0">
              <a:latin typeface="Arial" panose="020B0604020202020204" pitchFamily="34" charset="0"/>
              <a:cs typeface="Arial" panose="020B0604020202020204" pitchFamily="34" charset="0"/>
            </a:endParaRPr>
          </a:p>
        </p:txBody>
      </p:sp>
      <p:graphicFrame>
        <p:nvGraphicFramePr>
          <p:cNvPr id="6" name="Table 6">
            <a:extLst>
              <a:ext uri="{FF2B5EF4-FFF2-40B4-BE49-F238E27FC236}">
                <a16:creationId xmlns:a16="http://schemas.microsoft.com/office/drawing/2014/main" id="{792D6BD0-2EAB-4BA0-A7AD-7B1D3F135FF5}"/>
              </a:ext>
            </a:extLst>
          </p:cNvPr>
          <p:cNvGraphicFramePr>
            <a:graphicFrameLocks noGrp="1"/>
          </p:cNvGraphicFramePr>
          <p:nvPr>
            <p:extLst>
              <p:ext uri="{D42A27DB-BD31-4B8C-83A1-F6EECF244321}">
                <p14:modId xmlns:p14="http://schemas.microsoft.com/office/powerpoint/2010/main" val="2335129272"/>
              </p:ext>
            </p:extLst>
          </p:nvPr>
        </p:nvGraphicFramePr>
        <p:xfrm>
          <a:off x="228600" y="990601"/>
          <a:ext cx="8763000" cy="5134018"/>
        </p:xfrm>
        <a:graphic>
          <a:graphicData uri="http://schemas.openxmlformats.org/drawingml/2006/table">
            <a:tbl>
              <a:tblPr firstRow="1" bandRow="1">
                <a:tableStyleId>{F5AB1C69-6EDB-4FF4-983F-18BD219EF322}</a:tableStyleId>
              </a:tblPr>
              <a:tblGrid>
                <a:gridCol w="1143000">
                  <a:extLst>
                    <a:ext uri="{9D8B030D-6E8A-4147-A177-3AD203B41FA5}">
                      <a16:colId xmlns:a16="http://schemas.microsoft.com/office/drawing/2014/main" val="1673019030"/>
                    </a:ext>
                  </a:extLst>
                </a:gridCol>
                <a:gridCol w="1117692">
                  <a:extLst>
                    <a:ext uri="{9D8B030D-6E8A-4147-A177-3AD203B41FA5}">
                      <a16:colId xmlns:a16="http://schemas.microsoft.com/office/drawing/2014/main" val="2363887420"/>
                    </a:ext>
                  </a:extLst>
                </a:gridCol>
                <a:gridCol w="6502308">
                  <a:extLst>
                    <a:ext uri="{9D8B030D-6E8A-4147-A177-3AD203B41FA5}">
                      <a16:colId xmlns:a16="http://schemas.microsoft.com/office/drawing/2014/main" val="2039704193"/>
                    </a:ext>
                  </a:extLst>
                </a:gridCol>
              </a:tblGrid>
              <a:tr h="485750">
                <a:tc>
                  <a:txBody>
                    <a:bodyPr/>
                    <a:lstStyle/>
                    <a:p>
                      <a:r>
                        <a:rPr lang="en-US" sz="1600" dirty="0">
                          <a:solidFill>
                            <a:schemeClr val="tx1"/>
                          </a:solidFill>
                          <a:latin typeface="Calibri" panose="020F0502020204030204" pitchFamily="34" charset="0"/>
                          <a:cs typeface="Calibri" panose="020F0502020204030204" pitchFamily="34" charset="0"/>
                        </a:rPr>
                        <a:t>Effort </a:t>
                      </a:r>
                    </a:p>
                  </a:txBody>
                  <a:tcPr/>
                </a:tc>
                <a:tc>
                  <a:txBody>
                    <a:bodyPr/>
                    <a:lstStyle/>
                    <a:p>
                      <a:r>
                        <a:rPr lang="en-US" sz="1600" dirty="0">
                          <a:solidFill>
                            <a:schemeClr val="tx1"/>
                          </a:solidFill>
                          <a:latin typeface="Calibri" panose="020F0502020204030204" pitchFamily="34" charset="0"/>
                          <a:cs typeface="Calibri" panose="020F0502020204030204" pitchFamily="34" charset="0"/>
                        </a:rPr>
                        <a:t>Source </a:t>
                      </a:r>
                    </a:p>
                  </a:txBody>
                  <a:tcPr/>
                </a:tc>
                <a:tc>
                  <a:txBody>
                    <a:bodyPr/>
                    <a:lstStyle/>
                    <a:p>
                      <a:r>
                        <a:rPr lang="en-US" sz="1600" b="1" dirty="0">
                          <a:solidFill>
                            <a:schemeClr val="tx1"/>
                          </a:solidFill>
                          <a:latin typeface="Calibri" panose="020F0502020204030204" pitchFamily="34" charset="0"/>
                          <a:cs typeface="Calibri" panose="020F0502020204030204" pitchFamily="34" charset="0"/>
                        </a:rPr>
                        <a:t>Description </a:t>
                      </a:r>
                    </a:p>
                  </a:txBody>
                  <a:tcPr/>
                </a:tc>
                <a:extLst>
                  <a:ext uri="{0D108BD9-81ED-4DB2-BD59-A6C34878D82A}">
                    <a16:rowId xmlns:a16="http://schemas.microsoft.com/office/drawing/2014/main" val="1166799395"/>
                  </a:ext>
                </a:extLst>
              </a:tr>
              <a:tr h="1038249">
                <a:tc>
                  <a:txBody>
                    <a:bodyPr/>
                    <a:lstStyle/>
                    <a:p>
                      <a:r>
                        <a:rPr lang="en-US" sz="1400" b="1" dirty="0">
                          <a:solidFill>
                            <a:srgbClr val="00B050"/>
                          </a:solidFill>
                          <a:latin typeface="Calibri" panose="020F0502020204030204" pitchFamily="34" charset="0"/>
                          <a:cs typeface="Calibri" panose="020F0502020204030204" pitchFamily="34" charset="0"/>
                        </a:rPr>
                        <a:t>Committed</a:t>
                      </a:r>
                    </a:p>
                  </a:txBody>
                  <a:tcPr/>
                </a:tc>
                <a:tc>
                  <a:txBody>
                    <a:bodyPr/>
                    <a:lstStyle/>
                    <a:p>
                      <a:r>
                        <a:rPr lang="en-US" sz="1400" b="0" dirty="0">
                          <a:latin typeface="Calibri" panose="020F0502020204030204" pitchFamily="34" charset="0"/>
                          <a:cs typeface="Calibri" panose="020F0502020204030204" pitchFamily="34" charset="0"/>
                        </a:rPr>
                        <a:t>Per the Award </a:t>
                      </a:r>
                    </a:p>
                  </a:txBody>
                  <a:tcPr/>
                </a:tc>
                <a:tc>
                  <a:txBody>
                    <a:bodyPr/>
                    <a:lstStyle/>
                    <a:p>
                      <a:r>
                        <a:rPr lang="en-US" sz="1400" dirty="0">
                          <a:latin typeface="Calibri" panose="020F0502020204030204" pitchFamily="34" charset="0"/>
                          <a:cs typeface="Calibri" panose="020F0502020204030204" pitchFamily="34" charset="0"/>
                        </a:rPr>
                        <a:t>Effort promised in the award (</a:t>
                      </a:r>
                      <a:r>
                        <a:rPr lang="en-US" sz="1400" b="0" i="0" u="none" strike="noStrike" dirty="0">
                          <a:effectLst/>
                          <a:latin typeface="Calibri" panose="020F0502020204030204" pitchFamily="34" charset="0"/>
                          <a:cs typeface="Calibri" panose="020F0502020204030204" pitchFamily="34" charset="0"/>
                        </a:rPr>
                        <a:t>agreed to by the Sponsor and PI); </a:t>
                      </a:r>
                    </a:p>
                    <a:p>
                      <a:r>
                        <a:rPr lang="en-US" sz="1400" b="1" i="1" u="none" strike="noStrike" dirty="0">
                          <a:solidFill>
                            <a:srgbClr val="002060"/>
                          </a:solidFill>
                          <a:effectLst/>
                          <a:latin typeface="Calibri" panose="020F0502020204030204" pitchFamily="34" charset="0"/>
                          <a:cs typeface="Calibri" panose="020F0502020204030204" pitchFamily="34" charset="0"/>
                        </a:rPr>
                        <a:t>IORA system and also government web sites to obtain this information directly from the awards.  </a:t>
                      </a:r>
                      <a:endParaRPr lang="en-US"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201939958"/>
                  </a:ext>
                </a:extLst>
              </a:tr>
              <a:tr h="977572">
                <a:tc>
                  <a:txBody>
                    <a:bodyPr/>
                    <a:lstStyle/>
                    <a:p>
                      <a:r>
                        <a:rPr lang="en-US" sz="1400" b="1" dirty="0">
                          <a:solidFill>
                            <a:srgbClr val="00B0F0"/>
                          </a:solidFill>
                          <a:latin typeface="Calibri" panose="020F0502020204030204" pitchFamily="34" charset="0"/>
                          <a:cs typeface="Calibri" panose="020F0502020204030204" pitchFamily="34" charset="0"/>
                        </a:rPr>
                        <a:t>Reported</a:t>
                      </a:r>
                      <a:r>
                        <a:rPr lang="en-US" sz="1400" b="1" dirty="0">
                          <a:latin typeface="Calibri" panose="020F0502020204030204" pitchFamily="34" charset="0"/>
                          <a:cs typeface="Calibri" panose="020F0502020204030204" pitchFamily="34" charset="0"/>
                        </a:rPr>
                        <a:t> </a:t>
                      </a:r>
                    </a:p>
                  </a:txBody>
                  <a:tcPr/>
                </a:tc>
                <a:tc>
                  <a:txBody>
                    <a:bodyPr/>
                    <a:lstStyle/>
                    <a:p>
                      <a:pPr marL="0" marR="0">
                        <a:lnSpc>
                          <a:spcPct val="107000"/>
                        </a:lnSpc>
                        <a:spcAft>
                          <a:spcPts val="800"/>
                        </a:spcAf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Per </a:t>
                      </a:r>
                      <a:r>
                        <a:rPr lang="en-US" sz="1400" dirty="0" err="1">
                          <a:effectLst/>
                          <a:latin typeface="Calibri" panose="020F0502020204030204" pitchFamily="34" charset="0"/>
                          <a:ea typeface="Calibri" panose="020F0502020204030204" pitchFamily="34" charset="0"/>
                          <a:cs typeface="Times New Roman" panose="02020603050405020304" pitchFamily="18" charset="0"/>
                        </a:rPr>
                        <a:t>myURHR</a:t>
                      </a:r>
                      <a:r>
                        <a:rPr lang="en-US" sz="1400" dirty="0">
                          <a:effectLst/>
                          <a:latin typeface="Calibri" panose="020F0502020204030204" pitchFamily="34" charset="0"/>
                          <a:ea typeface="Calibri" panose="020F0502020204030204" pitchFamily="34" charset="0"/>
                          <a:cs typeface="Times New Roman" panose="02020603050405020304" pitchFamily="18" charset="0"/>
                        </a:rPr>
                        <a:t> Workday  </a:t>
                      </a:r>
                    </a:p>
                  </a:txBody>
                  <a:tcPr marL="68580" marR="68580" marT="0" marB="0"/>
                </a:tc>
                <a:tc>
                  <a:txBody>
                    <a:bodyPr/>
                    <a:lstStyle/>
                    <a:p>
                      <a:pPr marL="0" marR="0">
                        <a:lnSpc>
                          <a:spcPct val="107000"/>
                        </a:lnSpc>
                        <a:spcAft>
                          <a:spcPts val="800"/>
                        </a:spcAft>
                        <a:buNone/>
                      </a:pPr>
                      <a:r>
                        <a:rPr lang="en-US" sz="1400" i="0" u="none" dirty="0">
                          <a:solidFill>
                            <a:schemeClr val="accent4"/>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rPr>
                        <a:t>Effort/payroll allocation in </a:t>
                      </a:r>
                      <a:r>
                        <a:rPr lang="en-US" sz="1400" i="0" u="none" dirty="0" err="1">
                          <a:solidFill>
                            <a:schemeClr val="accent4"/>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rPr>
                        <a:t>myURHR</a:t>
                      </a:r>
                      <a:r>
                        <a:rPr lang="en-US" sz="1400" i="0" u="none" dirty="0">
                          <a:solidFill>
                            <a:schemeClr val="accent4"/>
                          </a:solidFill>
                          <a:effectLst/>
                          <a:highlight>
                            <a:srgbClr val="FFFFFF"/>
                          </a:highlight>
                          <a:latin typeface="Calibri" panose="020F0502020204030204" pitchFamily="34" charset="0"/>
                          <a:ea typeface="Calibri" panose="020F0502020204030204" pitchFamily="34" charset="0"/>
                          <a:cs typeface="Times New Roman" panose="02020603050405020304" pitchFamily="18" charset="0"/>
                        </a:rPr>
                        <a:t> (Workday)  </a:t>
                      </a:r>
                    </a:p>
                    <a:p>
                      <a:pPr marL="0" marR="0">
                        <a:lnSpc>
                          <a:spcPct val="107000"/>
                        </a:lnSpc>
                        <a:spcAft>
                          <a:spcPts val="800"/>
                        </a:spcAft>
                        <a:buNone/>
                      </a:pPr>
                      <a:r>
                        <a:rPr lang="en-US" sz="1400" b="1" i="1" u="sng"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URHCM0391b</a:t>
                      </a:r>
                      <a:r>
                        <a:rPr lang="en-US" sz="1400" b="1" i="1" u="sng" dirty="0">
                          <a:effectLst/>
                          <a:latin typeface="Calibri" panose="020F0502020204030204" pitchFamily="34" charset="0"/>
                          <a:ea typeface="Calibri" panose="020F0502020204030204" pitchFamily="34" charset="0"/>
                          <a:cs typeface="Times New Roman" panose="02020603050405020304" pitchFamily="18" charset="0"/>
                        </a:rPr>
                        <a:t> </a:t>
                      </a:r>
                      <a:r>
                        <a:rPr lang="en-US" sz="1400" i="1" u="sng" dirty="0">
                          <a:effectLst/>
                          <a:latin typeface="Calibri" panose="020F0502020204030204" pitchFamily="34" charset="0"/>
                          <a:ea typeface="Calibri" panose="020F0502020204030204" pitchFamily="34" charset="0"/>
                          <a:cs typeface="Times New Roman" panose="02020603050405020304" pitchFamily="18" charset="0"/>
                        </a:rPr>
                        <a:t>Effort Distribution by Fiscal Period </a:t>
                      </a:r>
                      <a:r>
                        <a:rPr lang="en-US" sz="1400" dirty="0">
                          <a:effectLst/>
                          <a:latin typeface="Calibri" panose="020F0502020204030204" pitchFamily="34" charset="0"/>
                          <a:ea typeface="Calibri" panose="020F0502020204030204" pitchFamily="34" charset="0"/>
                          <a:cs typeface="Times New Roman" panose="02020603050405020304" pitchFamily="18" charset="0"/>
                        </a:rPr>
                        <a:t> used to obtain effort/payroll allocations for selected researchers.  </a:t>
                      </a:r>
                      <a:r>
                        <a:rPr lang="en-US" sz="1400" i="1" dirty="0">
                          <a:effectLst/>
                          <a:latin typeface="Calibri" panose="020F0502020204030204" pitchFamily="34" charset="0"/>
                          <a:ea typeface="Calibri" panose="020F0502020204030204" pitchFamily="34" charset="0"/>
                          <a:cs typeface="Times New Roman" panose="02020603050405020304" pitchFamily="18" charset="0"/>
                        </a:rPr>
                        <a:t>(This report includes Salary Over the Cap and Cost Sharing)</a:t>
                      </a: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1951390836"/>
                  </a:ext>
                </a:extLst>
              </a:tr>
              <a:tr h="2605385">
                <a:tc>
                  <a:txBody>
                    <a:bodyPr/>
                    <a:lstStyle/>
                    <a:p>
                      <a:r>
                        <a:rPr lang="en-US" sz="1400" b="1" dirty="0">
                          <a:solidFill>
                            <a:srgbClr val="FF33CC"/>
                          </a:solidFill>
                          <a:latin typeface="Calibri" panose="020F0502020204030204" pitchFamily="34" charset="0"/>
                          <a:cs typeface="Calibri" panose="020F0502020204030204" pitchFamily="34" charset="0"/>
                        </a:rPr>
                        <a:t>Actual</a:t>
                      </a:r>
                      <a:r>
                        <a:rPr lang="en-US" sz="1400" b="1" dirty="0">
                          <a:latin typeface="Calibri" panose="020F0502020204030204" pitchFamily="34" charset="0"/>
                          <a:cs typeface="Calibri" panose="020F0502020204030204" pitchFamily="34" charset="0"/>
                        </a:rPr>
                        <a:t> </a:t>
                      </a:r>
                      <a:r>
                        <a:rPr lang="en-US" sz="1400" b="1" dirty="0">
                          <a:solidFill>
                            <a:srgbClr val="FF33CC"/>
                          </a:solidFill>
                          <a:latin typeface="Calibri" panose="020F0502020204030204" pitchFamily="34" charset="0"/>
                          <a:cs typeface="Calibri" panose="020F0502020204030204" pitchFamily="34" charset="0"/>
                        </a:rPr>
                        <a:t>Devoted</a:t>
                      </a:r>
                    </a:p>
                  </a:txBody>
                  <a:tcPr/>
                </a:tc>
                <a:tc>
                  <a:txBody>
                    <a:bodyPr/>
                    <a:lstStyle/>
                    <a:p>
                      <a:r>
                        <a:rPr lang="en-US" sz="1400" b="0" dirty="0">
                          <a:latin typeface="Calibri" panose="020F0502020204030204" pitchFamily="34" charset="0"/>
                          <a:cs typeface="Calibri" panose="020F0502020204030204" pitchFamily="34" charset="0"/>
                        </a:rPr>
                        <a:t>Per the Researcher Interview</a:t>
                      </a:r>
                    </a:p>
                  </a:txBody>
                  <a:tcPr/>
                </a:tc>
                <a:tc>
                  <a:txBody>
                    <a:bodyPr/>
                    <a:lstStyle/>
                    <a:p>
                      <a:r>
                        <a:rPr lang="en-US" sz="1400" i="0" dirty="0">
                          <a:solidFill>
                            <a:schemeClr val="accent4"/>
                          </a:solidFill>
                          <a:highlight>
                            <a:srgbClr val="FFFFFF"/>
                          </a:highlight>
                          <a:latin typeface="Calibri" panose="020F0502020204030204" pitchFamily="34" charset="0"/>
                          <a:cs typeface="Calibri" panose="020F0502020204030204" pitchFamily="34" charset="0"/>
                        </a:rPr>
                        <a:t>Actual work performed according to the faculty member/investigator or other responsible person with suitable means of verifying effort.  </a:t>
                      </a:r>
                      <a:r>
                        <a:rPr lang="en-US" sz="1400" i="0" dirty="0">
                          <a:solidFill>
                            <a:srgbClr val="FF0000"/>
                          </a:solidFill>
                          <a:highlight>
                            <a:srgbClr val="FFFFFF"/>
                          </a:highlight>
                          <a:latin typeface="Calibri" panose="020F0502020204030204" pitchFamily="34" charset="0"/>
                          <a:cs typeface="Calibri" panose="020F0502020204030204" pitchFamily="34" charset="0"/>
                        </a:rPr>
                        <a:t> </a:t>
                      </a:r>
                    </a:p>
                    <a:p>
                      <a:pPr marL="515937" lvl="0" indent="-285750">
                        <a:spcBef>
                          <a:spcPts val="0"/>
                        </a:spcBef>
                        <a:spcAft>
                          <a:spcPts val="0"/>
                        </a:spcAft>
                        <a:buFont typeface="Arial" panose="020B0604020202020204" pitchFamily="34" charset="0"/>
                        <a:buChar char="•"/>
                        <a:tabLst>
                          <a:tab pos="457200" algn="l"/>
                        </a:tabLst>
                      </a:pPr>
                      <a:r>
                        <a:rPr lang="en-US" sz="1400" i="1" dirty="0">
                          <a:effectLst/>
                          <a:latin typeface="Calibri" panose="020F0502020204030204" pitchFamily="34" charset="0"/>
                          <a:ea typeface="Calibri" panose="020F0502020204030204" pitchFamily="34" charset="0"/>
                          <a:cs typeface="Times New Roman" panose="02020603050405020304" pitchFamily="18" charset="0"/>
                        </a:rPr>
                        <a:t>All Total University Effort (TUE) - Sponsored Research, proposal writing, teaching, professional development, administrative </a:t>
                      </a:r>
                      <a:r>
                        <a:rPr lang="en-US" sz="1400" i="1" dirty="0">
                          <a:latin typeface="Calibri" panose="020F0502020204030204" pitchFamily="34" charset="0"/>
                          <a:ea typeface="Calibri" panose="020F0502020204030204" pitchFamily="34" charset="0"/>
                          <a:cs typeface="Times New Roman" panose="02020603050405020304" pitchFamily="18" charset="0"/>
                        </a:rPr>
                        <a:t>d</a:t>
                      </a:r>
                      <a:r>
                        <a:rPr lang="en-US" sz="1400" i="1" dirty="0">
                          <a:effectLst/>
                          <a:latin typeface="Calibri" panose="020F0502020204030204" pitchFamily="34" charset="0"/>
                          <a:ea typeface="Calibri" panose="020F0502020204030204" pitchFamily="34" charset="0"/>
                          <a:cs typeface="Times New Roman" panose="02020603050405020304" pitchFamily="18" charset="0"/>
                        </a:rPr>
                        <a:t>uties, clinical practice </a:t>
                      </a:r>
                      <a:r>
                        <a:rPr lang="en-US" sz="1400" i="1" u="sng" dirty="0">
                          <a:effectLst/>
                          <a:latin typeface="Calibri" panose="020F0502020204030204" pitchFamily="34" charset="0"/>
                          <a:ea typeface="Calibri" panose="020F0502020204030204" pitchFamily="34" charset="0"/>
                          <a:cs typeface="Times New Roman" panose="02020603050405020304" pitchFamily="18" charset="0"/>
                        </a:rPr>
                        <a:t>regardless of when</a:t>
                      </a:r>
                      <a:r>
                        <a:rPr lang="en-US" sz="1400" i="1" dirty="0">
                          <a:effectLst/>
                          <a:latin typeface="Calibri" panose="020F0502020204030204" pitchFamily="34" charset="0"/>
                          <a:ea typeface="Calibri" panose="020F0502020204030204" pitchFamily="34" charset="0"/>
                          <a:cs typeface="Times New Roman" panose="02020603050405020304" pitchFamily="18" charset="0"/>
                        </a:rPr>
                        <a:t> (daytime, evening, weekends) </a:t>
                      </a:r>
                      <a:r>
                        <a:rPr lang="en-US" sz="1400" i="1" u="sng" dirty="0">
                          <a:effectLst/>
                          <a:latin typeface="Calibri" panose="020F0502020204030204" pitchFamily="34" charset="0"/>
                          <a:ea typeface="Calibri" panose="020F0502020204030204" pitchFamily="34" charset="0"/>
                          <a:cs typeface="Times New Roman" panose="02020603050405020304" pitchFamily="18" charset="0"/>
                        </a:rPr>
                        <a:t>or where</a:t>
                      </a:r>
                      <a:r>
                        <a:rPr lang="en-US" sz="1400" i="1" dirty="0">
                          <a:effectLst/>
                          <a:latin typeface="Calibri" panose="020F0502020204030204" pitchFamily="34" charset="0"/>
                          <a:ea typeface="Calibri" panose="020F0502020204030204" pitchFamily="34" charset="0"/>
                          <a:cs typeface="Times New Roman" panose="02020603050405020304" pitchFamily="18" charset="0"/>
                        </a:rPr>
                        <a:t> (on site, at home, traveling) the activities occur.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515937" lvl="0" indent="-285750">
                        <a:spcBef>
                          <a:spcPts val="0"/>
                        </a:spcBef>
                        <a:spcAft>
                          <a:spcPts val="0"/>
                        </a:spcAft>
                        <a:buFont typeface="Arial" panose="020B0604020202020204" pitchFamily="34" charset="0"/>
                        <a:buChar char="•"/>
                        <a:tabLst>
                          <a:tab pos="457200" algn="l"/>
                        </a:tabLst>
                      </a:pPr>
                      <a:r>
                        <a:rPr lang="en-US" sz="1400" i="1" dirty="0">
                          <a:effectLst/>
                          <a:latin typeface="Calibri" panose="020F0502020204030204" pitchFamily="34" charset="0"/>
                          <a:ea typeface="Calibri" panose="020F0502020204030204" pitchFamily="34" charset="0"/>
                          <a:cs typeface="Times New Roman" panose="02020603050405020304" pitchFamily="18" charset="0"/>
                        </a:rPr>
                        <a:t>Total University Effort is </a:t>
                      </a:r>
                      <a:r>
                        <a:rPr lang="en-US" sz="1400" i="1" u="sng" dirty="0">
                          <a:effectLst/>
                          <a:latin typeface="Calibri" panose="020F0502020204030204" pitchFamily="34" charset="0"/>
                          <a:ea typeface="Calibri" panose="020F0502020204030204" pitchFamily="34" charset="0"/>
                          <a:cs typeface="Times New Roman" panose="02020603050405020304" pitchFamily="18" charset="0"/>
                        </a:rPr>
                        <a:t>not</a:t>
                      </a:r>
                      <a:r>
                        <a:rPr lang="en-US" sz="1400" i="1" dirty="0">
                          <a:effectLst/>
                          <a:latin typeface="Calibri" panose="020F0502020204030204" pitchFamily="34" charset="0"/>
                          <a:ea typeface="Calibri" panose="020F0502020204030204" pitchFamily="34" charset="0"/>
                          <a:cs typeface="Times New Roman" panose="02020603050405020304" pitchFamily="18" charset="0"/>
                        </a:rPr>
                        <a:t> based on a specified number of hours (e.g., 40 hours per week).  Cannot have greater than 100% effort.</a:t>
                      </a:r>
                      <a:endParaRPr lang="en-US"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752490527"/>
                  </a:ext>
                </a:extLst>
              </a:tr>
            </a:tbl>
          </a:graphicData>
        </a:graphic>
      </p:graphicFrame>
      <p:sp>
        <p:nvSpPr>
          <p:cNvPr id="8" name="Title 1"/>
          <p:cNvSpPr txBox="1">
            <a:spLocks/>
          </p:cNvSpPr>
          <p:nvPr/>
        </p:nvSpPr>
        <p:spPr>
          <a:xfrm>
            <a:off x="265404" y="263525"/>
            <a:ext cx="8483600" cy="569910"/>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pPr marL="57150" algn="l"/>
            <a:r>
              <a:rPr lang="en-US" sz="1600" b="1" i="1" kern="0" dirty="0">
                <a:latin typeface="Calibri" panose="020F0502020204030204" pitchFamily="34" charset="0"/>
                <a:cs typeface="Calibri" panose="020F0502020204030204" pitchFamily="34" charset="0"/>
              </a:rPr>
              <a:t>1a. Effort Reporting Policy Compliance -</a:t>
            </a:r>
            <a:r>
              <a:rPr lang="en-US" sz="1600" b="1" dirty="0">
                <a:latin typeface="Calibri" panose="020F0502020204030204" pitchFamily="34" charset="0"/>
                <a:ea typeface="Calibri" panose="020F0502020204030204" pitchFamily="34" charset="0"/>
                <a:cs typeface="Calibri" panose="020F0502020204030204" pitchFamily="34" charset="0"/>
              </a:rPr>
              <a:t> Management of  Faculty Member/Investigator Effort</a:t>
            </a:r>
          </a:p>
          <a:p>
            <a:pPr marL="57150" algn="l"/>
            <a:r>
              <a:rPr lang="en-US" sz="1600" b="1" dirty="0">
                <a:latin typeface="Calibri" panose="020F0502020204030204" pitchFamily="34" charset="0"/>
                <a:ea typeface="Calibri" panose="020F0502020204030204" pitchFamily="34" charset="0"/>
                <a:cs typeface="Calibri" panose="020F0502020204030204" pitchFamily="34" charset="0"/>
              </a:rPr>
              <a:t>      Commitment - </a:t>
            </a:r>
            <a:r>
              <a:rPr lang="en-US" sz="1600" b="1" i="1" dirty="0">
                <a:latin typeface="Calibri" panose="020F0502020204030204" pitchFamily="34" charset="0"/>
                <a:ea typeface="Calibri" panose="020F0502020204030204" pitchFamily="34" charset="0"/>
                <a:cs typeface="Calibri" panose="020F0502020204030204" pitchFamily="34" charset="0"/>
              </a:rPr>
              <a:t>Definitions</a:t>
            </a:r>
            <a:r>
              <a:rPr lang="en-US" sz="1600" b="1" dirty="0">
                <a:latin typeface="Calibri" panose="020F0502020204030204" pitchFamily="34" charset="0"/>
                <a:ea typeface="Calibri" panose="020F0502020204030204" pitchFamily="34" charset="0"/>
                <a:cs typeface="Calibri" panose="020F0502020204030204" pitchFamily="34" charset="0"/>
              </a:rPr>
              <a:t> </a:t>
            </a:r>
            <a:endParaRPr lang="en-US" sz="1600" b="1" u="sng" dirty="0">
              <a:latin typeface="Calibri" panose="020F0502020204030204" pitchFamily="34" charset="0"/>
              <a:ea typeface="Calibri" panose="020F0502020204030204" pitchFamily="34" charset="0"/>
              <a:cs typeface="Calibri" panose="020F0502020204030204" pitchFamily="34" charset="0"/>
            </a:endParaRPr>
          </a:p>
        </p:txBody>
      </p:sp>
      <p:pic>
        <p:nvPicPr>
          <p:cNvPr id="9" name="Picture 2">
            <a:extLst>
              <a:ext uri="{FF2B5EF4-FFF2-40B4-BE49-F238E27FC236}">
                <a16:creationId xmlns:a16="http://schemas.microsoft.com/office/drawing/2014/main" id="{B54E3528-BC15-4622-908A-FBA4C7FB8D8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404" y="833435"/>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University of Rochester Logo" descr="Blue text on a black background&#10;&#10;AI-generated content may be incorrect.">
            <a:extLst>
              <a:ext uri="{FF2B5EF4-FFF2-40B4-BE49-F238E27FC236}">
                <a16:creationId xmlns:a16="http://schemas.microsoft.com/office/drawing/2014/main" id="{C9598D1B-186A-DA77-C472-9ACF2FFE9A83}"/>
              </a:ext>
            </a:extLst>
          </p:cNvPr>
          <p:cNvPicPr>
            <a:picLocks noChangeAspect="1"/>
          </p:cNvPicPr>
          <p:nvPr/>
        </p:nvPicPr>
        <p:blipFill>
          <a:blip r:embed="rId4"/>
          <a:srcRect/>
          <a:stretch/>
        </p:blipFill>
        <p:spPr>
          <a:xfrm>
            <a:off x="685800" y="6324643"/>
            <a:ext cx="2667000" cy="374609"/>
          </a:xfrm>
          <a:prstGeom prst="rect">
            <a:avLst/>
          </a:prstGeom>
        </p:spPr>
      </p:pic>
      <p:sp>
        <p:nvSpPr>
          <p:cNvPr id="4" name="TextBox 3">
            <a:extLst>
              <a:ext uri="{FF2B5EF4-FFF2-40B4-BE49-F238E27FC236}">
                <a16:creationId xmlns:a16="http://schemas.microsoft.com/office/drawing/2014/main" id="{7B76C6EC-6989-AAE5-24FB-BEC9BA20606C}"/>
              </a:ext>
            </a:extLst>
          </p:cNvPr>
          <p:cNvSpPr txBox="1"/>
          <p:nvPr/>
        </p:nvSpPr>
        <p:spPr>
          <a:xfrm>
            <a:off x="7863840" y="6119540"/>
            <a:ext cx="609600" cy="338554"/>
          </a:xfrm>
          <a:prstGeom prst="rect">
            <a:avLst/>
          </a:prstGeom>
          <a:noFill/>
        </p:spPr>
        <p:txBody>
          <a:bodyPr wrap="square" rtlCol="0">
            <a:spAutoFit/>
          </a:bodyPr>
          <a:lstStyle/>
          <a:p>
            <a:fld id="{AEAA99D4-5C5E-4C4C-BB97-69CA1101F4B0}" type="slidenum">
              <a:rPr lang="en-US" sz="1600" smtClean="0"/>
              <a:t>6</a:t>
            </a:fld>
            <a:endParaRPr lang="en-US" sz="1600" dirty="0"/>
          </a:p>
        </p:txBody>
      </p:sp>
    </p:spTree>
    <p:extLst>
      <p:ext uri="{BB962C8B-B14F-4D97-AF65-F5344CB8AC3E}">
        <p14:creationId xmlns:p14="http://schemas.microsoft.com/office/powerpoint/2010/main" val="103047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09DD6-F688-4E2F-A304-F7C31F159F2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879CAA-491A-4EFB-BBD6-4258CEBE5597}"/>
              </a:ext>
            </a:extLst>
          </p:cNvPr>
          <p:cNvSpPr>
            <a:spLocks noGrp="1"/>
          </p:cNvSpPr>
          <p:nvPr>
            <p:ph idx="1"/>
          </p:nvPr>
        </p:nvSpPr>
        <p:spPr>
          <a:xfrm>
            <a:off x="304800" y="838200"/>
            <a:ext cx="8534400" cy="5105399"/>
          </a:xfrm>
        </p:spPr>
        <p:txBody>
          <a:bodyPr/>
          <a:lstStyle/>
          <a:p>
            <a:pPr marL="0" indent="0">
              <a:buNone/>
            </a:pPr>
            <a:r>
              <a:rPr lang="en-US" sz="1800" b="1" dirty="0">
                <a:latin typeface="Calibri" panose="020F0502020204030204" pitchFamily="34" charset="0"/>
                <a:ea typeface="Calibri" panose="020F0502020204030204" pitchFamily="34" charset="0"/>
                <a:cs typeface="Calibri" panose="020F0502020204030204" pitchFamily="34" charset="0"/>
              </a:rPr>
              <a:t>Workday Report – new - URHCM0391b:  Reported Effort by Pay Period </a:t>
            </a:r>
          </a:p>
          <a:p>
            <a:pPr lvl="0"/>
            <a:r>
              <a:rPr lang="en-US" sz="2000" dirty="0">
                <a:latin typeface="Calibri" panose="020F0502020204030204" pitchFamily="34" charset="0"/>
                <a:ea typeface="Calibri" panose="020F0502020204030204" pitchFamily="34" charset="0"/>
                <a:cs typeface="Calibri" panose="020F0502020204030204" pitchFamily="34" charset="0"/>
              </a:rPr>
              <a:t>By worker/faculty member/investigator </a:t>
            </a:r>
          </a:p>
          <a:p>
            <a:pPr lvl="0"/>
            <a:r>
              <a:rPr lang="en-US" sz="2000" dirty="0">
                <a:latin typeface="Calibri" panose="020F0502020204030204" pitchFamily="34" charset="0"/>
                <a:ea typeface="Calibri" panose="020F0502020204030204" pitchFamily="34" charset="0"/>
                <a:cs typeface="Calibri" panose="020F0502020204030204" pitchFamily="34" charset="0"/>
              </a:rPr>
              <a:t>Total University Effort: TUE has all effort Clinical, Research, Academics, teaching, administrative, etc.    </a:t>
            </a:r>
          </a:p>
          <a:p>
            <a:pPr lvl="0"/>
            <a:r>
              <a:rPr lang="en-US" sz="2000" dirty="0">
                <a:latin typeface="Calibri" panose="020F0502020204030204" pitchFamily="34" charset="0"/>
                <a:ea typeface="Calibri" panose="020F0502020204030204" pitchFamily="34" charset="0"/>
                <a:cs typeface="Calibri" panose="020F0502020204030204" pitchFamily="34" charset="0"/>
              </a:rPr>
              <a:t> Includes </a:t>
            </a:r>
            <a:r>
              <a:rPr lang="en-US" sz="2000" b="1" dirty="0">
                <a:latin typeface="Calibri" panose="020F0502020204030204" pitchFamily="34" charset="0"/>
                <a:ea typeface="Calibri" panose="020F0502020204030204" pitchFamily="34" charset="0"/>
                <a:cs typeface="Calibri" panose="020F0502020204030204" pitchFamily="34" charset="0"/>
              </a:rPr>
              <a:t>Salary Over Cap </a:t>
            </a:r>
            <a:r>
              <a:rPr lang="en-US" sz="2000" dirty="0">
                <a:latin typeface="Calibri" panose="020F0502020204030204" pitchFamily="34" charset="0"/>
                <a:ea typeface="Calibri" panose="020F0502020204030204" pitchFamily="34" charset="0"/>
                <a:cs typeface="Calibri" panose="020F0502020204030204" pitchFamily="34" charset="0"/>
              </a:rPr>
              <a:t>identified by:  </a:t>
            </a:r>
          </a:p>
          <a:p>
            <a:pPr marL="0" lvl="0" indent="0">
              <a:buNone/>
            </a:pPr>
            <a:r>
              <a:rPr lang="en-US" sz="2000" b="1" dirty="0">
                <a:solidFill>
                  <a:srgbClr val="0070C0"/>
                </a:solidFill>
                <a:latin typeface="Calibri" panose="020F0502020204030204" pitchFamily="34" charset="0"/>
                <a:ea typeface="Calibri" panose="020F0502020204030204" pitchFamily="34" charset="0"/>
                <a:cs typeface="Calibri" panose="020F0502020204030204" pitchFamily="34" charset="0"/>
              </a:rPr>
              <a:t>         </a:t>
            </a:r>
            <a:r>
              <a:rPr lang="en-US" sz="2000" b="1" dirty="0">
                <a:solidFill>
                  <a:srgbClr val="7030A0"/>
                </a:solidFill>
                <a:latin typeface="Calibri" panose="020F0502020204030204" pitchFamily="34" charset="0"/>
                <a:ea typeface="Calibri" panose="020F0502020204030204" pitchFamily="34" charset="0"/>
                <a:cs typeface="Calibri" panose="020F0502020204030204" pitchFamily="34" charset="0"/>
              </a:rPr>
              <a:t>Field ‘FAO</a:t>
            </a:r>
            <a:r>
              <a:rPr lang="en-US" sz="2000" dirty="0">
                <a:solidFill>
                  <a:srgbClr val="7030A0"/>
                </a:solidFill>
                <a:latin typeface="Calibri" panose="020F0502020204030204" pitchFamily="34" charset="0"/>
                <a:ea typeface="Calibri" panose="020F0502020204030204" pitchFamily="34" charset="0"/>
                <a:cs typeface="Calibri" panose="020F0502020204030204" pitchFamily="34" charset="0"/>
              </a:rPr>
              <a:t>” </a:t>
            </a:r>
            <a:r>
              <a:rPr lang="en-US" sz="2000" dirty="0">
                <a:latin typeface="Calibri" panose="020F0502020204030204" pitchFamily="34" charset="0"/>
                <a:ea typeface="Calibri" panose="020F0502020204030204" pitchFamily="34" charset="0"/>
                <a:cs typeface="Calibri" panose="020F0502020204030204" pitchFamily="34" charset="0"/>
              </a:rPr>
              <a:t>with </a:t>
            </a:r>
            <a:r>
              <a:rPr lang="en-US" sz="2000"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OP account </a:t>
            </a:r>
            <a:r>
              <a:rPr lang="en-US" sz="2000" u="sng" dirty="0">
                <a:latin typeface="Calibri" panose="020F0502020204030204" pitchFamily="34" charset="0"/>
                <a:ea typeface="Calibri" panose="020F0502020204030204" pitchFamily="34" charset="0"/>
                <a:cs typeface="Calibri" panose="020F0502020204030204" pitchFamily="34" charset="0"/>
              </a:rPr>
              <a:t>#</a:t>
            </a:r>
            <a:r>
              <a:rPr lang="en-US" sz="2000" dirty="0">
                <a:latin typeface="Calibri" panose="020F0502020204030204" pitchFamily="34" charset="0"/>
                <a:ea typeface="Calibri" panose="020F0502020204030204" pitchFamily="34" charset="0"/>
                <a:cs typeface="Calibri" panose="020F0502020204030204" pitchFamily="34" charset="0"/>
              </a:rPr>
              <a:t>  and </a:t>
            </a:r>
            <a:r>
              <a:rPr lang="en-US" sz="2000" b="1" dirty="0">
                <a:solidFill>
                  <a:srgbClr val="7030A0"/>
                </a:solidFill>
                <a:latin typeface="Calibri" panose="020F0502020204030204" pitchFamily="34" charset="0"/>
                <a:ea typeface="Calibri" panose="020F0502020204030204" pitchFamily="34" charset="0"/>
                <a:cs typeface="Calibri" panose="020F0502020204030204" pitchFamily="34" charset="0"/>
              </a:rPr>
              <a:t>Field “Grant</a:t>
            </a:r>
            <a:r>
              <a:rPr lang="en-US" sz="2000" dirty="0">
                <a:latin typeface="Calibri" panose="020F0502020204030204" pitchFamily="34" charset="0"/>
                <a:ea typeface="Calibri" panose="020F0502020204030204" pitchFamily="34" charset="0"/>
                <a:cs typeface="Calibri" panose="020F0502020204030204" pitchFamily="34" charset="0"/>
              </a:rPr>
              <a:t>” with </a:t>
            </a:r>
            <a:r>
              <a:rPr lang="en-US" sz="2000" u="sng" dirty="0">
                <a:latin typeface="Calibri" panose="020F0502020204030204" pitchFamily="34" charset="0"/>
                <a:ea typeface="Calibri" panose="020F0502020204030204" pitchFamily="34" charset="0"/>
                <a:cs typeface="Calibri" panose="020F0502020204030204" pitchFamily="34" charset="0"/>
              </a:rPr>
              <a:t>GR account</a:t>
            </a:r>
            <a:r>
              <a:rPr lang="en-US" sz="2000" dirty="0">
                <a:latin typeface="Calibri" panose="020F0502020204030204" pitchFamily="34" charset="0"/>
                <a:ea typeface="Calibri" panose="020F0502020204030204" pitchFamily="34" charset="0"/>
                <a:cs typeface="Calibri" panose="020F0502020204030204" pitchFamily="34" charset="0"/>
              </a:rPr>
              <a:t>#</a:t>
            </a:r>
          </a:p>
          <a:p>
            <a:pPr marL="0" lvl="0" indent="0">
              <a:buNone/>
            </a:pPr>
            <a:r>
              <a:rPr lang="en-US" sz="2000" b="1" dirty="0">
                <a:latin typeface="Calibri" panose="020F0502020204030204" pitchFamily="34" charset="0"/>
                <a:ea typeface="Calibri" panose="020F0502020204030204" pitchFamily="34" charset="0"/>
                <a:cs typeface="Calibri" panose="020F0502020204030204" pitchFamily="34" charset="0"/>
              </a:rPr>
              <a:t>         on the same line with </a:t>
            </a:r>
            <a:r>
              <a:rPr lang="en-US" sz="2000" b="1" dirty="0">
                <a:highlight>
                  <a:srgbClr val="FFFF00"/>
                </a:highlight>
                <a:latin typeface="Calibri" panose="020F0502020204030204" pitchFamily="34" charset="0"/>
                <a:ea typeface="Calibri" panose="020F0502020204030204" pitchFamily="34" charset="0"/>
                <a:cs typeface="Calibri" panose="020F0502020204030204" pitchFamily="34" charset="0"/>
              </a:rPr>
              <a:t>SC 57550  </a:t>
            </a:r>
            <a:endParaRPr lang="en-US" sz="2000" dirty="0">
              <a:latin typeface="Calibri" panose="020F0502020204030204" pitchFamily="34" charset="0"/>
              <a:ea typeface="Calibri" panose="020F0502020204030204" pitchFamily="34" charset="0"/>
              <a:cs typeface="Calibri" panose="020F0502020204030204" pitchFamily="34" charset="0"/>
            </a:endParaRPr>
          </a:p>
          <a:p>
            <a:pPr lvl="0"/>
            <a:r>
              <a:rPr lang="en-US" sz="2000" dirty="0">
                <a:latin typeface="Calibri" panose="020F0502020204030204" pitchFamily="34" charset="0"/>
                <a:ea typeface="Calibri" panose="020F0502020204030204" pitchFamily="34" charset="0"/>
                <a:cs typeface="Calibri" panose="020F0502020204030204" pitchFamily="34" charset="0"/>
              </a:rPr>
              <a:t>Includes mandatory or voluntary </a:t>
            </a:r>
            <a:r>
              <a:rPr lang="en-US" sz="2000" b="1" dirty="0">
                <a:latin typeface="Calibri" panose="020F0502020204030204" pitchFamily="34" charset="0"/>
                <a:ea typeface="Calibri" panose="020F0502020204030204" pitchFamily="34" charset="0"/>
                <a:cs typeface="Calibri" panose="020F0502020204030204" pitchFamily="34" charset="0"/>
              </a:rPr>
              <a:t>Cost Sharing</a:t>
            </a:r>
            <a:r>
              <a:rPr lang="en-US" sz="2000" dirty="0">
                <a:latin typeface="Calibri" panose="020F0502020204030204" pitchFamily="34" charset="0"/>
                <a:ea typeface="Calibri" panose="020F0502020204030204" pitchFamily="34" charset="0"/>
                <a:cs typeface="Calibri" panose="020F0502020204030204" pitchFamily="34" charset="0"/>
              </a:rPr>
              <a:t>, which is identified by: </a:t>
            </a:r>
          </a:p>
          <a:p>
            <a:pPr marL="0" lvl="0" indent="0">
              <a:buNone/>
            </a:pPr>
            <a:r>
              <a:rPr lang="en-US" sz="2000" b="1" dirty="0">
                <a:solidFill>
                  <a:srgbClr val="0070C0"/>
                </a:solidFill>
                <a:latin typeface="Calibri" panose="020F0502020204030204" pitchFamily="34" charset="0"/>
                <a:ea typeface="Calibri" panose="020F0502020204030204" pitchFamily="34" charset="0"/>
                <a:cs typeface="Calibri" panose="020F0502020204030204" pitchFamily="34" charset="0"/>
              </a:rPr>
              <a:t>         Field ‘FAO</a:t>
            </a:r>
            <a:r>
              <a:rPr lang="en-US" sz="2000" dirty="0">
                <a:latin typeface="Calibri" panose="020F0502020204030204" pitchFamily="34" charset="0"/>
                <a:ea typeface="Calibri" panose="020F0502020204030204" pitchFamily="34" charset="0"/>
                <a:cs typeface="Calibri" panose="020F0502020204030204" pitchFamily="34" charset="0"/>
              </a:rPr>
              <a:t>” with </a:t>
            </a:r>
            <a:r>
              <a:rPr lang="en-US" sz="2000"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OP account </a:t>
            </a:r>
            <a:r>
              <a:rPr lang="en-US" sz="2000" u="sng" dirty="0">
                <a:latin typeface="Calibri" panose="020F0502020204030204" pitchFamily="34" charset="0"/>
                <a:ea typeface="Calibri" panose="020F0502020204030204" pitchFamily="34" charset="0"/>
                <a:cs typeface="Calibri" panose="020F0502020204030204" pitchFamily="34" charset="0"/>
              </a:rPr>
              <a:t>#</a:t>
            </a:r>
            <a:r>
              <a:rPr lang="en-US" sz="2000" dirty="0">
                <a:latin typeface="Calibri" panose="020F0502020204030204" pitchFamily="34" charset="0"/>
                <a:ea typeface="Calibri" panose="020F0502020204030204" pitchFamily="34" charset="0"/>
                <a:cs typeface="Calibri" panose="020F0502020204030204" pitchFamily="34" charset="0"/>
              </a:rPr>
              <a:t>  and </a:t>
            </a:r>
            <a:r>
              <a:rPr lang="en-US" sz="2000" b="1" dirty="0">
                <a:solidFill>
                  <a:srgbClr val="0070C0"/>
                </a:solidFill>
                <a:latin typeface="Calibri" panose="020F0502020204030204" pitchFamily="34" charset="0"/>
                <a:ea typeface="Calibri" panose="020F0502020204030204" pitchFamily="34" charset="0"/>
                <a:cs typeface="Calibri" panose="020F0502020204030204" pitchFamily="34" charset="0"/>
              </a:rPr>
              <a:t>Field “Grant</a:t>
            </a:r>
            <a:r>
              <a:rPr lang="en-US" sz="2000" dirty="0">
                <a:latin typeface="Calibri" panose="020F0502020204030204" pitchFamily="34" charset="0"/>
                <a:ea typeface="Calibri" panose="020F0502020204030204" pitchFamily="34" charset="0"/>
                <a:cs typeface="Calibri" panose="020F0502020204030204" pitchFamily="34" charset="0"/>
              </a:rPr>
              <a:t>” with </a:t>
            </a:r>
            <a:r>
              <a:rPr lang="en-US" sz="2000" u="sng" dirty="0">
                <a:latin typeface="Calibri" panose="020F0502020204030204" pitchFamily="34" charset="0"/>
                <a:ea typeface="Calibri" panose="020F0502020204030204" pitchFamily="34" charset="0"/>
                <a:cs typeface="Calibri" panose="020F0502020204030204" pitchFamily="34" charset="0"/>
              </a:rPr>
              <a:t>GR account</a:t>
            </a:r>
            <a:r>
              <a:rPr lang="en-US" sz="2000" dirty="0">
                <a:latin typeface="Calibri" panose="020F0502020204030204" pitchFamily="34" charset="0"/>
                <a:ea typeface="Calibri" panose="020F0502020204030204" pitchFamily="34" charset="0"/>
                <a:cs typeface="Calibri" panose="020F0502020204030204" pitchFamily="34" charset="0"/>
              </a:rPr>
              <a:t>#</a:t>
            </a:r>
          </a:p>
          <a:p>
            <a:pPr marL="0" lvl="0" indent="0">
              <a:buNone/>
            </a:pPr>
            <a:r>
              <a:rPr lang="en-US" sz="2000" b="1" dirty="0">
                <a:latin typeface="Calibri" panose="020F0502020204030204" pitchFamily="34" charset="0"/>
                <a:ea typeface="Calibri" panose="020F0502020204030204" pitchFamily="34" charset="0"/>
                <a:cs typeface="Calibri" panose="020F0502020204030204" pitchFamily="34" charset="0"/>
              </a:rPr>
              <a:t>         on the same line  </a:t>
            </a:r>
            <a:r>
              <a:rPr lang="en-US" sz="2000" b="1" i="1" dirty="0">
                <a:latin typeface="Calibri" panose="020F0502020204030204" pitchFamily="34" charset="0"/>
                <a:ea typeface="Calibri" panose="020F0502020204030204" pitchFamily="34" charset="0"/>
                <a:cs typeface="Calibri" panose="020F0502020204030204" pitchFamily="34" charset="0"/>
              </a:rPr>
              <a:t>(there is no spend category for cost sharing)</a:t>
            </a:r>
            <a:r>
              <a:rPr lang="en-US" sz="2000" b="1" dirty="0">
                <a:latin typeface="Calibri" panose="020F0502020204030204" pitchFamily="34" charset="0"/>
                <a:ea typeface="Calibri" panose="020F0502020204030204" pitchFamily="34" charset="0"/>
                <a:cs typeface="Calibri" panose="020F0502020204030204" pitchFamily="34" charset="0"/>
              </a:rPr>
              <a:t> </a:t>
            </a:r>
          </a:p>
          <a:p>
            <a:pPr lvl="0"/>
            <a:r>
              <a:rPr lang="en-US" sz="2000" dirty="0">
                <a:latin typeface="Calibri" panose="020F0502020204030204" pitchFamily="34" charset="0"/>
                <a:ea typeface="Calibri" panose="020F0502020204030204" pitchFamily="34" charset="0"/>
                <a:cs typeface="Calibri" panose="020F0502020204030204" pitchFamily="34" charset="0"/>
              </a:rPr>
              <a:t>Can click/drill into the effort percent to see dollars </a:t>
            </a:r>
          </a:p>
          <a:p>
            <a:pPr lvl="0"/>
            <a:r>
              <a:rPr lang="en-US" sz="2000" dirty="0">
                <a:latin typeface="Calibri" panose="020F0502020204030204" pitchFamily="34" charset="0"/>
                <a:ea typeface="Calibri" panose="020F0502020204030204" pitchFamily="34" charset="0"/>
                <a:cs typeface="Calibri" panose="020F0502020204030204" pitchFamily="34" charset="0"/>
              </a:rPr>
              <a:t>Payroll Accounting Adjustments (PAAs) – see instructions </a:t>
            </a:r>
          </a:p>
          <a:p>
            <a:pPr lvl="0"/>
            <a:r>
              <a:rPr lang="en-US" sz="2000" dirty="0">
                <a:latin typeface="Calibri" panose="020F0502020204030204" pitchFamily="34" charset="0"/>
                <a:ea typeface="Calibri" panose="020F0502020204030204" pitchFamily="34" charset="0"/>
                <a:cs typeface="Calibri" panose="020F0502020204030204" pitchFamily="34" charset="0"/>
              </a:rPr>
              <a:t>You should be able to see all effort regardless of the home department – see instructions </a:t>
            </a:r>
          </a:p>
          <a:p>
            <a:pPr marL="0" indent="0">
              <a:spcBef>
                <a:spcPts val="0"/>
              </a:spcBef>
              <a:buNone/>
            </a:pPr>
            <a:endParaRPr lang="en-US" sz="1200" dirty="0">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200" dirty="0">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000"/>
              </a:spcBef>
              <a:buNone/>
            </a:pPr>
            <a:r>
              <a:rPr lang="en-US" sz="1200" dirty="0">
                <a:latin typeface="Calibri" panose="020F0502020204030204" pitchFamily="34" charset="0"/>
                <a:ea typeface="Calibri" panose="020F0502020204030204" pitchFamily="34" charset="0"/>
                <a:cs typeface="Calibri" panose="020F0502020204030204" pitchFamily="34" charset="0"/>
              </a:rPr>
              <a:t>    </a:t>
            </a:r>
          </a:p>
        </p:txBody>
      </p:sp>
      <p:sp>
        <p:nvSpPr>
          <p:cNvPr id="7" name="Title 1">
            <a:extLst>
              <a:ext uri="{FF2B5EF4-FFF2-40B4-BE49-F238E27FC236}">
                <a16:creationId xmlns:a16="http://schemas.microsoft.com/office/drawing/2014/main" id="{DC033AC8-453B-382A-CF45-6C279121CCBF}"/>
              </a:ext>
            </a:extLst>
          </p:cNvPr>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2000" b="1" i="1" dirty="0">
                <a:latin typeface="Calibri" panose="020F0502020204030204" pitchFamily="34" charset="0"/>
                <a:ea typeface="Calibri" panose="020F0502020204030204" pitchFamily="34" charset="0"/>
                <a:cs typeface="Calibri" panose="020F0502020204030204" pitchFamily="34" charset="0"/>
              </a:rPr>
              <a:t>Sponsored Program Award Management – Roles &amp; Responsibilities; Partners</a:t>
            </a:r>
            <a:endParaRPr lang="en-US" sz="2000" b="1" i="1" kern="0" dirty="0">
              <a:latin typeface="Calibri" panose="020F0502020204030204" pitchFamily="34" charset="0"/>
              <a:ea typeface="Calibri" panose="020F0502020204030204" pitchFamily="34" charset="0"/>
              <a:cs typeface="Calibri" panose="020F0502020204030204" pitchFamily="34" charset="0"/>
            </a:endParaRPr>
          </a:p>
        </p:txBody>
      </p:sp>
      <p:pic>
        <p:nvPicPr>
          <p:cNvPr id="8" name="Picture 2">
            <a:extLst>
              <a:ext uri="{FF2B5EF4-FFF2-40B4-BE49-F238E27FC236}">
                <a16:creationId xmlns:a16="http://schemas.microsoft.com/office/drawing/2014/main" id="{A132CC05-68AB-577F-7C05-5532BD3FED6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University of Rochester Logo" descr="Blue text on a black background&#10;&#10;AI-generated content may be incorrect.">
            <a:extLst>
              <a:ext uri="{FF2B5EF4-FFF2-40B4-BE49-F238E27FC236}">
                <a16:creationId xmlns:a16="http://schemas.microsoft.com/office/drawing/2014/main" id="{2DE2F23B-5F40-947B-1E3F-EEA4D966CA20}"/>
              </a:ext>
            </a:extLst>
          </p:cNvPr>
          <p:cNvPicPr>
            <a:picLocks noChangeAspect="1"/>
          </p:cNvPicPr>
          <p:nvPr/>
        </p:nvPicPr>
        <p:blipFill>
          <a:blip r:embed="rId4"/>
          <a:srcRect/>
          <a:stretch/>
        </p:blipFill>
        <p:spPr>
          <a:xfrm>
            <a:off x="685800" y="6119124"/>
            <a:ext cx="2667000" cy="363724"/>
          </a:xfrm>
          <a:prstGeom prst="rect">
            <a:avLst/>
          </a:prstGeom>
        </p:spPr>
      </p:pic>
      <p:sp>
        <p:nvSpPr>
          <p:cNvPr id="5" name="TextBox 4">
            <a:extLst>
              <a:ext uri="{FF2B5EF4-FFF2-40B4-BE49-F238E27FC236}">
                <a16:creationId xmlns:a16="http://schemas.microsoft.com/office/drawing/2014/main" id="{95304C43-E500-6758-271A-E9C7EAB04A23}"/>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7</a:t>
            </a:fld>
            <a:endParaRPr lang="en-US" sz="1600" dirty="0"/>
          </a:p>
        </p:txBody>
      </p:sp>
    </p:spTree>
    <p:extLst>
      <p:ext uri="{BB962C8B-B14F-4D97-AF65-F5344CB8AC3E}">
        <p14:creationId xmlns:p14="http://schemas.microsoft.com/office/powerpoint/2010/main" val="660498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39D08-40B9-F3D7-1BB0-D6F7FB53CC2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CE27A7-A131-5CC4-A185-E1223B858996}"/>
              </a:ext>
            </a:extLst>
          </p:cNvPr>
          <p:cNvSpPr>
            <a:spLocks noGrp="1"/>
          </p:cNvSpPr>
          <p:nvPr>
            <p:ph idx="1"/>
          </p:nvPr>
        </p:nvSpPr>
        <p:spPr>
          <a:xfrm>
            <a:off x="304800" y="838200"/>
            <a:ext cx="8534400" cy="5105399"/>
          </a:xfrm>
        </p:spPr>
        <p:txBody>
          <a:bodyPr/>
          <a:lstStyle/>
          <a:p>
            <a:pPr marL="0" indent="0">
              <a:buNone/>
            </a:pPr>
            <a:r>
              <a:rPr lang="en-US" sz="1800" b="1" dirty="0">
                <a:latin typeface="Calibri" panose="020F0502020204030204" pitchFamily="34" charset="0"/>
                <a:ea typeface="Calibri" panose="020F0502020204030204" pitchFamily="34" charset="0"/>
                <a:cs typeface="Calibri" panose="020F0502020204030204" pitchFamily="34" charset="0"/>
              </a:rPr>
              <a:t>Workday Report – new - URHCM0391b:  Reported Effort by Pay Period </a:t>
            </a:r>
          </a:p>
          <a:p>
            <a:pPr marL="0" indent="0">
              <a:spcBef>
                <a:spcPts val="0"/>
              </a:spcBef>
              <a:buNone/>
            </a:pPr>
            <a:endParaRPr lang="en-US" sz="1200" dirty="0">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200" dirty="0">
              <a:latin typeface="Calibri" panose="020F0502020204030204" pitchFamily="34" charset="0"/>
              <a:ea typeface="Calibri" panose="020F0502020204030204" pitchFamily="34" charset="0"/>
              <a:cs typeface="Calibri" panose="020F0502020204030204" pitchFamily="34" charset="0"/>
            </a:endParaRPr>
          </a:p>
          <a:p>
            <a:pPr marL="400050" lvl="1" indent="0">
              <a:spcBef>
                <a:spcPts val="1000"/>
              </a:spcBef>
              <a:buNone/>
            </a:pPr>
            <a:endParaRPr lang="en-US" sz="1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000"/>
              </a:spcBef>
              <a:buNone/>
            </a:pPr>
            <a:r>
              <a:rPr lang="en-US" sz="1200" dirty="0">
                <a:latin typeface="Calibri" panose="020F0502020204030204" pitchFamily="34" charset="0"/>
                <a:ea typeface="Calibri" panose="020F0502020204030204" pitchFamily="34" charset="0"/>
                <a:cs typeface="Calibri" panose="020F0502020204030204" pitchFamily="34" charset="0"/>
              </a:rPr>
              <a:t>    </a:t>
            </a:r>
          </a:p>
        </p:txBody>
      </p:sp>
      <p:sp>
        <p:nvSpPr>
          <p:cNvPr id="7" name="Title 1">
            <a:extLst>
              <a:ext uri="{FF2B5EF4-FFF2-40B4-BE49-F238E27FC236}">
                <a16:creationId xmlns:a16="http://schemas.microsoft.com/office/drawing/2014/main" id="{C169E86E-EA43-67B5-6696-1683FE85C17B}"/>
              </a:ext>
            </a:extLst>
          </p:cNvPr>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2000" b="1" i="1" dirty="0">
                <a:latin typeface="Calibri" panose="020F0502020204030204" pitchFamily="34" charset="0"/>
                <a:ea typeface="Calibri" panose="020F0502020204030204" pitchFamily="34" charset="0"/>
                <a:cs typeface="Calibri" panose="020F0502020204030204" pitchFamily="34" charset="0"/>
              </a:rPr>
              <a:t>Sponsored Program Award Management – Roles &amp; Responsibilities; Partners</a:t>
            </a:r>
            <a:endParaRPr lang="en-US" sz="2000" b="1" i="1" kern="0" dirty="0">
              <a:latin typeface="Calibri" panose="020F0502020204030204" pitchFamily="34" charset="0"/>
              <a:ea typeface="Calibri" panose="020F0502020204030204" pitchFamily="34" charset="0"/>
              <a:cs typeface="Calibri" panose="020F0502020204030204" pitchFamily="34" charset="0"/>
            </a:endParaRPr>
          </a:p>
        </p:txBody>
      </p:sp>
      <p:pic>
        <p:nvPicPr>
          <p:cNvPr id="8" name="Picture 2">
            <a:extLst>
              <a:ext uri="{FF2B5EF4-FFF2-40B4-BE49-F238E27FC236}">
                <a16:creationId xmlns:a16="http://schemas.microsoft.com/office/drawing/2014/main" id="{85542722-DEF4-7613-BF6E-71C178DDEE7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University of Rochester Logo" descr="Blue text on a black background&#10;&#10;AI-generated content may be incorrect.">
            <a:extLst>
              <a:ext uri="{FF2B5EF4-FFF2-40B4-BE49-F238E27FC236}">
                <a16:creationId xmlns:a16="http://schemas.microsoft.com/office/drawing/2014/main" id="{7835B7CE-06EE-F81F-0E29-4B17A9AB8276}"/>
              </a:ext>
            </a:extLst>
          </p:cNvPr>
          <p:cNvPicPr>
            <a:picLocks noChangeAspect="1"/>
          </p:cNvPicPr>
          <p:nvPr/>
        </p:nvPicPr>
        <p:blipFill>
          <a:blip r:embed="rId4"/>
          <a:srcRect/>
          <a:stretch/>
        </p:blipFill>
        <p:spPr>
          <a:xfrm>
            <a:off x="685800" y="6119124"/>
            <a:ext cx="2667000" cy="363724"/>
          </a:xfrm>
          <a:prstGeom prst="rect">
            <a:avLst/>
          </a:prstGeom>
        </p:spPr>
      </p:pic>
      <p:sp>
        <p:nvSpPr>
          <p:cNvPr id="5" name="TextBox 4">
            <a:extLst>
              <a:ext uri="{FF2B5EF4-FFF2-40B4-BE49-F238E27FC236}">
                <a16:creationId xmlns:a16="http://schemas.microsoft.com/office/drawing/2014/main" id="{2C002AEE-6AC7-EE5E-D3BC-6D00C3AB3C79}"/>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8</a:t>
            </a:fld>
            <a:endParaRPr lang="en-US" sz="1600" dirty="0"/>
          </a:p>
        </p:txBody>
      </p:sp>
      <p:pic>
        <p:nvPicPr>
          <p:cNvPr id="1026" name="Picture 1">
            <a:extLst>
              <a:ext uri="{FF2B5EF4-FFF2-40B4-BE49-F238E27FC236}">
                <a16:creationId xmlns:a16="http://schemas.microsoft.com/office/drawing/2014/main" id="{F6F9DAA6-E804-69F1-35CA-C6FAA604FAA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177925"/>
            <a:ext cx="8215604" cy="461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4927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148F5-FBB6-D25B-19ED-494265D8BC3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BE9FEB-2D72-1DAC-6664-BF1A539E6C3F}"/>
              </a:ext>
            </a:extLst>
          </p:cNvPr>
          <p:cNvSpPr>
            <a:spLocks noGrp="1"/>
          </p:cNvSpPr>
          <p:nvPr>
            <p:ph idx="1"/>
          </p:nvPr>
        </p:nvSpPr>
        <p:spPr>
          <a:xfrm>
            <a:off x="304800" y="838200"/>
            <a:ext cx="8534400" cy="5105399"/>
          </a:xfrm>
        </p:spPr>
        <p:txBody>
          <a:bodyPr/>
          <a:lstStyle/>
          <a:p>
            <a:pPr marL="400050" lvl="1" indent="0">
              <a:spcBef>
                <a:spcPts val="1000"/>
              </a:spcBef>
              <a:buNone/>
            </a:pPr>
            <a:endParaRPr lang="en-US" sz="1200" dirty="0">
              <a:latin typeface="Calibri" panose="020F0502020204030204" pitchFamily="34" charset="0"/>
              <a:ea typeface="Calibri" panose="020F0502020204030204" pitchFamily="34" charset="0"/>
              <a:cs typeface="Calibri" panose="020F0502020204030204" pitchFamily="34" charset="0"/>
            </a:endParaRPr>
          </a:p>
          <a:p>
            <a:pPr marL="0" indent="0">
              <a:spcBef>
                <a:spcPts val="1000"/>
              </a:spcBef>
              <a:buNone/>
            </a:pPr>
            <a:r>
              <a:rPr lang="en-US" sz="1200" dirty="0">
                <a:latin typeface="Calibri" panose="020F0502020204030204" pitchFamily="34" charset="0"/>
                <a:ea typeface="Calibri" panose="020F0502020204030204" pitchFamily="34" charset="0"/>
                <a:cs typeface="Calibri" panose="020F0502020204030204" pitchFamily="34" charset="0"/>
              </a:rPr>
              <a:t>    </a:t>
            </a:r>
          </a:p>
        </p:txBody>
      </p:sp>
      <p:sp>
        <p:nvSpPr>
          <p:cNvPr id="7" name="Title 1">
            <a:extLst>
              <a:ext uri="{FF2B5EF4-FFF2-40B4-BE49-F238E27FC236}">
                <a16:creationId xmlns:a16="http://schemas.microsoft.com/office/drawing/2014/main" id="{E679676B-1969-6710-D5E2-13827FFE1EEA}"/>
              </a:ext>
            </a:extLst>
          </p:cNvPr>
          <p:cNvSpPr txBox="1">
            <a:spLocks/>
          </p:cNvSpPr>
          <p:nvPr/>
        </p:nvSpPr>
        <p:spPr>
          <a:xfrm>
            <a:off x="265404" y="304800"/>
            <a:ext cx="8483600" cy="387073"/>
          </a:xfrm>
          <a:prstGeom prst="rect">
            <a:avLst/>
          </a:prstGeom>
        </p:spPr>
        <p:txBody>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2pPr>
            <a:lvl3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3pPr>
            <a:lvl4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4pPr>
            <a:lvl5pPr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5pPr>
            <a:lvl6pPr marL="4572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6pPr>
            <a:lvl7pPr marL="9144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7pPr>
            <a:lvl8pPr marL="13716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8pPr>
            <a:lvl9pPr marL="1828800" algn="ctr" rtl="0" eaLnBrk="1" fontAlgn="base" hangingPunct="1">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2000" b="1" i="1" dirty="0">
                <a:latin typeface="Calibri" panose="020F0502020204030204" pitchFamily="34" charset="0"/>
                <a:ea typeface="Calibri" panose="020F0502020204030204" pitchFamily="34" charset="0"/>
                <a:cs typeface="Calibri" panose="020F0502020204030204" pitchFamily="34" charset="0"/>
              </a:rPr>
              <a:t>Sponsored Program Award Management – URHCM0391b example </a:t>
            </a:r>
            <a:endParaRPr lang="en-US" sz="2000" b="1" i="1" kern="0" dirty="0">
              <a:latin typeface="Calibri" panose="020F0502020204030204" pitchFamily="34" charset="0"/>
              <a:ea typeface="Calibri" panose="020F0502020204030204" pitchFamily="34" charset="0"/>
              <a:cs typeface="Calibri" panose="020F0502020204030204" pitchFamily="34" charset="0"/>
            </a:endParaRPr>
          </a:p>
        </p:txBody>
      </p:sp>
      <p:pic>
        <p:nvPicPr>
          <p:cNvPr id="8" name="Picture 2">
            <a:extLst>
              <a:ext uri="{FF2B5EF4-FFF2-40B4-BE49-F238E27FC236}">
                <a16:creationId xmlns:a16="http://schemas.microsoft.com/office/drawing/2014/main" id="{C2263AFE-819A-4850-36C3-E8B0CA00C82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404" y="738876"/>
            <a:ext cx="8483600" cy="3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University of Rochester Logo" descr="Blue text on a black background&#10;&#10;AI-generated content may be incorrect.">
            <a:extLst>
              <a:ext uri="{FF2B5EF4-FFF2-40B4-BE49-F238E27FC236}">
                <a16:creationId xmlns:a16="http://schemas.microsoft.com/office/drawing/2014/main" id="{6D132EF0-F18E-F241-43DE-94CE8E640ACC}"/>
              </a:ext>
            </a:extLst>
          </p:cNvPr>
          <p:cNvPicPr>
            <a:picLocks noChangeAspect="1"/>
          </p:cNvPicPr>
          <p:nvPr/>
        </p:nvPicPr>
        <p:blipFill>
          <a:blip r:embed="rId4"/>
          <a:srcRect/>
          <a:stretch/>
        </p:blipFill>
        <p:spPr>
          <a:xfrm>
            <a:off x="685800" y="6119124"/>
            <a:ext cx="2667000" cy="363724"/>
          </a:xfrm>
          <a:prstGeom prst="rect">
            <a:avLst/>
          </a:prstGeom>
        </p:spPr>
      </p:pic>
      <p:sp>
        <p:nvSpPr>
          <p:cNvPr id="5" name="TextBox 4">
            <a:extLst>
              <a:ext uri="{FF2B5EF4-FFF2-40B4-BE49-F238E27FC236}">
                <a16:creationId xmlns:a16="http://schemas.microsoft.com/office/drawing/2014/main" id="{28C748DC-9446-DB12-821A-A06F7A9C5126}"/>
              </a:ext>
            </a:extLst>
          </p:cNvPr>
          <p:cNvSpPr txBox="1"/>
          <p:nvPr/>
        </p:nvSpPr>
        <p:spPr>
          <a:xfrm>
            <a:off x="7848600" y="6119124"/>
            <a:ext cx="609600" cy="338554"/>
          </a:xfrm>
          <a:prstGeom prst="rect">
            <a:avLst/>
          </a:prstGeom>
          <a:noFill/>
        </p:spPr>
        <p:txBody>
          <a:bodyPr wrap="square" rtlCol="0">
            <a:spAutoFit/>
          </a:bodyPr>
          <a:lstStyle/>
          <a:p>
            <a:fld id="{AEAA99D4-5C5E-4C4C-BB97-69CA1101F4B0}" type="slidenum">
              <a:rPr lang="en-US" sz="1600" smtClean="0"/>
              <a:t>9</a:t>
            </a:fld>
            <a:endParaRPr lang="en-US" sz="1600" dirty="0"/>
          </a:p>
        </p:txBody>
      </p:sp>
      <p:graphicFrame>
        <p:nvGraphicFramePr>
          <p:cNvPr id="10" name="Table 9">
            <a:extLst>
              <a:ext uri="{FF2B5EF4-FFF2-40B4-BE49-F238E27FC236}">
                <a16:creationId xmlns:a16="http://schemas.microsoft.com/office/drawing/2014/main" id="{E62CDDCE-AA48-38C4-B9F7-D62E912CC66B}"/>
              </a:ext>
            </a:extLst>
          </p:cNvPr>
          <p:cNvGraphicFramePr>
            <a:graphicFrameLocks noGrp="1"/>
          </p:cNvGraphicFramePr>
          <p:nvPr>
            <p:extLst>
              <p:ext uri="{D42A27DB-BD31-4B8C-83A1-F6EECF244321}">
                <p14:modId xmlns:p14="http://schemas.microsoft.com/office/powerpoint/2010/main" val="833713959"/>
              </p:ext>
            </p:extLst>
          </p:nvPr>
        </p:nvGraphicFramePr>
        <p:xfrm>
          <a:off x="265404" y="927309"/>
          <a:ext cx="8723244" cy="5155472"/>
        </p:xfrm>
        <a:graphic>
          <a:graphicData uri="http://schemas.openxmlformats.org/drawingml/2006/table">
            <a:tbl>
              <a:tblPr>
                <a:tableStyleId>{5C22544A-7EE6-4342-B048-85BDC9FD1C3A}</a:tableStyleId>
              </a:tblPr>
              <a:tblGrid>
                <a:gridCol w="1136222">
                  <a:extLst>
                    <a:ext uri="{9D8B030D-6E8A-4147-A177-3AD203B41FA5}">
                      <a16:colId xmlns:a16="http://schemas.microsoft.com/office/drawing/2014/main" val="3033976024"/>
                    </a:ext>
                  </a:extLst>
                </a:gridCol>
                <a:gridCol w="1014046">
                  <a:extLst>
                    <a:ext uri="{9D8B030D-6E8A-4147-A177-3AD203B41FA5}">
                      <a16:colId xmlns:a16="http://schemas.microsoft.com/office/drawing/2014/main" val="1565185111"/>
                    </a:ext>
                  </a:extLst>
                </a:gridCol>
                <a:gridCol w="784728">
                  <a:extLst>
                    <a:ext uri="{9D8B030D-6E8A-4147-A177-3AD203B41FA5}">
                      <a16:colId xmlns:a16="http://schemas.microsoft.com/office/drawing/2014/main" val="405195320"/>
                    </a:ext>
                  </a:extLst>
                </a:gridCol>
                <a:gridCol w="1219200">
                  <a:extLst>
                    <a:ext uri="{9D8B030D-6E8A-4147-A177-3AD203B41FA5}">
                      <a16:colId xmlns:a16="http://schemas.microsoft.com/office/drawing/2014/main" val="677657129"/>
                    </a:ext>
                  </a:extLst>
                </a:gridCol>
                <a:gridCol w="990600">
                  <a:extLst>
                    <a:ext uri="{9D8B030D-6E8A-4147-A177-3AD203B41FA5}">
                      <a16:colId xmlns:a16="http://schemas.microsoft.com/office/drawing/2014/main" val="1646475943"/>
                    </a:ext>
                  </a:extLst>
                </a:gridCol>
                <a:gridCol w="914400">
                  <a:extLst>
                    <a:ext uri="{9D8B030D-6E8A-4147-A177-3AD203B41FA5}">
                      <a16:colId xmlns:a16="http://schemas.microsoft.com/office/drawing/2014/main" val="3778839128"/>
                    </a:ext>
                  </a:extLst>
                </a:gridCol>
                <a:gridCol w="914400">
                  <a:extLst>
                    <a:ext uri="{9D8B030D-6E8A-4147-A177-3AD203B41FA5}">
                      <a16:colId xmlns:a16="http://schemas.microsoft.com/office/drawing/2014/main" val="1786394381"/>
                    </a:ext>
                  </a:extLst>
                </a:gridCol>
                <a:gridCol w="914400">
                  <a:extLst>
                    <a:ext uri="{9D8B030D-6E8A-4147-A177-3AD203B41FA5}">
                      <a16:colId xmlns:a16="http://schemas.microsoft.com/office/drawing/2014/main" val="2730192442"/>
                    </a:ext>
                  </a:extLst>
                </a:gridCol>
                <a:gridCol w="835248">
                  <a:extLst>
                    <a:ext uri="{9D8B030D-6E8A-4147-A177-3AD203B41FA5}">
                      <a16:colId xmlns:a16="http://schemas.microsoft.com/office/drawing/2014/main" val="2123945240"/>
                    </a:ext>
                  </a:extLst>
                </a:gridCol>
              </a:tblGrid>
              <a:tr h="289232">
                <a:tc>
                  <a:txBody>
                    <a:bodyPr/>
                    <a:lstStyle/>
                    <a:p>
                      <a:pPr algn="ctr"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Worker</a:t>
                      </a:r>
                      <a:endParaRPr lang="en-US" sz="12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ct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Notes </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ct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FAO</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ct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Grant</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ct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Spend Category</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ctr"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12/31/2025</a:t>
                      </a:r>
                      <a:endParaRPr lang="en-US" sz="12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ct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01/31/2026</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ctr"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02/28/2026</a:t>
                      </a:r>
                      <a:endParaRPr lang="en-US" sz="12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ctr"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03/31/2026</a:t>
                      </a:r>
                      <a:endParaRPr lang="en-US" sz="12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extLst>
                  <a:ext uri="{0D108BD9-81ED-4DB2-BD59-A6C34878D82A}">
                    <a16:rowId xmlns:a16="http://schemas.microsoft.com/office/drawing/2014/main" val="1432799685"/>
                  </a:ext>
                </a:extLst>
              </a:tr>
              <a:tr h="527567">
                <a:tc>
                  <a:txBody>
                    <a:bodyPr/>
                    <a:lstStyle/>
                    <a:p>
                      <a:pPr algn="l"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FACULTY name A </a:t>
                      </a:r>
                      <a:endParaRPr lang="en-US" sz="12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GR111111</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GR111111 Name XXX </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Faculty Full Time Salaries (SC57600)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10.00%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10.00%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10.00%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10.00%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extLst>
                  <a:ext uri="{0D108BD9-81ED-4DB2-BD59-A6C34878D82A}">
                    <a16:rowId xmlns:a16="http://schemas.microsoft.com/office/drawing/2014/main" val="679642581"/>
                  </a:ext>
                </a:extLst>
              </a:tr>
              <a:tr h="562216">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FACULTY name A </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GR111112</a:t>
                      </a:r>
                      <a:endParaRPr lang="en-US" sz="12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GR111112 Name XXX </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Faculty Full Time Salaries (SC57600)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10.50%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10.50%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10.50%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10.50%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extLst>
                  <a:ext uri="{0D108BD9-81ED-4DB2-BD59-A6C34878D82A}">
                    <a16:rowId xmlns:a16="http://schemas.microsoft.com/office/drawing/2014/main" val="2952326506"/>
                  </a:ext>
                </a:extLst>
              </a:tr>
              <a:tr h="562216">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FACULTY name A </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GR111113</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GR111113 Name XXX </a:t>
                      </a:r>
                      <a:endParaRPr lang="en-US" sz="12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Faculty Full Time Salaries (SC57600)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4.00%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4.00%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4.00%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4.00%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extLst>
                  <a:ext uri="{0D108BD9-81ED-4DB2-BD59-A6C34878D82A}">
                    <a16:rowId xmlns:a16="http://schemas.microsoft.com/office/drawing/2014/main" val="2936583867"/>
                  </a:ext>
                </a:extLst>
              </a:tr>
              <a:tr h="562216">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FACULTY name A </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GR111114</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GR111114 Name XXX </a:t>
                      </a:r>
                      <a:endParaRPr lang="en-US" sz="12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Faculty Full Time Salaries (SC57600)</a:t>
                      </a:r>
                      <a:endParaRPr lang="en-US" sz="12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14.00%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14.00%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14.00%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0.00%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extLst>
                  <a:ext uri="{0D108BD9-81ED-4DB2-BD59-A6C34878D82A}">
                    <a16:rowId xmlns:a16="http://schemas.microsoft.com/office/drawing/2014/main" val="3019822641"/>
                  </a:ext>
                </a:extLst>
              </a:tr>
              <a:tr h="562216">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FACULTY name A </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GR111115</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GR111115 Name XXX </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Faculty Full Time Salaries (SC57600)</a:t>
                      </a:r>
                      <a:endParaRPr lang="en-US" sz="12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16.00%</a:t>
                      </a:r>
                      <a:endParaRPr lang="en-US" sz="12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16.00%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16.00%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16.00%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extLst>
                  <a:ext uri="{0D108BD9-81ED-4DB2-BD59-A6C34878D82A}">
                    <a16:rowId xmlns:a16="http://schemas.microsoft.com/office/drawing/2014/main" val="1463677783"/>
                  </a:ext>
                </a:extLst>
              </a:tr>
              <a:tr h="562216">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FACULTY name A </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Salary over cap example</a:t>
                      </a:r>
                      <a:endParaRPr lang="en-US" sz="1200" b="1" i="0" u="none" strike="noStrike"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OP222222</a:t>
                      </a:r>
                      <a:endParaRPr lang="en-US" sz="1200" b="1" i="0" u="none" strike="noStrike"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GR333333 Name XXX </a:t>
                      </a:r>
                      <a:endParaRPr lang="en-US" sz="1200" b="1" i="0" u="none" strike="noStrike"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Faculty HHS </a:t>
                      </a:r>
                      <a:r>
                        <a:rPr lang="en-US" sz="1200" b="1" u="none" strike="noStrike"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Salary Cap (SC57550)</a:t>
                      </a:r>
                      <a:endParaRPr lang="en-US" sz="1200" b="1" i="0" u="none" strike="noStrike"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5.00%</a:t>
                      </a:r>
                      <a:endParaRPr lang="en-US" sz="12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5.00%</a:t>
                      </a:r>
                      <a:endParaRPr lang="en-US" sz="12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5.00%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5.00%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extLst>
                  <a:ext uri="{0D108BD9-81ED-4DB2-BD59-A6C34878D82A}">
                    <a16:rowId xmlns:a16="http://schemas.microsoft.com/office/drawing/2014/main" val="4039446647"/>
                  </a:ext>
                </a:extLst>
              </a:tr>
              <a:tr h="562216">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FACULTY name A </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dirty="0">
                          <a:effectLst/>
                          <a:highlight>
                            <a:srgbClr val="00FFFF"/>
                          </a:highlight>
                          <a:latin typeface="Calibri" panose="020F0502020204030204" pitchFamily="34" charset="0"/>
                          <a:ea typeface="Calibri" panose="020F0502020204030204" pitchFamily="34" charset="0"/>
                          <a:cs typeface="Calibri" panose="020F0502020204030204" pitchFamily="34" charset="0"/>
                        </a:rPr>
                        <a:t>Cost Sharing example </a:t>
                      </a:r>
                      <a:endParaRPr lang="en-US" sz="1200" b="1" i="0" u="none" strike="noStrike" dirty="0">
                        <a:solidFill>
                          <a:srgbClr val="000000"/>
                        </a:solidFill>
                        <a:effectLst/>
                        <a:highlight>
                          <a:srgbClr val="00FFFF"/>
                        </a:highligh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dirty="0">
                          <a:effectLst/>
                          <a:highlight>
                            <a:srgbClr val="00FFFF"/>
                          </a:highlight>
                          <a:latin typeface="Calibri" panose="020F0502020204030204" pitchFamily="34" charset="0"/>
                          <a:ea typeface="Calibri" panose="020F0502020204030204" pitchFamily="34" charset="0"/>
                          <a:cs typeface="Calibri" panose="020F0502020204030204" pitchFamily="34" charset="0"/>
                        </a:rPr>
                        <a:t>OP444444</a:t>
                      </a:r>
                      <a:endParaRPr lang="en-US" sz="1200" b="1" i="0" u="none" strike="noStrike" dirty="0">
                        <a:solidFill>
                          <a:srgbClr val="000000"/>
                        </a:solidFill>
                        <a:effectLst/>
                        <a:highlight>
                          <a:srgbClr val="00FFFF"/>
                        </a:highligh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dirty="0">
                          <a:effectLst/>
                          <a:highlight>
                            <a:srgbClr val="00FFFF"/>
                          </a:highlight>
                          <a:latin typeface="Calibri" panose="020F0502020204030204" pitchFamily="34" charset="0"/>
                          <a:ea typeface="Calibri" panose="020F0502020204030204" pitchFamily="34" charset="0"/>
                          <a:cs typeface="Calibri" panose="020F0502020204030204" pitchFamily="34" charset="0"/>
                        </a:rPr>
                        <a:t>GR666666 Name XXX </a:t>
                      </a:r>
                      <a:endParaRPr lang="en-US" sz="1200" b="1" i="0" u="none" strike="noStrike" dirty="0">
                        <a:solidFill>
                          <a:srgbClr val="000000"/>
                        </a:solidFill>
                        <a:effectLst/>
                        <a:highlight>
                          <a:srgbClr val="00FFFF"/>
                        </a:highligh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Faculty Full Time Salaries (SC57600)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7.00%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7.00%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7.00%</a:t>
                      </a:r>
                      <a:endParaRPr lang="en-US" sz="12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7.00%</a:t>
                      </a:r>
                      <a:endParaRPr lang="en-US" sz="12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extLst>
                  <a:ext uri="{0D108BD9-81ED-4DB2-BD59-A6C34878D82A}">
                    <a16:rowId xmlns:a16="http://schemas.microsoft.com/office/drawing/2014/main" val="3686204676"/>
                  </a:ext>
                </a:extLst>
              </a:tr>
              <a:tr h="562216">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FACULTY name A </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OP333333 </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(Blank)</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Faculty Full Time Salaries (SC57600)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33.50%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33.50%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33.50%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47.50%</a:t>
                      </a:r>
                      <a:endParaRPr lang="en-US" sz="12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extLst>
                  <a:ext uri="{0D108BD9-81ED-4DB2-BD59-A6C34878D82A}">
                    <a16:rowId xmlns:a16="http://schemas.microsoft.com/office/drawing/2014/main" val="2817441569"/>
                  </a:ext>
                </a:extLst>
              </a:tr>
              <a:tr h="289232">
                <a:tc>
                  <a:txBody>
                    <a:bodyPr/>
                    <a:lstStyle/>
                    <a:p>
                      <a:pPr algn="l"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Total</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l" fontAlgn="t">
                        <a:buNone/>
                      </a:pP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100.00%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100.00%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a:effectLst/>
                          <a:latin typeface="Calibri" panose="020F0502020204030204" pitchFamily="34" charset="0"/>
                          <a:ea typeface="Calibri" panose="020F0502020204030204" pitchFamily="34" charset="0"/>
                          <a:cs typeface="Calibri" panose="020F0502020204030204" pitchFamily="34" charset="0"/>
                        </a:rPr>
                        <a:t>100.00%</a:t>
                      </a:r>
                      <a:endParaRPr lang="en-US" sz="12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tc>
                  <a:txBody>
                    <a:bodyPr/>
                    <a:lstStyle/>
                    <a:p>
                      <a:pPr algn="r" fontAlgn="t">
                        <a:buNone/>
                      </a:pPr>
                      <a:r>
                        <a:rPr lang="en-US" sz="1200" b="1" u="none" strike="noStrike" dirty="0">
                          <a:effectLst/>
                          <a:latin typeface="Calibri" panose="020F0502020204030204" pitchFamily="34" charset="0"/>
                          <a:ea typeface="Calibri" panose="020F0502020204030204" pitchFamily="34" charset="0"/>
                          <a:cs typeface="Calibri" panose="020F0502020204030204" pitchFamily="34" charset="0"/>
                        </a:rPr>
                        <a:t>100.00%</a:t>
                      </a:r>
                      <a:endParaRPr lang="en-US" sz="12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164" marR="8164" marT="8164" marB="0"/>
                </a:tc>
                <a:extLst>
                  <a:ext uri="{0D108BD9-81ED-4DB2-BD59-A6C34878D82A}">
                    <a16:rowId xmlns:a16="http://schemas.microsoft.com/office/drawing/2014/main" val="3477668284"/>
                  </a:ext>
                </a:extLst>
              </a:tr>
            </a:tbl>
          </a:graphicData>
        </a:graphic>
      </p:graphicFrame>
    </p:spTree>
    <p:extLst>
      <p:ext uri="{BB962C8B-B14F-4D97-AF65-F5344CB8AC3E}">
        <p14:creationId xmlns:p14="http://schemas.microsoft.com/office/powerpoint/2010/main" val="3947018209"/>
      </p:ext>
    </p:extLst>
  </p:cSld>
  <p:clrMapOvr>
    <a:masterClrMapping/>
  </p:clrMapOvr>
</p:sld>
</file>

<file path=ppt/theme/theme1.xml><?xml version="1.0" encoding="utf-8"?>
<a:theme xmlns:a="http://schemas.openxmlformats.org/drawingml/2006/main" name="UR.lightbackgrnd">
  <a:themeElements>
    <a:clrScheme name="Office Theme 1">
      <a:dk1>
        <a:srgbClr val="000000"/>
      </a:dk1>
      <a:lt1>
        <a:srgbClr val="E8EAE9"/>
      </a:lt1>
      <a:dk2>
        <a:srgbClr val="000000"/>
      </a:dk2>
      <a:lt2>
        <a:srgbClr val="808080"/>
      </a:lt2>
      <a:accent1>
        <a:srgbClr val="99CCFF"/>
      </a:accent1>
      <a:accent2>
        <a:srgbClr val="CCCCFF"/>
      </a:accent2>
      <a:accent3>
        <a:srgbClr val="F2F3F2"/>
      </a:accent3>
      <a:accent4>
        <a:srgbClr val="000000"/>
      </a:accent4>
      <a:accent5>
        <a:srgbClr val="CAE2FF"/>
      </a:accent5>
      <a:accent6>
        <a:srgbClr val="B9B9E7"/>
      </a:accent6>
      <a:hlink>
        <a:srgbClr val="3333CC"/>
      </a:hlink>
      <a:folHlink>
        <a:srgbClr val="AF67FF"/>
      </a:folHlink>
    </a:clrScheme>
    <a:fontScheme name="Office Theme">
      <a:majorFont>
        <a:latin typeface="Times New Roman"/>
        <a:ea typeface="MS Pゴシック"/>
        <a:cs typeface=""/>
      </a:majorFont>
      <a:minorFont>
        <a:latin typeface="Times New Roman"/>
        <a:ea typeface="MS P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MS Pゴシック" pitchFamily="-9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MS Pゴシック" pitchFamily="-92" charset="-128"/>
          </a:defRPr>
        </a:defPPr>
      </a:lstStyle>
    </a:lnDef>
  </a:objectDefaults>
  <a:extraClrSchemeLst>
    <a:extraClrScheme>
      <a:clrScheme name="Office Theme 1">
        <a:dk1>
          <a:srgbClr val="000000"/>
        </a:dk1>
        <a:lt1>
          <a:srgbClr val="E8EAE9"/>
        </a:lt1>
        <a:dk2>
          <a:srgbClr val="000000"/>
        </a:dk2>
        <a:lt2>
          <a:srgbClr val="808080"/>
        </a:lt2>
        <a:accent1>
          <a:srgbClr val="99CCFF"/>
        </a:accent1>
        <a:accent2>
          <a:srgbClr val="CCCCFF"/>
        </a:accent2>
        <a:accent3>
          <a:srgbClr val="F2F3F2"/>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E8EAE9"/>
        </a:lt1>
        <a:dk2>
          <a:srgbClr val="000000"/>
        </a:dk2>
        <a:lt2>
          <a:srgbClr val="3E3E5C"/>
        </a:lt2>
        <a:accent1>
          <a:srgbClr val="60597B"/>
        </a:accent1>
        <a:accent2>
          <a:srgbClr val="6666FF"/>
        </a:accent2>
        <a:accent3>
          <a:srgbClr val="F2F3F2"/>
        </a:accent3>
        <a:accent4>
          <a:srgbClr val="000000"/>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UR.lightbackgrnd</Template>
  <TotalTime>9259</TotalTime>
  <Words>3018</Words>
  <Application>Microsoft Office PowerPoint</Application>
  <PresentationFormat>On-screen Show (4:3)</PresentationFormat>
  <Paragraphs>363</Paragraphs>
  <Slides>17</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Courier New</vt:lpstr>
      <vt:lpstr>Times New Roman</vt:lpstr>
      <vt:lpstr>Wingdings</vt:lpstr>
      <vt:lpstr>UR.lightbackgrnd</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setup</dc:creator>
  <cp:lastModifiedBy>Maiman, Joshua</cp:lastModifiedBy>
  <cp:revision>751</cp:revision>
  <cp:lastPrinted>2019-08-01T14:56:32Z</cp:lastPrinted>
  <dcterms:created xsi:type="dcterms:W3CDTF">2014-10-28T16:51:51Z</dcterms:created>
  <dcterms:modified xsi:type="dcterms:W3CDTF">2026-03-31T18:58:06Z</dcterms:modified>
</cp:coreProperties>
</file>