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87" r:id="rId2"/>
    <p:sldId id="28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1E5F"/>
    <a:srgbClr val="BEBEBE"/>
    <a:srgbClr val="707070"/>
    <a:srgbClr val="FFD82B"/>
    <a:srgbClr val="001AC2"/>
    <a:srgbClr val="1E58DF"/>
    <a:srgbClr val="FFF3AF"/>
    <a:srgbClr val="B7D3FF"/>
    <a:srgbClr val="FFD8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904"/>
    <p:restoredTop sz="94795"/>
  </p:normalViewPr>
  <p:slideViewPr>
    <p:cSldViewPr snapToGrid="0">
      <p:cViewPr varScale="1">
        <p:scale>
          <a:sx n="105" d="100"/>
          <a:sy n="105" d="100"/>
        </p:scale>
        <p:origin x="106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66C105-869B-554F-86B2-F7B7D7FBF15C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9783F7-297B-3441-9E65-C9D93D1C7D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88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3FDD6B2A-C175-E778-7311-0D184D29885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240"/>
            <a:ext cx="12192000" cy="6858000"/>
          </a:xfrm>
          <a:prstGeom prst="rect">
            <a:avLst/>
          </a:prstGeom>
        </p:spPr>
      </p:pic>
      <p:pic>
        <p:nvPicPr>
          <p:cNvPr id="4" name="Picture 3" descr="A close-up of a logo&#10;&#10;AI-generated content may be incorrect.">
            <a:extLst>
              <a:ext uri="{FF2B5EF4-FFF2-40B4-BE49-F238E27FC236}">
                <a16:creationId xmlns:a16="http://schemas.microsoft.com/office/drawing/2014/main" id="{2936799A-742E-D2DA-D2AD-97CBD5F3E87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90556" y="442844"/>
            <a:ext cx="3029505" cy="71223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419552E-1ADB-0E93-26F9-B937B7EFFA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0556" y="2139731"/>
            <a:ext cx="4912717" cy="2387600"/>
          </a:xfrm>
        </p:spPr>
        <p:txBody>
          <a:bodyPr anchor="b">
            <a:normAutofit/>
          </a:bodyPr>
          <a:lstStyle>
            <a:lvl1pPr algn="l">
              <a:lnSpc>
                <a:spcPct val="80000"/>
              </a:lnSpc>
              <a:defRPr sz="66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1BDBCC-016C-5EB1-F7D9-F7C7C8CF0F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0556" y="4619406"/>
            <a:ext cx="4322513" cy="1206359"/>
          </a:xfrm>
        </p:spPr>
        <p:txBody>
          <a:bodyPr>
            <a:normAutofit/>
          </a:bodyPr>
          <a:lstStyle>
            <a:lvl1pPr marL="0" indent="0" algn="l">
              <a:buNone/>
              <a:defRPr sz="2800" b="0" i="0">
                <a:solidFill>
                  <a:schemeClr val="bg1"/>
                </a:solidFill>
                <a:latin typeface="Georgia" panose="02040502050405020303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1B9E15F6-2E81-A617-637F-E959777D7F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48800" y="647462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6D9A7562-078F-0443-99CB-13A7936AC4A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78420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AFEA22-24B8-F106-802A-AB8536631B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3275" y="348852"/>
            <a:ext cx="5181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B56AE1-82F6-A27F-D6EE-66ED9B9A65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3275" y="1676341"/>
            <a:ext cx="5181600" cy="39608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Picture Placeholder 6">
            <a:extLst>
              <a:ext uri="{FF2B5EF4-FFF2-40B4-BE49-F238E27FC236}">
                <a16:creationId xmlns:a16="http://schemas.microsoft.com/office/drawing/2014/main" id="{D56D12FE-80CC-9C5E-CDAC-BCCAB2EEA1C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6000" y="0"/>
            <a:ext cx="4971393" cy="6857999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0C2194-D0A2-EC36-CE20-14F5678004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A7562-078F-0443-99CB-13A7936AC4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0307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AFEA22-24B8-F106-802A-AB8536631B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3275" y="348852"/>
            <a:ext cx="4499725" cy="1467248"/>
          </a:xfrm>
        </p:spPr>
        <p:txBody>
          <a:bodyPr>
            <a:normAutofit/>
          </a:bodyPr>
          <a:lstStyle>
            <a:lvl1pPr>
              <a:lnSpc>
                <a:spcPct val="80000"/>
              </a:lnSpc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1">
            <a:extLst>
              <a:ext uri="{FF2B5EF4-FFF2-40B4-BE49-F238E27FC236}">
                <a16:creationId xmlns:a16="http://schemas.microsoft.com/office/drawing/2014/main" id="{04B56AE1-82F6-A27F-D6EE-66ED9B9A65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3275" y="1943100"/>
            <a:ext cx="4499725" cy="1028759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itle 2">
            <a:extLst>
              <a:ext uri="{FF2B5EF4-FFF2-40B4-BE49-F238E27FC236}">
                <a16:creationId xmlns:a16="http://schemas.microsoft.com/office/drawing/2014/main" id="{B4F5E3C5-0B41-B72D-8EA6-EE5CE2143C79}"/>
              </a:ext>
            </a:extLst>
          </p:cNvPr>
          <p:cNvSpPr>
            <a:spLocks noGrp="1"/>
          </p:cNvSpPr>
          <p:nvPr>
            <p:ph sz="half" idx="16"/>
          </p:nvPr>
        </p:nvSpPr>
        <p:spPr>
          <a:xfrm>
            <a:off x="453275" y="3098859"/>
            <a:ext cx="4499725" cy="1454944"/>
          </a:xfrm>
        </p:spPr>
        <p:txBody>
          <a:bodyPr anchor="ctr" anchorCtr="0">
            <a:noAutofit/>
          </a:bodyPr>
          <a:lstStyle>
            <a:lvl1pPr marL="0" indent="0">
              <a:lnSpc>
                <a:spcPct val="80000"/>
              </a:lnSpc>
              <a:buNone/>
              <a:defRPr sz="4800">
                <a:solidFill>
                  <a:srgbClr val="001E5F"/>
                </a:solidFill>
                <a:latin typeface="Aptos Display" panose="020B000402020202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1AD8B5C-3C6E-D68C-B846-ABD765BAF8D4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453275" y="4655403"/>
            <a:ext cx="4499725" cy="1028759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313A5D9F-96B4-9B1F-0914-72B54AC53CCB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5717425" y="348853"/>
            <a:ext cx="5016500" cy="5335309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0C2194-D0A2-EC36-CE20-14F5678004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A7562-078F-0443-99CB-13A7936AC4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91445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C1F371-528F-0113-4E79-25DA2A3ED9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3276" y="348852"/>
            <a:ext cx="5332670" cy="1432651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B2974E15-7FCE-83C0-E5B4-4633C9B0718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6000" y="18256"/>
            <a:ext cx="6096000" cy="6839744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6B784DC-6E1B-BB0E-4741-BE3223BC59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A7562-078F-0443-99CB-13A7936AC4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8114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FA3095-388C-26AF-3995-C59E94088B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A7562-078F-0443-99CB-13A7936AC4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545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0F9EC1-3B01-B796-3303-D56BFF03BB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3275" y="348852"/>
            <a:ext cx="3445625" cy="198794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734FAC6B-DE8A-C0B0-226A-381833404529}"/>
              </a:ext>
            </a:extLst>
          </p:cNvPr>
          <p:cNvSpPr>
            <a:spLocks noGrp="1"/>
          </p:cNvSpPr>
          <p:nvPr>
            <p:ph type="chart" sz="quarter" idx="11"/>
          </p:nvPr>
        </p:nvSpPr>
        <p:spPr>
          <a:xfrm>
            <a:off x="4445000" y="348852"/>
            <a:ext cx="6523875" cy="5620148"/>
          </a:xfrm>
        </p:spPr>
        <p:txBody>
          <a:bodyPr/>
          <a:lstStyle/>
          <a:p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9DE876C-A1EF-F49A-1490-3CEDAB8110D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9A7562-078F-0443-99CB-13A7936AC4A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94509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3FDD6B2A-C175-E778-7311-0D184D29885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24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419552E-1ADB-0E93-26F9-B937B7EFFA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0556" y="2139731"/>
            <a:ext cx="4912717" cy="2387600"/>
          </a:xfrm>
        </p:spPr>
        <p:txBody>
          <a:bodyPr anchor="b">
            <a:normAutofit/>
          </a:bodyPr>
          <a:lstStyle>
            <a:lvl1pPr algn="l">
              <a:lnSpc>
                <a:spcPct val="80000"/>
              </a:lnSpc>
              <a:defRPr sz="66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100D8C48-42D3-A3E0-D36B-1EFFE23533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0556" y="4619406"/>
            <a:ext cx="4322513" cy="1206359"/>
          </a:xfrm>
        </p:spPr>
        <p:txBody>
          <a:bodyPr>
            <a:normAutofit/>
          </a:bodyPr>
          <a:lstStyle>
            <a:lvl1pPr marL="0" indent="0" algn="l">
              <a:buNone/>
              <a:defRPr sz="2800" b="0" i="0">
                <a:solidFill>
                  <a:schemeClr val="bg1"/>
                </a:solidFill>
                <a:latin typeface="Georgia" panose="02040502050405020303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3936A6E9-1BEB-6E38-737D-30AD7F6B1B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48800" y="647462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6D9A7562-078F-0443-99CB-13A7936AC4A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24272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35FB35-BA48-F6F7-E610-F17CA35753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6C8FFB-4FBB-EDA4-1914-6BBB4FD5FD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D8147D-D362-381F-869D-FA4B7D9E28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A7562-078F-0443-99CB-13A7936AC4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418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3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C6C331F1-64CB-79D7-74A3-0EB8E47BACB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t="43" b="43"/>
          <a:stretch/>
        </p:blipFill>
        <p:spPr>
          <a:xfrm>
            <a:off x="-1" y="0"/>
            <a:ext cx="12192001" cy="685848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0CFDE23-91D5-093A-FD75-70E529EFF2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74612" y="1782502"/>
            <a:ext cx="6042775" cy="2852737"/>
          </a:xfrm>
        </p:spPr>
        <p:txBody>
          <a:bodyPr anchor="b">
            <a:normAutofit/>
          </a:bodyPr>
          <a:lstStyle>
            <a:lvl1pPr algn="ctr">
              <a:defRPr sz="5400">
                <a:solidFill>
                  <a:schemeClr val="bg1"/>
                </a:solidFill>
                <a:latin typeface="Georgia" panose="02040502050405020303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C9FA20-489B-F4BF-4573-47F0D0D6F4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753748"/>
            <a:ext cx="10515600" cy="1500187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90B4F27-F16C-9AD2-1A91-57598A415380}"/>
              </a:ext>
            </a:extLst>
          </p:cNvPr>
          <p:cNvSpPr txBox="1"/>
          <p:nvPr userDrawn="1"/>
        </p:nvSpPr>
        <p:spPr>
          <a:xfrm>
            <a:off x="329471" y="6536105"/>
            <a:ext cx="2743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spc="300" dirty="0">
                <a:solidFill>
                  <a:schemeClr val="bg1"/>
                </a:solidFill>
              </a:rPr>
              <a:t>UNIVERSITY OF ROCHESTER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80DBCF-B013-3250-304D-A0EB7FEB9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74620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D9A7562-078F-0443-99CB-13A7936AC4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1598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C6C331F1-64CB-79D7-74A3-0EB8E47BAC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t="43" b="43"/>
          <a:stretch/>
        </p:blipFill>
        <p:spPr>
          <a:xfrm>
            <a:off x="-1" y="0"/>
            <a:ext cx="12192001" cy="6858480"/>
          </a:xfrm>
          <a:prstGeom prst="rect">
            <a:avLst/>
          </a:prstGeom>
        </p:spPr>
      </p:pic>
      <p:pic>
        <p:nvPicPr>
          <p:cNvPr id="10" name="University of Rochester shield">
            <a:extLst>
              <a:ext uri="{FF2B5EF4-FFF2-40B4-BE49-F238E27FC236}">
                <a16:creationId xmlns:a16="http://schemas.microsoft.com/office/drawing/2014/main" id="{46C34805-A26A-B0DE-64FD-6C68FE36B4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748547" y="772222"/>
            <a:ext cx="682205" cy="89177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0CFDE23-91D5-093A-FD75-70E529EFF2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74612" y="1782502"/>
            <a:ext cx="6042775" cy="2852737"/>
          </a:xfrm>
        </p:spPr>
        <p:txBody>
          <a:bodyPr anchor="b">
            <a:normAutofit/>
          </a:bodyPr>
          <a:lstStyle>
            <a:lvl1pPr algn="ctr">
              <a:defRPr sz="5400">
                <a:solidFill>
                  <a:schemeClr val="bg1"/>
                </a:solidFill>
                <a:latin typeface="Georgia" panose="02040502050405020303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C9FA20-489B-F4BF-4573-47F0D0D6F4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753748"/>
            <a:ext cx="10515600" cy="676091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90B4F27-F16C-9AD2-1A91-57598A415380}"/>
              </a:ext>
            </a:extLst>
          </p:cNvPr>
          <p:cNvSpPr txBox="1"/>
          <p:nvPr userDrawn="1"/>
        </p:nvSpPr>
        <p:spPr>
          <a:xfrm>
            <a:off x="329471" y="6536105"/>
            <a:ext cx="2743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spc="300" dirty="0">
                <a:solidFill>
                  <a:schemeClr val="bg1"/>
                </a:solidFill>
              </a:rPr>
              <a:t>UNIVERSITY OF ROCHESTER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80DBCF-B013-3250-304D-A0EB7FEB9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74620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D9A7562-078F-0443-99CB-13A7936AC4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814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yellow background with white symbols&#10;&#10;AI-generated content may be incorrect.">
            <a:extLst>
              <a:ext uri="{FF2B5EF4-FFF2-40B4-BE49-F238E27FC236}">
                <a16:creationId xmlns:a16="http://schemas.microsoft.com/office/drawing/2014/main" id="{6EF3FE7E-3C98-D558-F8EC-BAB85263508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1785"/>
            <a:ext cx="12192000" cy="685443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0CFDE23-91D5-093A-FD75-70E529EFF2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4486" y="2621286"/>
            <a:ext cx="5503025" cy="1615428"/>
          </a:xfrm>
          <a:solidFill>
            <a:srgbClr val="FFD82B"/>
          </a:solidFill>
        </p:spPr>
        <p:txBody>
          <a:bodyPr anchor="ctr" anchorCtr="0">
            <a:normAutofit/>
          </a:bodyPr>
          <a:lstStyle>
            <a:lvl1pPr algn="ctr">
              <a:defRPr sz="5400">
                <a:solidFill>
                  <a:srgbClr val="001E5F"/>
                </a:solidFill>
                <a:latin typeface="Georgia" panose="02040502050405020303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2F46718-6135-FA62-B697-F81F62D0080F}"/>
              </a:ext>
            </a:extLst>
          </p:cNvPr>
          <p:cNvSpPr txBox="1"/>
          <p:nvPr userDrawn="1"/>
        </p:nvSpPr>
        <p:spPr>
          <a:xfrm>
            <a:off x="329471" y="6536105"/>
            <a:ext cx="2743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spc="300" dirty="0">
                <a:solidFill>
                  <a:schemeClr val="bg1">
                    <a:lumMod val="50000"/>
                  </a:schemeClr>
                </a:solidFill>
              </a:rPr>
              <a:t>UNIVERSITY OF ROCHESTER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80DBCF-B013-3250-304D-A0EB7FEB9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74620"/>
            <a:ext cx="2743200" cy="365125"/>
          </a:xfrm>
        </p:spPr>
        <p:txBody>
          <a:bodyPr/>
          <a:lstStyle/>
          <a:p>
            <a:fld id="{6D9A7562-078F-0443-99CB-13A7936AC4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966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bg>
      <p:bgPr>
        <a:solidFill>
          <a:srgbClr val="FFD82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35FB35-BA48-F6F7-E610-F17CA35753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>
                <a:latin typeface="Georgia" panose="02040502050405020303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ED5063D-FDE3-4912-2EC7-1C3730DB3069}"/>
              </a:ext>
            </a:extLst>
          </p:cNvPr>
          <p:cNvSpPr>
            <a:spLocks noGrp="1"/>
          </p:cNvSpPr>
          <p:nvPr>
            <p:ph idx="18" hasCustomPrompt="1"/>
          </p:nvPr>
        </p:nvSpPr>
        <p:spPr>
          <a:xfrm>
            <a:off x="501041" y="1572105"/>
            <a:ext cx="1164921" cy="517639"/>
          </a:xfrm>
        </p:spPr>
        <p:txBody>
          <a:bodyPr anchor="ctr" anchorCtr="0">
            <a:normAutofit/>
          </a:bodyPr>
          <a:lstStyle>
            <a:lvl1pPr marL="0" indent="0" algn="r">
              <a:buNone/>
              <a:defRPr sz="2800">
                <a:solidFill>
                  <a:srgbClr val="001E5F"/>
                </a:solidFill>
                <a:latin typeface="Georgia" panose="02040502050405020303" pitchFamily="18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6C8FFB-4FBB-EDA4-1914-6BBB4FD5FD6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941534" y="1572105"/>
            <a:ext cx="9118947" cy="517639"/>
          </a:xfrm>
        </p:spPr>
        <p:txBody>
          <a:bodyPr anchor="ctr" anchorCtr="0"/>
          <a:lstStyle>
            <a:lvl1pPr marL="0" indent="0">
              <a:buNone/>
              <a:defRPr>
                <a:solidFill>
                  <a:srgbClr val="001E5F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Table of Contents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5FB1DEB9-00AD-E69F-FD86-EA96B9A88AD5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501041" y="2293155"/>
            <a:ext cx="1164921" cy="517639"/>
          </a:xfrm>
        </p:spPr>
        <p:txBody>
          <a:bodyPr anchor="ctr" anchorCtr="0">
            <a:normAutofit/>
          </a:bodyPr>
          <a:lstStyle>
            <a:lvl1pPr marL="0" indent="0" algn="r">
              <a:buNone/>
              <a:defRPr sz="2800">
                <a:solidFill>
                  <a:srgbClr val="001E5F"/>
                </a:solidFill>
                <a:latin typeface="Georgia" panose="02040502050405020303" pitchFamily="18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87E296D-B5F7-FF47-EE43-1E4BDD463F4D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1941534" y="2293155"/>
            <a:ext cx="9118947" cy="517639"/>
          </a:xfrm>
        </p:spPr>
        <p:txBody>
          <a:bodyPr anchor="ctr" anchorCtr="0"/>
          <a:lstStyle>
            <a:lvl1pPr marL="0" indent="0">
              <a:buNone/>
              <a:defRPr>
                <a:solidFill>
                  <a:srgbClr val="001E5F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Table of Contents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FF830301-B4CF-9D0C-F41D-E2AB025B3AB8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501041" y="3036733"/>
            <a:ext cx="1164921" cy="517639"/>
          </a:xfrm>
        </p:spPr>
        <p:txBody>
          <a:bodyPr anchor="ctr" anchorCtr="0">
            <a:normAutofit/>
          </a:bodyPr>
          <a:lstStyle>
            <a:lvl1pPr marL="0" indent="0" algn="r">
              <a:buNone/>
              <a:defRPr sz="2800">
                <a:solidFill>
                  <a:srgbClr val="001E5F"/>
                </a:solidFill>
                <a:latin typeface="Georgia" panose="02040502050405020303" pitchFamily="18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0340220A-A6E7-289B-F1EE-16C6F04C7CF2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1941534" y="3036733"/>
            <a:ext cx="9118947" cy="517639"/>
          </a:xfrm>
        </p:spPr>
        <p:txBody>
          <a:bodyPr anchor="ctr" anchorCtr="0"/>
          <a:lstStyle>
            <a:lvl1pPr marL="0" indent="0">
              <a:buNone/>
              <a:defRPr>
                <a:solidFill>
                  <a:srgbClr val="001E5F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Table of Contents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1166825C-0597-5BFE-6DA5-4B7ABB903187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501041" y="3734084"/>
            <a:ext cx="1164921" cy="517639"/>
          </a:xfrm>
        </p:spPr>
        <p:txBody>
          <a:bodyPr anchor="ctr" anchorCtr="0">
            <a:normAutofit/>
          </a:bodyPr>
          <a:lstStyle>
            <a:lvl1pPr marL="0" indent="0" algn="r">
              <a:buNone/>
              <a:defRPr sz="2800">
                <a:solidFill>
                  <a:srgbClr val="001E5F"/>
                </a:solidFill>
                <a:latin typeface="Georgia" panose="02040502050405020303" pitchFamily="18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552CB3A-FEF0-C1C8-E93D-3087B96118E2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1941534" y="3734084"/>
            <a:ext cx="9118947" cy="517639"/>
          </a:xfrm>
        </p:spPr>
        <p:txBody>
          <a:bodyPr anchor="ctr" anchorCtr="0"/>
          <a:lstStyle>
            <a:lvl1pPr marL="0" indent="0">
              <a:buNone/>
              <a:defRPr>
                <a:solidFill>
                  <a:srgbClr val="001E5F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Table of Contents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B8CA45BA-6579-83FF-ED28-04184B6E7178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501041" y="4449550"/>
            <a:ext cx="1164921" cy="517639"/>
          </a:xfrm>
        </p:spPr>
        <p:txBody>
          <a:bodyPr anchor="ctr" anchorCtr="0">
            <a:normAutofit/>
          </a:bodyPr>
          <a:lstStyle>
            <a:lvl1pPr marL="0" indent="0" algn="r">
              <a:buNone/>
              <a:defRPr sz="2800">
                <a:solidFill>
                  <a:srgbClr val="001E5F"/>
                </a:solidFill>
                <a:latin typeface="Georgia" panose="02040502050405020303" pitchFamily="18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E05DCA98-E553-18B8-ED16-6D670065193D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1941534" y="4449550"/>
            <a:ext cx="9118947" cy="517639"/>
          </a:xfrm>
        </p:spPr>
        <p:txBody>
          <a:bodyPr anchor="ctr" anchorCtr="0"/>
          <a:lstStyle>
            <a:lvl1pPr marL="0" indent="0">
              <a:buNone/>
              <a:defRPr>
                <a:solidFill>
                  <a:srgbClr val="001E5F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Table of Contents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F648FE27-6891-2782-F32F-635D1687C85E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501041" y="5105632"/>
            <a:ext cx="1164921" cy="517639"/>
          </a:xfrm>
        </p:spPr>
        <p:txBody>
          <a:bodyPr anchor="ctr" anchorCtr="0">
            <a:normAutofit/>
          </a:bodyPr>
          <a:lstStyle>
            <a:lvl1pPr marL="0" indent="0" algn="r">
              <a:buNone/>
              <a:defRPr sz="2800">
                <a:solidFill>
                  <a:srgbClr val="001E5F"/>
                </a:solidFill>
                <a:latin typeface="Georgia" panose="02040502050405020303" pitchFamily="18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CC146F2F-6C2A-D5B8-CB42-12499968D471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1941534" y="5105632"/>
            <a:ext cx="9118947" cy="517639"/>
          </a:xfrm>
        </p:spPr>
        <p:txBody>
          <a:bodyPr anchor="ctr" anchorCtr="0"/>
          <a:lstStyle>
            <a:lvl1pPr marL="0" indent="0">
              <a:buNone/>
              <a:defRPr>
                <a:solidFill>
                  <a:srgbClr val="001E5F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Table of Contents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F7FF6015-FA3F-7611-E838-49FBD14E5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74620"/>
            <a:ext cx="2743200" cy="365125"/>
          </a:xfrm>
        </p:spPr>
        <p:txBody>
          <a:bodyPr/>
          <a:lstStyle/>
          <a:p>
            <a:fld id="{6D9A7562-078F-0443-99CB-13A7936AC4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oals">
    <p:bg>
      <p:bgPr>
        <a:solidFill>
          <a:srgbClr val="FFF3A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D79D611-5217-4540-A083-44E5C44A63B4}"/>
              </a:ext>
            </a:extLst>
          </p:cNvPr>
          <p:cNvSpPr/>
          <p:nvPr userDrawn="1"/>
        </p:nvSpPr>
        <p:spPr>
          <a:xfrm>
            <a:off x="0" y="0"/>
            <a:ext cx="12192000" cy="6839745"/>
          </a:xfrm>
          <a:prstGeom prst="rect">
            <a:avLst/>
          </a:prstGeom>
          <a:solidFill>
            <a:srgbClr val="013D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721CD6D-6F74-61A2-C2AC-DD3A232910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3276" y="400609"/>
            <a:ext cx="4425962" cy="1325563"/>
          </a:xfrm>
        </p:spPr>
        <p:txBody>
          <a:bodyPr>
            <a:normAutofit/>
          </a:bodyPr>
          <a:lstStyle>
            <a:lvl1pPr>
              <a:defRPr sz="4400">
                <a:solidFill>
                  <a:srgbClr val="FFD82D"/>
                </a:solidFill>
                <a:latin typeface="Georgia" panose="02040502050405020303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BD78F9EE-3521-97D7-574B-8F7383A73F9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103530" y="378687"/>
            <a:ext cx="6926545" cy="1371390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08A98EC-9C9D-B1D1-3681-2ED95F02DC27}"/>
              </a:ext>
            </a:extLst>
          </p:cNvPr>
          <p:cNvCxnSpPr>
            <a:cxnSpLocks/>
          </p:cNvCxnSpPr>
          <p:nvPr userDrawn="1"/>
        </p:nvCxnSpPr>
        <p:spPr>
          <a:xfrm>
            <a:off x="0" y="2094619"/>
            <a:ext cx="12510052" cy="0"/>
          </a:xfrm>
          <a:prstGeom prst="line">
            <a:avLst/>
          </a:prstGeom>
          <a:ln w="635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Content Placeholder 11">
            <a:extLst>
              <a:ext uri="{FF2B5EF4-FFF2-40B4-BE49-F238E27FC236}">
                <a16:creationId xmlns:a16="http://schemas.microsoft.com/office/drawing/2014/main" id="{E0661FE1-D3C4-7EC4-5078-29AB39C62624}"/>
              </a:ext>
            </a:extLst>
          </p:cNvPr>
          <p:cNvSpPr>
            <a:spLocks noGrp="1"/>
          </p:cNvSpPr>
          <p:nvPr>
            <p:ph sz="quarter" idx="23" hasCustomPrompt="1"/>
          </p:nvPr>
        </p:nvSpPr>
        <p:spPr>
          <a:xfrm>
            <a:off x="453276" y="2439162"/>
            <a:ext cx="706559" cy="437639"/>
          </a:xfrm>
        </p:spPr>
        <p:txBody>
          <a:bodyPr>
            <a:no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1</a:t>
            </a:r>
          </a:p>
        </p:txBody>
      </p:sp>
      <p:sp>
        <p:nvSpPr>
          <p:cNvPr id="13" name="Content Placeholder 11">
            <a:extLst>
              <a:ext uri="{FF2B5EF4-FFF2-40B4-BE49-F238E27FC236}">
                <a16:creationId xmlns:a16="http://schemas.microsoft.com/office/drawing/2014/main" id="{CDEB8065-8EF9-503B-A498-8C7C47A401B4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54026" y="2961618"/>
            <a:ext cx="2100459" cy="67735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rgbClr val="FFD82D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3E345753-DFBC-756F-1D61-7A4BB6E6FAB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54026" y="3728572"/>
            <a:ext cx="2100459" cy="2078339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3" name="Content Placeholder 11">
            <a:extLst>
              <a:ext uri="{FF2B5EF4-FFF2-40B4-BE49-F238E27FC236}">
                <a16:creationId xmlns:a16="http://schemas.microsoft.com/office/drawing/2014/main" id="{FECD5C60-E99F-0409-8D4C-9988E9BE8DB3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2764520" y="2439162"/>
            <a:ext cx="706559" cy="437639"/>
          </a:xfrm>
        </p:spPr>
        <p:txBody>
          <a:bodyPr>
            <a:no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2</a:t>
            </a:r>
          </a:p>
        </p:txBody>
      </p:sp>
      <p:sp>
        <p:nvSpPr>
          <p:cNvPr id="15" name="Content Placeholder 11">
            <a:extLst>
              <a:ext uri="{FF2B5EF4-FFF2-40B4-BE49-F238E27FC236}">
                <a16:creationId xmlns:a16="http://schemas.microsoft.com/office/drawing/2014/main" id="{412A80A0-C576-4A11-AF85-B5F84DBD6E04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2778778" y="2961618"/>
            <a:ext cx="2100459" cy="67735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rgbClr val="FFD82D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Content Placeholder 11">
            <a:extLst>
              <a:ext uri="{FF2B5EF4-FFF2-40B4-BE49-F238E27FC236}">
                <a16:creationId xmlns:a16="http://schemas.microsoft.com/office/drawing/2014/main" id="{73C08866-8817-5D54-2CFB-3164EAD81B0A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2778778" y="3728572"/>
            <a:ext cx="2100459" cy="2078339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4" name="Content Placeholder 11">
            <a:extLst>
              <a:ext uri="{FF2B5EF4-FFF2-40B4-BE49-F238E27FC236}">
                <a16:creationId xmlns:a16="http://schemas.microsoft.com/office/drawing/2014/main" id="{8A908875-FA07-C68A-BF31-BDC3260A28A2}"/>
              </a:ext>
            </a:extLst>
          </p:cNvPr>
          <p:cNvSpPr>
            <a:spLocks noGrp="1"/>
          </p:cNvSpPr>
          <p:nvPr>
            <p:ph sz="quarter" idx="25" hasCustomPrompt="1"/>
          </p:nvPr>
        </p:nvSpPr>
        <p:spPr>
          <a:xfrm>
            <a:off x="5086984" y="2439162"/>
            <a:ext cx="706559" cy="437639"/>
          </a:xfrm>
        </p:spPr>
        <p:txBody>
          <a:bodyPr>
            <a:no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3</a:t>
            </a:r>
          </a:p>
        </p:txBody>
      </p:sp>
      <p:sp>
        <p:nvSpPr>
          <p:cNvPr id="17" name="Content Placeholder 11">
            <a:extLst>
              <a:ext uri="{FF2B5EF4-FFF2-40B4-BE49-F238E27FC236}">
                <a16:creationId xmlns:a16="http://schemas.microsoft.com/office/drawing/2014/main" id="{BAC1378D-890A-EFC5-282E-84F7C68BBB1C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5103530" y="2961618"/>
            <a:ext cx="2100459" cy="67735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rgbClr val="FFD82D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Content Placeholder 11">
            <a:extLst>
              <a:ext uri="{FF2B5EF4-FFF2-40B4-BE49-F238E27FC236}">
                <a16:creationId xmlns:a16="http://schemas.microsoft.com/office/drawing/2014/main" id="{CFA0637C-C618-9511-5260-FE222A1B7DB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103530" y="3728572"/>
            <a:ext cx="2100459" cy="2078339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5" name="Content Placeholder 11">
            <a:extLst>
              <a:ext uri="{FF2B5EF4-FFF2-40B4-BE49-F238E27FC236}">
                <a16:creationId xmlns:a16="http://schemas.microsoft.com/office/drawing/2014/main" id="{D4E06DE5-B2BD-B39A-899F-B5C8F75C44E6}"/>
              </a:ext>
            </a:extLst>
          </p:cNvPr>
          <p:cNvSpPr>
            <a:spLocks noGrp="1"/>
          </p:cNvSpPr>
          <p:nvPr>
            <p:ph sz="quarter" idx="26" hasCustomPrompt="1"/>
          </p:nvPr>
        </p:nvSpPr>
        <p:spPr>
          <a:xfrm>
            <a:off x="7415057" y="2439162"/>
            <a:ext cx="706559" cy="437639"/>
          </a:xfrm>
        </p:spPr>
        <p:txBody>
          <a:bodyPr>
            <a:no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4</a:t>
            </a:r>
          </a:p>
        </p:txBody>
      </p:sp>
      <p:sp>
        <p:nvSpPr>
          <p:cNvPr id="19" name="Content Placeholder 11">
            <a:extLst>
              <a:ext uri="{FF2B5EF4-FFF2-40B4-BE49-F238E27FC236}">
                <a16:creationId xmlns:a16="http://schemas.microsoft.com/office/drawing/2014/main" id="{BC209260-0690-3E83-C0EA-48BC7E338569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7428282" y="2961618"/>
            <a:ext cx="2100459" cy="67735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rgbClr val="FFD82D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8" name="Content Placeholder 11">
            <a:extLst>
              <a:ext uri="{FF2B5EF4-FFF2-40B4-BE49-F238E27FC236}">
                <a16:creationId xmlns:a16="http://schemas.microsoft.com/office/drawing/2014/main" id="{D84B46CE-B58F-E66F-59BE-A42F25259527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7428282" y="3728572"/>
            <a:ext cx="2100459" cy="2078339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6" name="Content Placeholder 11">
            <a:extLst>
              <a:ext uri="{FF2B5EF4-FFF2-40B4-BE49-F238E27FC236}">
                <a16:creationId xmlns:a16="http://schemas.microsoft.com/office/drawing/2014/main" id="{78C2073B-96D9-A705-7FEF-997CC496221D}"/>
              </a:ext>
            </a:extLst>
          </p:cNvPr>
          <p:cNvSpPr>
            <a:spLocks noGrp="1"/>
          </p:cNvSpPr>
          <p:nvPr>
            <p:ph sz="quarter" idx="27" hasCustomPrompt="1"/>
          </p:nvPr>
        </p:nvSpPr>
        <p:spPr>
          <a:xfrm>
            <a:off x="9743130" y="2439162"/>
            <a:ext cx="706559" cy="437639"/>
          </a:xfrm>
        </p:spPr>
        <p:txBody>
          <a:bodyPr>
            <a:no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5</a:t>
            </a:r>
          </a:p>
        </p:txBody>
      </p:sp>
      <p:sp>
        <p:nvSpPr>
          <p:cNvPr id="21" name="Content Placeholder 11">
            <a:extLst>
              <a:ext uri="{FF2B5EF4-FFF2-40B4-BE49-F238E27FC236}">
                <a16:creationId xmlns:a16="http://schemas.microsoft.com/office/drawing/2014/main" id="{85D557FE-392A-864B-96C1-0B06AB83D8D8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9753034" y="2961618"/>
            <a:ext cx="2100459" cy="67735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rgbClr val="FFD82D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" name="Content Placeholder 11">
            <a:extLst>
              <a:ext uri="{FF2B5EF4-FFF2-40B4-BE49-F238E27FC236}">
                <a16:creationId xmlns:a16="http://schemas.microsoft.com/office/drawing/2014/main" id="{9EF0E9C6-2E03-B67C-BCDE-0338BD8D6EF2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9753034" y="3728572"/>
            <a:ext cx="2100459" cy="2078339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D71376A-7810-4A47-62EE-E0304790086E}"/>
              </a:ext>
            </a:extLst>
          </p:cNvPr>
          <p:cNvSpPr txBox="1"/>
          <p:nvPr userDrawn="1"/>
        </p:nvSpPr>
        <p:spPr>
          <a:xfrm>
            <a:off x="329471" y="6536105"/>
            <a:ext cx="2743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spc="300" dirty="0">
                <a:solidFill>
                  <a:schemeClr val="bg1"/>
                </a:solidFill>
              </a:rPr>
              <a:t>UNIVERSITY OF ROCHESTER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5E8D19A-1E2F-E501-0CD9-451738C696D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448800" y="6474620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D9A7562-078F-0443-99CB-13A7936AC4A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1540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AFEA22-24B8-F106-802A-AB8536631B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B56AE1-82F6-A27F-D6EE-66ED9B9A65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3275" y="1676341"/>
            <a:ext cx="5181600" cy="397974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312C065-ABA8-9494-BED1-0830B556CD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787275" y="1676341"/>
            <a:ext cx="5181600" cy="397974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0C2194-D0A2-EC36-CE20-14F5678004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73756" y="6474620"/>
            <a:ext cx="618244" cy="365125"/>
          </a:xfrm>
        </p:spPr>
        <p:txBody>
          <a:bodyPr/>
          <a:lstStyle/>
          <a:p>
            <a:fld id="{6D9A7562-078F-0443-99CB-13A7936AC4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1314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sv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E4A02D0-9DAA-20AB-488B-D6A8D996D3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3275" y="348852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F49C07-F5E3-2146-4EC9-478FD9B42A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3275" y="1674416"/>
            <a:ext cx="10515600" cy="39910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72FBCC5-799D-2E9A-5C16-29F700FE5406}"/>
              </a:ext>
            </a:extLst>
          </p:cNvPr>
          <p:cNvSpPr txBox="1"/>
          <p:nvPr userDrawn="1"/>
        </p:nvSpPr>
        <p:spPr>
          <a:xfrm>
            <a:off x="329471" y="6536105"/>
            <a:ext cx="2743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spc="300" dirty="0">
                <a:solidFill>
                  <a:schemeClr val="bg1">
                    <a:lumMod val="50000"/>
                  </a:schemeClr>
                </a:solidFill>
              </a:rPr>
              <a:t>UNIVERSITY OF ROCHESTER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379466A-DD57-D698-44A9-59D79770651C}"/>
              </a:ext>
            </a:extLst>
          </p:cNvPr>
          <p:cNvSpPr/>
          <p:nvPr userDrawn="1"/>
        </p:nvSpPr>
        <p:spPr>
          <a:xfrm>
            <a:off x="11067393" y="-18255"/>
            <a:ext cx="1124607" cy="6876256"/>
          </a:xfrm>
          <a:prstGeom prst="rect">
            <a:avLst/>
          </a:prstGeom>
          <a:solidFill>
            <a:srgbClr val="FFD82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F4144A88-8576-DD5F-50CF-3E8EE77998D6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11317030" y="5834378"/>
            <a:ext cx="625332" cy="822804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1A45BA-63DC-4422-B485-98CB1F6C12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53407" y="6474620"/>
            <a:ext cx="61824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rgbClr val="001E5F"/>
                </a:solidFill>
              </a:defRPr>
            </a:lvl1pPr>
          </a:lstStyle>
          <a:p>
            <a:fld id="{6D9A7562-078F-0443-99CB-13A7936AC4A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002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49" r:id="rId2"/>
    <p:sldLayoutId id="2147483650" r:id="rId3"/>
    <p:sldLayoutId id="2147483669" r:id="rId4"/>
    <p:sldLayoutId id="2147483660" r:id="rId5"/>
    <p:sldLayoutId id="2147483663" r:id="rId6"/>
    <p:sldLayoutId id="2147483665" r:id="rId7"/>
    <p:sldLayoutId id="2147483664" r:id="rId8"/>
    <p:sldLayoutId id="2147483652" r:id="rId9"/>
    <p:sldLayoutId id="2147483667" r:id="rId10"/>
    <p:sldLayoutId id="2147483661" r:id="rId11"/>
    <p:sldLayoutId id="2147483654" r:id="rId12"/>
    <p:sldLayoutId id="2147483655" r:id="rId13"/>
    <p:sldLayoutId id="2147483666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i="0" kern="1200">
          <a:solidFill>
            <a:srgbClr val="001E5F"/>
          </a:solidFill>
          <a:latin typeface="Aptos Display" panose="020B0004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001AC2"/>
        </a:buClr>
        <a:buSzPct val="80000"/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Aptos" panose="020B0004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1AC2"/>
        </a:buClr>
        <a:buSzPct val="80000"/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Aptos" panose="020B0004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1AC2"/>
        </a:buClr>
        <a:buSzPct val="80000"/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Aptos" panose="020B0004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1AC2"/>
        </a:buClr>
        <a:buSzPct val="80000"/>
        <a:buFont typeface="Arial" panose="020B0604020202020204" pitchFamily="34" charset="0"/>
        <a:buChar char="•"/>
        <a:defRPr sz="1600" b="0" i="0" kern="1200">
          <a:solidFill>
            <a:schemeClr val="tx1"/>
          </a:solidFill>
          <a:latin typeface="Aptos" panose="020B0004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1AC2"/>
        </a:buClr>
        <a:buSzPct val="80000"/>
        <a:buFont typeface="Arial" panose="020B0604020202020204" pitchFamily="34" charset="0"/>
        <a:buChar char="•"/>
        <a:defRPr sz="1600" b="0" i="0" kern="1200">
          <a:solidFill>
            <a:schemeClr val="tx1"/>
          </a:solidFill>
          <a:latin typeface="Aptos" panose="020B00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AE5F3E-A88A-AE36-E532-85B014D8CA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ptos Display"/>
              </a:rPr>
              <a:t>Research Security Training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FC0513-3E35-3D8A-70C4-0FF66C5CA1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3275" y="1712516"/>
            <a:ext cx="10515600" cy="446734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200" u="sng" dirty="0">
                <a:solidFill>
                  <a:srgbClr val="383D3A"/>
                </a:solidFill>
                <a:latin typeface="Arial Nova Cond"/>
              </a:rPr>
              <a:t>Why Required</a:t>
            </a:r>
            <a:r>
              <a:rPr lang="en-US" sz="2200" dirty="0">
                <a:solidFill>
                  <a:srgbClr val="383D3A"/>
                </a:solidFill>
                <a:latin typeface="Arial Nova Cond"/>
              </a:rPr>
              <a:t>: CHIPS and Science Act of 2022, regulations (NSPM-33), and agency specific requirements</a:t>
            </a:r>
            <a:endParaRPr lang="en-US" dirty="0"/>
          </a:p>
          <a:p>
            <a:r>
              <a:rPr lang="en-US" sz="2200" u="sng" dirty="0">
                <a:solidFill>
                  <a:srgbClr val="383D3A"/>
                </a:solidFill>
                <a:latin typeface="Arial Nova Cond"/>
              </a:rPr>
              <a:t>Content and Length</a:t>
            </a:r>
            <a:r>
              <a:rPr lang="en-US" sz="2200" dirty="0">
                <a:solidFill>
                  <a:srgbClr val="383D3A"/>
                </a:solidFill>
                <a:latin typeface="Arial Nova Cond"/>
              </a:rPr>
              <a:t>: (A) Introduction, (B) One “Federal Module,” </a:t>
            </a:r>
            <a:r>
              <a:rPr lang="en-US" sz="2200" b="1" dirty="0">
                <a:solidFill>
                  <a:srgbClr val="383D3A"/>
                </a:solidFill>
                <a:latin typeface="Arial Nova Cond"/>
              </a:rPr>
              <a:t>and</a:t>
            </a:r>
            <a:r>
              <a:rPr lang="en-US" sz="2200" dirty="0">
                <a:solidFill>
                  <a:srgbClr val="383D3A"/>
                </a:solidFill>
                <a:latin typeface="Arial Nova Cond"/>
              </a:rPr>
              <a:t> (C) UR-developed content</a:t>
            </a:r>
            <a:endParaRPr lang="en-US" dirty="0"/>
          </a:p>
          <a:p>
            <a:r>
              <a:rPr lang="en-US" sz="2200" dirty="0">
                <a:solidFill>
                  <a:srgbClr val="383D3A"/>
                </a:solidFill>
                <a:latin typeface="Arial Nova Cond"/>
              </a:rPr>
              <a:t>1 hour, 35 minutes total to complete (approximate)</a:t>
            </a:r>
            <a:endParaRPr lang="en-US" dirty="0"/>
          </a:p>
          <a:p>
            <a:r>
              <a:rPr lang="en-US" u="sng" dirty="0">
                <a:solidFill>
                  <a:srgbClr val="383D3A"/>
                </a:solidFill>
                <a:latin typeface="Arial Nova Cond"/>
              </a:rPr>
              <a:t>Require Trainees</a:t>
            </a:r>
            <a:r>
              <a:rPr lang="en-US" dirty="0">
                <a:solidFill>
                  <a:srgbClr val="383D3A"/>
                </a:solidFill>
                <a:latin typeface="Arial Nova Cond"/>
              </a:rPr>
              <a:t>: “Covered Individuals” </a:t>
            </a:r>
            <a:endParaRPr lang="en-US" sz="2200" dirty="0">
              <a:solidFill>
                <a:srgbClr val="383D3A"/>
              </a:solidFill>
              <a:latin typeface="Arial Nova Cond"/>
            </a:endParaRPr>
          </a:p>
          <a:p>
            <a:r>
              <a:rPr lang="en-US" dirty="0">
                <a:solidFill>
                  <a:srgbClr val="383D3A"/>
                </a:solidFill>
                <a:latin typeface="Arial Nova Cond"/>
              </a:rPr>
              <a:t>Covered Individual means an individual who (a) contributes in a </a:t>
            </a:r>
            <a:r>
              <a:rPr lang="en-US" b="1" i="1" dirty="0">
                <a:solidFill>
                  <a:srgbClr val="383D3A"/>
                </a:solidFill>
                <a:latin typeface="Arial Nova Cond"/>
              </a:rPr>
              <a:t>substantive, meaningful </a:t>
            </a:r>
            <a:r>
              <a:rPr lang="en-US" dirty="0">
                <a:solidFill>
                  <a:srgbClr val="383D3A"/>
                </a:solidFill>
                <a:latin typeface="Arial Nova Cond"/>
              </a:rPr>
              <a:t>way to the scientific development or execution of a research and development project proposed to be carried out with a research and development award from a Federal research agency; and (b) </a:t>
            </a:r>
            <a:r>
              <a:rPr lang="en-US" b="1" i="1" dirty="0">
                <a:solidFill>
                  <a:srgbClr val="383D3A"/>
                </a:solidFill>
                <a:latin typeface="Arial Nova Cond"/>
              </a:rPr>
              <a:t>is designated </a:t>
            </a:r>
            <a:r>
              <a:rPr lang="en-US" dirty="0">
                <a:solidFill>
                  <a:srgbClr val="383D3A"/>
                </a:solidFill>
                <a:latin typeface="Arial Nova Cond"/>
              </a:rPr>
              <a:t>as a covered individual by the Federal research agency concerned</a:t>
            </a:r>
            <a:endParaRPr lang="en-US" dirty="0"/>
          </a:p>
          <a:p>
            <a:endParaRPr lang="en-US" sz="2200" dirty="0">
              <a:solidFill>
                <a:srgbClr val="383D3A"/>
              </a:solidFill>
              <a:latin typeface="Arial Nova Cond"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3F212D-225B-B527-8323-14D2CE1D79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A7562-078F-0443-99CB-13A7936AC4A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1696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25D33C-D196-CF5F-0168-DFE8F6D14A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0D5732-8293-ECD5-D11A-D3D3CD038A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ptos Display"/>
              </a:rPr>
              <a:t>Research Security Training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EE6DEB-D6B3-21AA-CCE4-3DCDA6093B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3275" y="1674416"/>
            <a:ext cx="10515600" cy="482929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800" u="sng" dirty="0">
                <a:solidFill>
                  <a:srgbClr val="383D3A"/>
                </a:solidFill>
                <a:latin typeface="Arial Nova Cond"/>
              </a:rPr>
              <a:t>Compliance</a:t>
            </a:r>
            <a:endParaRPr lang="en-US" sz="2200" dirty="0">
              <a:solidFill>
                <a:srgbClr val="383D3A"/>
              </a:solidFill>
              <a:latin typeface="Arial Nova Cond"/>
            </a:endParaRPr>
          </a:p>
          <a:p>
            <a:pPr lvl="1"/>
            <a:r>
              <a:rPr lang="en-US" dirty="0">
                <a:solidFill>
                  <a:srgbClr val="383D3A"/>
                </a:solidFill>
                <a:latin typeface="Arial Nova Cond"/>
              </a:rPr>
              <a:t>ORPA is </a:t>
            </a:r>
            <a:r>
              <a:rPr lang="en-US" b="1" i="1" dirty="0">
                <a:solidFill>
                  <a:srgbClr val="383D3A"/>
                </a:solidFill>
                <a:latin typeface="Arial Nova Cond"/>
              </a:rPr>
              <a:t>prohibited </a:t>
            </a:r>
            <a:r>
              <a:rPr lang="en-US" dirty="0">
                <a:solidFill>
                  <a:srgbClr val="383D3A"/>
                </a:solidFill>
                <a:latin typeface="Arial Nova Cond"/>
              </a:rPr>
              <a:t>from submitting applications where applicable Covered Individuals have not satisfied their research security training requirements.</a:t>
            </a:r>
            <a:endParaRPr lang="en-US" sz="1900" dirty="0">
              <a:solidFill>
                <a:srgbClr val="000000"/>
              </a:solidFill>
              <a:latin typeface="Aptos"/>
            </a:endParaRPr>
          </a:p>
          <a:p>
            <a:pPr lvl="1"/>
            <a:r>
              <a:rPr lang="en-US" sz="1900" b="1" dirty="0">
                <a:solidFill>
                  <a:srgbClr val="000000"/>
                </a:solidFill>
                <a:latin typeface="Aptos"/>
              </a:rPr>
              <a:t>For NSF and DOE:</a:t>
            </a:r>
            <a:r>
              <a:rPr lang="en-US" sz="1900" dirty="0">
                <a:solidFill>
                  <a:srgbClr val="000000"/>
                </a:solidFill>
                <a:latin typeface="Aptos"/>
              </a:rPr>
              <a:t> </a:t>
            </a:r>
            <a:r>
              <a:rPr lang="en-US" sz="1900" dirty="0">
                <a:solidFill>
                  <a:srgbClr val="252525"/>
                </a:solidFill>
                <a:latin typeface="Aptos"/>
              </a:rPr>
              <a:t>All Covered Individuals (which include PIs and faculty) must have completed Research Security training within one year prior to the date of an application to NSF or DOE.</a:t>
            </a:r>
            <a:endParaRPr lang="en-US" sz="1900" dirty="0">
              <a:solidFill>
                <a:srgbClr val="000000"/>
              </a:solidFill>
              <a:latin typeface="Aptos"/>
            </a:endParaRPr>
          </a:p>
          <a:p>
            <a:pPr lvl="1"/>
            <a:r>
              <a:rPr lang="en-US" sz="1900" b="1" dirty="0">
                <a:solidFill>
                  <a:srgbClr val="252525"/>
                </a:solidFill>
                <a:latin typeface="Aptos"/>
              </a:rPr>
              <a:t>For NIH: </a:t>
            </a:r>
            <a:endParaRPr lang="en-US" sz="1900" dirty="0">
              <a:solidFill>
                <a:srgbClr val="000000"/>
              </a:solidFill>
              <a:latin typeface="Aptos"/>
            </a:endParaRPr>
          </a:p>
          <a:p>
            <a:pPr lvl="2"/>
            <a:r>
              <a:rPr lang="en-US" sz="1900" b="1">
                <a:solidFill>
                  <a:srgbClr val="252525"/>
                </a:solidFill>
                <a:latin typeface="Aptos"/>
              </a:rPr>
              <a:t>I</a:t>
            </a:r>
            <a:r>
              <a:rPr lang="en-US" sz="1900" b="1" dirty="0">
                <a:solidFill>
                  <a:srgbClr val="252525"/>
                </a:solidFill>
                <a:latin typeface="Aptos"/>
              </a:rPr>
              <a:t>)</a:t>
            </a:r>
            <a:r>
              <a:rPr lang="en-US" sz="1900" dirty="0">
                <a:solidFill>
                  <a:srgbClr val="252525"/>
                </a:solidFill>
                <a:latin typeface="Aptos"/>
              </a:rPr>
              <a:t> all senior/key personnel who submit Other Support information to NIH must have completed research security training prior to submission.</a:t>
            </a:r>
            <a:endParaRPr lang="en-US" sz="1900" dirty="0">
              <a:solidFill>
                <a:srgbClr val="000000"/>
              </a:solidFill>
              <a:latin typeface="Aptos"/>
            </a:endParaRPr>
          </a:p>
          <a:p>
            <a:pPr lvl="2"/>
            <a:r>
              <a:rPr lang="en-US" b="1">
                <a:latin typeface="Aptos"/>
              </a:rPr>
              <a:t>II</a:t>
            </a:r>
            <a:r>
              <a:rPr lang="en-US" b="1" dirty="0">
                <a:latin typeface="Aptos"/>
              </a:rPr>
              <a:t>) </a:t>
            </a:r>
            <a:r>
              <a:rPr lang="en-US" b="1" i="1" dirty="0">
                <a:latin typeface="Aptos"/>
              </a:rPr>
              <a:t>Effective for applications submitted for due dates on or after May 25, 2026</a:t>
            </a:r>
            <a:r>
              <a:rPr lang="en-US" b="1" dirty="0">
                <a:latin typeface="Aptos"/>
              </a:rPr>
              <a:t>,</a:t>
            </a:r>
            <a:r>
              <a:rPr lang="en-US" dirty="0">
                <a:latin typeface="Aptos"/>
              </a:rPr>
              <a:t> all </a:t>
            </a:r>
            <a:r>
              <a:rPr lang="en-US" dirty="0">
                <a:solidFill>
                  <a:srgbClr val="252525"/>
                </a:solidFill>
                <a:latin typeface="Aptos"/>
              </a:rPr>
              <a:t>senior/key personnel listed on an NIH grant application must certify to NIH that they have completed research security training within 12 months of the date of application submission.</a:t>
            </a:r>
            <a:endParaRPr lang="en-US" dirty="0"/>
          </a:p>
          <a:p>
            <a:pPr lvl="1"/>
            <a:r>
              <a:rPr lang="en-US" dirty="0">
                <a:solidFill>
                  <a:srgbClr val="383D3A"/>
                </a:solidFill>
                <a:latin typeface="Arial Nova Cond"/>
              </a:rPr>
              <a:t>The University </a:t>
            </a:r>
            <a:r>
              <a:rPr lang="en-US" u="sng" dirty="0">
                <a:solidFill>
                  <a:srgbClr val="383D3A"/>
                </a:solidFill>
                <a:latin typeface="Arial Nova Cond"/>
              </a:rPr>
              <a:t>strongly recommends</a:t>
            </a:r>
            <a:r>
              <a:rPr lang="en-US" dirty="0">
                <a:solidFill>
                  <a:srgbClr val="383D3A"/>
                </a:solidFill>
                <a:latin typeface="Arial Nova Cond"/>
              </a:rPr>
              <a:t> that </a:t>
            </a:r>
            <a:r>
              <a:rPr lang="en-US" u="sng" dirty="0">
                <a:solidFill>
                  <a:srgbClr val="383D3A"/>
                </a:solidFill>
                <a:latin typeface="Arial Nova Cond"/>
              </a:rPr>
              <a:t>CLASP-certified administrators</a:t>
            </a:r>
            <a:r>
              <a:rPr lang="en-US" dirty="0">
                <a:solidFill>
                  <a:srgbClr val="383D3A"/>
                </a:solidFill>
                <a:latin typeface="Arial Nova Cond"/>
              </a:rPr>
              <a:t> complete Research Security Training</a:t>
            </a:r>
          </a:p>
          <a:p>
            <a:endParaRPr lang="en-US" sz="2200" dirty="0">
              <a:solidFill>
                <a:srgbClr val="383D3A"/>
              </a:solidFill>
              <a:latin typeface="Arial Nova Cond"/>
            </a:endParaRPr>
          </a:p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5F0B52-EEBA-4474-1FF2-1B04193215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A7562-078F-0443-99CB-13A7936AC4A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1078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374e17f4-cf11-4ce2-b3ef-5de76bf4ce41}" enabled="0" method="" siteId="{374e17f4-cf11-4ce2-b3ef-5de76bf4ce41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582</TotalTime>
  <Words>271</Words>
  <Application>Microsoft Office PowerPoint</Application>
  <PresentationFormat>Widescreen</PresentationFormat>
  <Paragraphs>16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Aptos</vt:lpstr>
      <vt:lpstr>Aptos Display</vt:lpstr>
      <vt:lpstr>Arial</vt:lpstr>
      <vt:lpstr>Arial Nova Cond</vt:lpstr>
      <vt:lpstr>Georgia</vt:lpstr>
      <vt:lpstr>Office Theme</vt:lpstr>
      <vt:lpstr>Research Security Training</vt:lpstr>
      <vt:lpstr>Research Security Training</vt:lpstr>
    </vt:vector>
  </TitlesOfParts>
  <Manager/>
  <Company>University of Rochester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Beckman, Anthony</dc:creator>
  <cp:keywords>University of Rochester</cp:keywords>
  <dc:description/>
  <cp:lastModifiedBy>Maiman, Joshua</cp:lastModifiedBy>
  <cp:revision>174</cp:revision>
  <dcterms:created xsi:type="dcterms:W3CDTF">2025-09-12T14:34:27Z</dcterms:created>
  <dcterms:modified xsi:type="dcterms:W3CDTF">2026-03-31T19:00:27Z</dcterms:modified>
  <cp:category/>
</cp:coreProperties>
</file>