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7"/>
  </p:notesMasterIdLst>
  <p:sldIdLst>
    <p:sldId id="280" r:id="rId2"/>
    <p:sldId id="262" r:id="rId3"/>
    <p:sldId id="281" r:id="rId4"/>
    <p:sldId id="278" r:id="rId5"/>
    <p:sldId id="28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3FF"/>
    <a:srgbClr val="001E5F"/>
    <a:srgbClr val="BEBEBE"/>
    <a:srgbClr val="707070"/>
    <a:srgbClr val="FFD82B"/>
    <a:srgbClr val="001AC2"/>
    <a:srgbClr val="1E58DF"/>
    <a:srgbClr val="FFF3AF"/>
    <a:srgbClr val="FFD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/>
    <p:restoredTop sz="94795"/>
  </p:normalViewPr>
  <p:slideViewPr>
    <p:cSldViewPr snapToGrid="0">
      <p:cViewPr varScale="1">
        <p:scale>
          <a:sx n="105" d="100"/>
          <a:sy n="105" d="100"/>
        </p:scale>
        <p:origin x="10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6C105-869B-554F-86B2-F7B7D7FBF15C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783F7-297B-3441-9E65-C9D93D1C7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2936799A-742E-D2DA-D2AD-97CBD5F3E8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0556" y="442844"/>
            <a:ext cx="3029505" cy="712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BDBCC-016C-5EB1-F7D9-F7C7C8CF0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9E15F6-2E81-A617-637F-E959777D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4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5181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60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56D12FE-80CC-9C5E-CDAC-BCCAB2EEA1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4971393" cy="6857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4499725" cy="1467248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943100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B4F5E3C5-0B41-B72D-8EA6-EE5CE2143C79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53275" y="3098859"/>
            <a:ext cx="4499725" cy="145494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80000"/>
              </a:lnSpc>
              <a:buNone/>
              <a:defRPr sz="4800">
                <a:solidFill>
                  <a:srgbClr val="001E5F"/>
                </a:solidFill>
                <a:latin typeface="Aptos Display" panose="020B00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AD8B5C-3C6E-D68C-B846-ABD765BAF8D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275" y="4655403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13A5D9F-96B4-9B1F-0914-72B54AC53CC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717425" y="348853"/>
            <a:ext cx="5016500" cy="533530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4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F371-528F-0113-4E79-25DA2A3E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348852"/>
            <a:ext cx="5332670" cy="1432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2974E15-7FCE-83C0-E5B4-4633C9B071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8256"/>
            <a:ext cx="6096000" cy="68397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784DC-6E1B-BB0E-4741-BE3223BC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11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A3095-388C-26AF-3995-C59E9408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4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9EC1-3B01-B796-3303-D56BFF03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3445625" cy="19879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34FAC6B-DE8A-C0B0-226A-38183340452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445000" y="348852"/>
            <a:ext cx="6523875" cy="56201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DE876C-A1EF-F49A-1490-3CEDAB8110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0D8C48-42D3-A3E0-D36B-1EFFE2353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36A6E9-1BEB-6E38-737D-30AD7F6B1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2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8147D-D362-381F-869D-FA4B7D9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1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5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pic>
        <p:nvPicPr>
          <p:cNvPr id="10" name="University of Rochester shield">
            <a:extLst>
              <a:ext uri="{FF2B5EF4-FFF2-40B4-BE49-F238E27FC236}">
                <a16:creationId xmlns:a16="http://schemas.microsoft.com/office/drawing/2014/main" id="{46C34805-A26A-B0DE-64FD-6C68FE36B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48547" y="772222"/>
            <a:ext cx="682205" cy="8917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67609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1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yellow background with white symbols&#10;&#10;AI-generated content may be incorrect.">
            <a:extLst>
              <a:ext uri="{FF2B5EF4-FFF2-40B4-BE49-F238E27FC236}">
                <a16:creationId xmlns:a16="http://schemas.microsoft.com/office/drawing/2014/main" id="{6EF3FE7E-3C98-D558-F8EC-BAB8526350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486" y="2621286"/>
            <a:ext cx="5503025" cy="1615428"/>
          </a:xfrm>
          <a:solidFill>
            <a:srgbClr val="FFD82B"/>
          </a:solidFill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rgbClr val="001E5F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46718-6135-FA62-B697-F81F62D0080F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6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rgbClr val="FFD8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D5063D-FDE3-4912-2EC7-1C3730DB306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501041" y="157210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941534" y="157210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B1DEB9-00AD-E69F-FD86-EA96B9A88AD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01041" y="229315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87E296D-B5F7-FF47-EE43-1E4BDD463F4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941534" y="229315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F830301-B4CF-9D0C-F41D-E2AB025B3AB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01041" y="3036733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40220A-A6E7-289B-F1EE-16C6F04C7CF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941534" y="3036733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66825C-0597-5BFE-6DA5-4B7ABB90318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501041" y="3734084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52CB3A-FEF0-C1C8-E93D-3087B96118E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941534" y="3734084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8CA45BA-6579-83FF-ED28-04184B6E717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01041" y="4449550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5DCA98-E553-18B8-ED16-6D670065193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941534" y="4449550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648FE27-6891-2782-F32F-635D1687C85E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501041" y="5105632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C146F2F-6C2A-D5B8-CB42-12499968D471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941534" y="5105632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FF6015-FA3F-7611-E838-49FBD14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9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s">
    <p:bg>
      <p:bgPr>
        <a:solidFill>
          <a:srgbClr val="FFF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79D611-5217-4540-A083-44E5C44A63B4}"/>
              </a:ext>
            </a:extLst>
          </p:cNvPr>
          <p:cNvSpPr/>
          <p:nvPr userDrawn="1"/>
        </p:nvSpPr>
        <p:spPr>
          <a:xfrm>
            <a:off x="0" y="0"/>
            <a:ext cx="12192000" cy="6839745"/>
          </a:xfrm>
          <a:prstGeom prst="rect">
            <a:avLst/>
          </a:prstGeom>
          <a:solidFill>
            <a:srgbClr val="013D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1CD6D-6F74-61A2-C2AC-DD3A23291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400609"/>
            <a:ext cx="4425962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rgbClr val="FFD82D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78F9EE-3521-97D7-574B-8F7383A73F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03530" y="378687"/>
            <a:ext cx="6926545" cy="137139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8A98EC-9C9D-B1D1-3681-2ED95F02DC27}"/>
              </a:ext>
            </a:extLst>
          </p:cNvPr>
          <p:cNvCxnSpPr>
            <a:cxnSpLocks/>
          </p:cNvCxnSpPr>
          <p:nvPr userDrawn="1"/>
        </p:nvCxnSpPr>
        <p:spPr>
          <a:xfrm>
            <a:off x="0" y="2094619"/>
            <a:ext cx="12510052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11">
            <a:extLst>
              <a:ext uri="{FF2B5EF4-FFF2-40B4-BE49-F238E27FC236}">
                <a16:creationId xmlns:a16="http://schemas.microsoft.com/office/drawing/2014/main" id="{E0661FE1-D3C4-7EC4-5078-29AB39C6262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53276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CDEB8065-8EF9-503B-A498-8C7C47A401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026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E345753-DFBC-756F-1D61-7A4BB6E6FA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4026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1">
            <a:extLst>
              <a:ext uri="{FF2B5EF4-FFF2-40B4-BE49-F238E27FC236}">
                <a16:creationId xmlns:a16="http://schemas.microsoft.com/office/drawing/2014/main" id="{FECD5C60-E99F-0409-8D4C-9988E9BE8DB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76452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412A80A0-C576-4A11-AF85-B5F84DBD6E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778778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3C08866-8817-5D54-2CFB-3164EAD81B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778778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Content Placeholder 11">
            <a:extLst>
              <a:ext uri="{FF2B5EF4-FFF2-40B4-BE49-F238E27FC236}">
                <a16:creationId xmlns:a16="http://schemas.microsoft.com/office/drawing/2014/main" id="{8A908875-FA07-C68A-BF31-BDC3260A28A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086984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BAC1378D-890A-EFC5-282E-84F7C68BBB1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103530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FA0637C-C618-9511-5260-FE222A1B7D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03530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Content Placeholder 11">
            <a:extLst>
              <a:ext uri="{FF2B5EF4-FFF2-40B4-BE49-F238E27FC236}">
                <a16:creationId xmlns:a16="http://schemas.microsoft.com/office/drawing/2014/main" id="{D4E06DE5-B2BD-B39A-899F-B5C8F75C44E6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415057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BC209260-0690-3E83-C0EA-48BC7E338569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428282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D84B46CE-B58F-E66F-59BE-A42F2525952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428282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Content Placeholder 11">
            <a:extLst>
              <a:ext uri="{FF2B5EF4-FFF2-40B4-BE49-F238E27FC236}">
                <a16:creationId xmlns:a16="http://schemas.microsoft.com/office/drawing/2014/main" id="{78C2073B-96D9-A705-7FEF-997CC496221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74313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1" name="Content Placeholder 11">
            <a:extLst>
              <a:ext uri="{FF2B5EF4-FFF2-40B4-BE49-F238E27FC236}">
                <a16:creationId xmlns:a16="http://schemas.microsoft.com/office/drawing/2014/main" id="{85D557FE-392A-864B-96C1-0B06AB83D8D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753034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9EF0E9C6-2E03-B67C-BCDE-0338BD8D6EF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753034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1376A-7810-4A47-62EE-E0304790086E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E8D19A-1E2F-E501-0CD9-451738C69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2C065-ABA8-9494-BED1-0830B556C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7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3756" y="6474620"/>
            <a:ext cx="618244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A02D0-9DAA-20AB-488B-D6A8D996D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49C07-F5E3-2146-4EC9-478FD9B42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275" y="1674416"/>
            <a:ext cx="10515600" cy="399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FBCC5-799D-2E9A-5C16-29F700FE5406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466A-DD57-D698-44A9-59D79770651C}"/>
              </a:ext>
            </a:extLst>
          </p:cNvPr>
          <p:cNvSpPr/>
          <p:nvPr userDrawn="1"/>
        </p:nvSpPr>
        <p:spPr>
          <a:xfrm>
            <a:off x="11067393" y="-18255"/>
            <a:ext cx="1124607" cy="6876256"/>
          </a:xfrm>
          <a:prstGeom prst="rect">
            <a:avLst/>
          </a:prstGeom>
          <a:solidFill>
            <a:srgbClr val="FFD8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4144A88-8576-DD5F-50CF-3E8EE77998D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317030" y="5834378"/>
            <a:ext cx="625332" cy="82280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A45BA-63DC-4422-B485-98CB1F6C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53407" y="6474620"/>
            <a:ext cx="618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1E5F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2" r:id="rId3"/>
    <p:sldLayoutId id="2147483669" r:id="rId4"/>
    <p:sldLayoutId id="2147483660" r:id="rId5"/>
    <p:sldLayoutId id="2147483676" r:id="rId6"/>
    <p:sldLayoutId id="2147483674" r:id="rId7"/>
    <p:sldLayoutId id="2147483670" r:id="rId8"/>
    <p:sldLayoutId id="2147483652" r:id="rId9"/>
    <p:sldLayoutId id="2147483667" r:id="rId10"/>
    <p:sldLayoutId id="2147483673" r:id="rId11"/>
    <p:sldLayoutId id="2147483654" r:id="rId12"/>
    <p:sldLayoutId id="2147483655" r:id="rId13"/>
    <p:sldLayoutId id="214748366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i="0" kern="1200">
          <a:solidFill>
            <a:srgbClr val="001E5F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equipadmin@finance.rochester.edu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321A2-F015-E0FA-84CD-A3308CC31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1769-553B-3C98-DB4E-B1838689E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883" y="2186152"/>
            <a:ext cx="8513379" cy="2050562"/>
          </a:xfrm>
        </p:spPr>
        <p:txBody>
          <a:bodyPr>
            <a:normAutofit fontScale="90000"/>
          </a:bodyPr>
          <a:lstStyle/>
          <a:p>
            <a:r>
              <a:rPr lang="en-US" dirty="0"/>
              <a:t>UR Space and Workday (Business Assets) Interface Update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36A25C-242D-2AC1-77AA-2672B70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24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7B89A-9B7F-31F3-E6E3-8E8761681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173422"/>
            <a:ext cx="10498504" cy="108782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900" dirty="0"/>
              <a:t>UR Space and Workday (Business Assets) Interface Update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2703FC-56F7-F53A-F356-D9A3F744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2556881-BCE3-A859-07B3-B7FA8045A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29103"/>
            <a:ext cx="10498504" cy="4487918"/>
          </a:xfrm>
        </p:spPr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Testing for the inbound integration from Workday Business Assets to </a:t>
            </a:r>
            <a:r>
              <a:rPr lang="en-US" sz="2800" dirty="0" err="1">
                <a:cs typeface="Calibri" panose="020F0502020204030204" pitchFamily="34" charset="0"/>
              </a:rPr>
              <a:t>URSpace</a:t>
            </a:r>
            <a:r>
              <a:rPr lang="en-US" sz="2800" dirty="0">
                <a:cs typeface="Calibri" panose="020F0502020204030204" pitchFamily="34" charset="0"/>
              </a:rPr>
              <a:t> and the outbound integration from UR Space to Workday Business Assets is substantially complete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Scheduled to be completed by March 20,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Updated process documentation to be developed for end users by April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Interface will go live the week of March 30, 2026 to enable cost centers to complete equipment surveys timely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7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B2DE6-B84F-3F5B-AC17-0D4A021B0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C8C1F-30F1-A088-B5D8-BEFD0C26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883" y="2621286"/>
            <a:ext cx="8513379" cy="1615428"/>
          </a:xfrm>
        </p:spPr>
        <p:txBody>
          <a:bodyPr>
            <a:normAutofit/>
          </a:bodyPr>
          <a:lstStyle/>
          <a:p>
            <a:r>
              <a:rPr lang="en-US" dirty="0"/>
              <a:t>Fiscal year 2026 Movable Equipment Survey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F00299-D408-8353-99EF-BC2742AC1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778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E9984-539B-DB5B-926D-AEDA28044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613D-7ABC-37A1-2CAD-DD0A5051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48" y="191197"/>
            <a:ext cx="10099111" cy="1089757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Fiscal year 2026 Movable Equipment Survey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86764-B3E5-E737-DB13-506AAEC94FC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26848" y="1629102"/>
            <a:ext cx="10340849" cy="4972865"/>
          </a:xfrm>
        </p:spPr>
        <p:txBody>
          <a:bodyPr>
            <a:normAutofit/>
          </a:bodyPr>
          <a:lstStyle/>
          <a:p>
            <a:pPr marL="200025" lvl="1"/>
            <a:r>
              <a:rPr lang="en-US" sz="3200" dirty="0">
                <a:cs typeface="Calibri" panose="020F0502020204030204" pitchFamily="34" charset="0"/>
              </a:rPr>
              <a:t>Formal equipment survey requests will be distributed to all cost centers during the week of March 31, 2026 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All equipment records will need to be certified by the close of business on Monday, June 1, 2026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Departments that are not fully certified by the end of the day on June 30, 2026 will be considered incomplete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cs typeface="Calibri" panose="020F0502020204030204" pitchFamily="34" charset="0"/>
              </a:rPr>
              <a:t>Equipment surveys must be complete by June 30, 2026 as the fixed asset system (Business Assets) is integrated into UR Financials and cannot be remain open</a:t>
            </a:r>
          </a:p>
          <a:p>
            <a:pPr marL="200025" lvl="1"/>
            <a:endParaRPr lang="en-US" sz="2800" dirty="0"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0F7D3-ED24-D981-15C8-F788EE46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8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B1002-D076-EE62-F7AE-150D5F97D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D470-04F8-CB19-FACA-D93F988E9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48" y="191197"/>
            <a:ext cx="10099111" cy="1089757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Fiscal year 2026 Movable Equipment Survey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D78D-0E4D-DE4A-D620-3BFC902CD69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26848" y="1629102"/>
            <a:ext cx="10340849" cy="4972865"/>
          </a:xfrm>
        </p:spPr>
        <p:txBody>
          <a:bodyPr>
            <a:normAutofit/>
          </a:bodyPr>
          <a:lstStyle/>
          <a:p>
            <a:pPr marL="200025" lvl="1"/>
            <a:r>
              <a:rPr lang="en-US" sz="2800" dirty="0">
                <a:cs typeface="Calibri" panose="020F0502020204030204" pitchFamily="34" charset="0"/>
              </a:rPr>
              <a:t>Equipment surveys will be announced at the March 2026 CLASP, March 2026 FAC, and April MSAG meetings</a:t>
            </a:r>
          </a:p>
          <a:p>
            <a:pPr marL="542925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Financial Reporting is updating training materials and will provide training via Zoom/Microsoft Teams upon request to departments once training materials are updated</a:t>
            </a:r>
          </a:p>
          <a:p>
            <a:pPr marL="542925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Updates will be provided to Academic Center and URMC throughout the equipment survey process </a:t>
            </a:r>
          </a:p>
          <a:p>
            <a:pPr marL="200025" lvl="1"/>
            <a:endParaRPr lang="en-US" sz="22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00025" lvl="1"/>
            <a:r>
              <a:rPr lang="en-US" sz="2400" dirty="0">
                <a:solidFill>
                  <a:srgbClr val="FF0000"/>
                </a:solidFill>
                <a:cs typeface="Calibri" panose="020F0502020204030204" pitchFamily="34" charset="0"/>
              </a:rPr>
              <a:t>Please direct all questions and concerns regarding the movable equipment updates to the Equipment Administrator mailbox </a:t>
            </a:r>
            <a:r>
              <a:rPr lang="en-US" sz="2400" dirty="0">
                <a:solidFill>
                  <a:srgbClr val="FF0000"/>
                </a:solidFill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equipadmin@finance.rochester.edu</a:t>
            </a:r>
            <a:endParaRPr lang="en-US" sz="24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2FC33-4123-F84B-E541-9E1FD57E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61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4e17f4-cf11-4ce2-b3ef-5de76bf4ce41}" enabled="0" method="" siteId="{374e17f4-cf11-4ce2-b3ef-5de76bf4ce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278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Georgia</vt:lpstr>
      <vt:lpstr>Office Theme</vt:lpstr>
      <vt:lpstr>UR Space and Workday (Business Assets) Interface Update</vt:lpstr>
      <vt:lpstr>UR Space and Workday (Business Assets) Interface Update</vt:lpstr>
      <vt:lpstr>Fiscal year 2026 Movable Equipment Survey</vt:lpstr>
      <vt:lpstr>Fiscal year 2026 Movable Equipment Survey</vt:lpstr>
      <vt:lpstr>Fiscal year 2026 Movable Equipment Survey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Quan, Quan</dc:creator>
  <cp:keywords>University of Rochester</cp:keywords>
  <dc:description/>
  <cp:lastModifiedBy>Maiman, Joshua</cp:lastModifiedBy>
  <cp:revision>23</cp:revision>
  <dcterms:created xsi:type="dcterms:W3CDTF">2025-09-12T14:34:27Z</dcterms:created>
  <dcterms:modified xsi:type="dcterms:W3CDTF">2026-03-31T19:01:06Z</dcterms:modified>
  <cp:category/>
</cp:coreProperties>
</file>