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7" r:id="rId5"/>
    <p:sldMasterId id="2147484376" r:id="rId6"/>
    <p:sldMasterId id="2147484378" r:id="rId7"/>
    <p:sldMasterId id="2147484380" r:id="rId8"/>
    <p:sldMasterId id="2147484382" r:id="rId9"/>
    <p:sldMasterId id="2147484384" r:id="rId10"/>
    <p:sldMasterId id="2147484386" r:id="rId11"/>
    <p:sldMasterId id="2147484388" r:id="rId12"/>
    <p:sldMasterId id="2147484390" r:id="rId13"/>
    <p:sldMasterId id="2147484392" r:id="rId14"/>
    <p:sldMasterId id="2147484411" r:id="rId15"/>
  </p:sldMasterIdLst>
  <p:notesMasterIdLst>
    <p:notesMasterId r:id="rId19"/>
  </p:notesMasterIdLst>
  <p:handoutMasterIdLst>
    <p:handoutMasterId r:id="rId20"/>
  </p:handoutMasterIdLst>
  <p:sldIdLst>
    <p:sldId id="509" r:id="rId16"/>
    <p:sldId id="1333" r:id="rId17"/>
    <p:sldId id="1334" r:id="rId18"/>
  </p:sldIdLst>
  <p:sldSz cx="12192000" cy="68580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bert, Richard Douglas" initials="RH" lastIdx="5" clrIdx="0"/>
  <p:cmAuthor id="1" name="Taylor, Ryan" initials="TR" lastIdx="1" clrIdx="3">
    <p:extLst>
      <p:ext uri="{19B8F6BF-5375-455C-9EA6-DF929625EA0E}">
        <p15:presenceInfo xmlns:p15="http://schemas.microsoft.com/office/powerpoint/2012/main" userId="S-1-5-21-1409082233-776561741-725345543-165722" providerId="AD"/>
      </p:ext>
    </p:extLst>
  </p:cmAuthor>
  <p:cmAuthor id="2" name="Dobbertin, James" initials="DJ" lastIdx="1" clrIdx="2">
    <p:extLst>
      <p:ext uri="{19B8F6BF-5375-455C-9EA6-DF929625EA0E}">
        <p15:presenceInfo xmlns:p15="http://schemas.microsoft.com/office/powerpoint/2012/main" userId="S-1-5-21-1409082233-776561741-725345543-143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3B"/>
    <a:srgbClr val="FFD700"/>
    <a:srgbClr val="FFFF99"/>
    <a:srgbClr val="FFFFCC"/>
    <a:srgbClr val="ECF1F8"/>
    <a:srgbClr val="D3D3D3"/>
    <a:srgbClr val="D6F616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652" autoAdjust="0"/>
  </p:normalViewPr>
  <p:slideViewPr>
    <p:cSldViewPr>
      <p:cViewPr varScale="1">
        <p:scale>
          <a:sx n="109" d="100"/>
          <a:sy n="109" d="100"/>
        </p:scale>
        <p:origin x="121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6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7" tIns="46735" rIns="93467" bIns="467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1829"/>
            <a:ext cx="5617842" cy="4189095"/>
          </a:xfrm>
          <a:prstGeom prst="rect">
            <a:avLst/>
          </a:prstGeom>
        </p:spPr>
        <p:txBody>
          <a:bodyPr vert="horz" lIns="93467" tIns="46735" rIns="93467" bIns="467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1"/>
            <a:ext cx="3048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267200" y="5257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676400"/>
            <a:ext cx="103632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514601"/>
            <a:ext cx="103632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581400"/>
            <a:ext cx="24384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91837-AEAC-AE4F-B997-7DF14CC53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2209800"/>
            <a:ext cx="10972800" cy="3657600"/>
          </a:xfrm>
        </p:spPr>
        <p:txBody>
          <a:bodyPr numCol="2" spcCol="365760"/>
          <a:lstStyle>
            <a:lvl1pPr marL="19430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lang="en-US" b="0" i="0" smtClean="0">
                <a:effectLst/>
              </a:defRPr>
            </a:lvl1pPr>
            <a:lvl2pPr marL="377180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◦"/>
              <a:tabLst/>
              <a:defRPr/>
            </a:lvl2pPr>
            <a:lvl3pPr marL="56005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–"/>
              <a:tabLst/>
              <a:defRPr/>
            </a:lvl3pPr>
            <a:lvl4pPr marL="742931" indent="-194306">
              <a:buFont typeface="System Font Regular"/>
              <a:buChar char="⁃"/>
              <a:defRPr/>
            </a:lvl4pPr>
            <a:lvl5pPr marL="742931" indent="-194306">
              <a:buFont typeface="System Font Regular"/>
              <a:buChar char="⁃"/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  <a:p>
            <a:pPr lvl="0"/>
            <a:r>
              <a:rPr lang="en-US"/>
              <a:t>Est </a:t>
            </a:r>
            <a:r>
              <a:rPr lang="en-US" err="1"/>
              <a:t>ultricies</a:t>
            </a:r>
            <a:r>
              <a:rPr lang="en-US"/>
              <a:t> integer </a:t>
            </a:r>
            <a:r>
              <a:rPr lang="en-US" err="1"/>
              <a:t>quis</a:t>
            </a:r>
            <a:r>
              <a:rPr lang="en-US"/>
              <a:t> auctor </a:t>
            </a:r>
            <a:r>
              <a:rPr lang="en-US" err="1"/>
              <a:t>elit</a:t>
            </a:r>
            <a:r>
              <a:rPr lang="en-US"/>
              <a:t>. </a:t>
            </a:r>
          </a:p>
          <a:p>
            <a:pPr lvl="0"/>
            <a:r>
              <a:rPr lang="en-US" err="1"/>
              <a:t>Commodo</a:t>
            </a:r>
            <a:r>
              <a:rPr lang="en-US"/>
              <a:t> sed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fringilla</a:t>
            </a:r>
            <a:r>
              <a:rPr lang="en-US"/>
              <a:t> </a:t>
            </a:r>
            <a:r>
              <a:rPr lang="en-US" err="1"/>
              <a:t>phasellus</a:t>
            </a:r>
            <a:r>
              <a:rPr lang="en-US"/>
              <a:t> </a:t>
            </a:r>
            <a:r>
              <a:rPr lang="en-US" err="1"/>
              <a:t>faucibus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donec</a:t>
            </a:r>
            <a:r>
              <a:rPr lang="en-US"/>
              <a:t>. </a:t>
            </a:r>
            <a:r>
              <a:rPr lang="en-US" err="1"/>
              <a:t>Sapien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aliquam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arcu</a:t>
            </a:r>
            <a:r>
              <a:rPr lang="en-US"/>
              <a:t> vitae </a:t>
            </a:r>
            <a:r>
              <a:rPr lang="en-US" err="1"/>
              <a:t>elementum</a:t>
            </a:r>
            <a:r>
              <a:rPr lang="en-US"/>
              <a:t>. </a:t>
            </a:r>
          </a:p>
          <a:p>
            <a:pPr lvl="0"/>
            <a:r>
              <a:rPr lang="en-US"/>
              <a:t>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 vitae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lacinia </a:t>
            </a:r>
            <a:r>
              <a:rPr lang="en-US" err="1"/>
              <a:t>quis</a:t>
            </a:r>
            <a:r>
              <a:rPr lang="en-US"/>
              <a:t> vel. </a:t>
            </a:r>
          </a:p>
          <a:p>
            <a:pPr lvl="0"/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vitae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 </a:t>
            </a:r>
            <a:r>
              <a:rPr lang="en-US" err="1"/>
              <a:t>mattis</a:t>
            </a:r>
            <a:r>
              <a:rPr lang="en-US"/>
              <a:t>. </a:t>
            </a:r>
          </a:p>
          <a:p>
            <a:pPr lvl="1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  <a:p>
            <a:pPr lvl="2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97BBC916-A295-A34D-8EDB-412531F44F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81242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28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 bwMode="auto">
          <a:xfrm>
            <a:off x="304801" y="6446967"/>
            <a:ext cx="4229106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r>
              <a:rPr lang="en-US" sz="1200" baseline="0" dirty="0">
                <a:solidFill>
                  <a:schemeClr val="bg1"/>
                </a:solidFill>
                <a:latin typeface="+mn-lt"/>
              </a:rPr>
              <a:t>CLASP Monthly Research </a:t>
            </a:r>
            <a:r>
              <a:rPr lang="en-US" sz="1200" baseline="0" dirty="0" err="1">
                <a:solidFill>
                  <a:schemeClr val="bg1"/>
                </a:solidFill>
                <a:latin typeface="+mn-lt"/>
              </a:rPr>
              <a:t>Adminstrators</a:t>
            </a:r>
            <a:r>
              <a:rPr lang="en-US" sz="1200" baseline="0" dirty="0">
                <a:solidFill>
                  <a:schemeClr val="bg1"/>
                </a:solidFill>
                <a:latin typeface="+mn-lt"/>
              </a:rPr>
              <a:t>’ meeting– April 30, 2024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344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D8E8F78D-0A7D-F540-938E-90B4F5C0EE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09792"/>
            <a:ext cx="3048000" cy="36576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274320" rIns="274320" bIns="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b="0" i="0" smtClean="0">
                <a:solidFill>
                  <a:schemeClr val="tx2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Section Title Goes Here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E02BE79-1937-0442-B58E-0956BCBA5D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-1"/>
            <a:ext cx="3042355" cy="220979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0" rIns="274320" bIns="18288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4000" b="1" i="0" smtClean="0">
                <a:solidFill>
                  <a:schemeClr val="tx1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99C4F8-CBB5-2D43-8334-E63FE8BE5522}"/>
              </a:ext>
            </a:extLst>
          </p:cNvPr>
          <p:cNvCxnSpPr/>
          <p:nvPr userDrawn="1"/>
        </p:nvCxnSpPr>
        <p:spPr>
          <a:xfrm>
            <a:off x="609600" y="2221832"/>
            <a:ext cx="1219200" cy="0"/>
          </a:xfrm>
          <a:prstGeom prst="line">
            <a:avLst/>
          </a:prstGeom>
          <a:ln w="254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5C4E75-1D5D-F249-87A3-18DA7E8E97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48000" y="0"/>
            <a:ext cx="9144000" cy="68580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bIns="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Change Photo</a:t>
            </a:r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67763A02-C43B-A14B-B027-3F6F5574B596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>
                <a:solidFill>
                  <a:schemeClr val="bg1"/>
                </a:solidFill>
              </a:rPr>
              <a:t>HURON</a:t>
            </a:r>
            <a:r>
              <a:rPr lang="en-US" sz="600"/>
              <a:t> </a:t>
            </a:r>
            <a:r>
              <a:rPr lang="en-US" sz="600">
                <a:solidFill>
                  <a:schemeClr val="accent2"/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accent2"/>
                </a:solidFill>
              </a:rPr>
              <a:pPr/>
              <a:t>‹#›</a:t>
            </a:fld>
            <a:endParaRPr lang="en-US" sz="600">
              <a:solidFill>
                <a:schemeClr val="accent2"/>
              </a:solidFill>
            </a:endParaRPr>
          </a:p>
        </p:txBody>
      </p:sp>
      <p:sp>
        <p:nvSpPr>
          <p:cNvPr id="11" name="Slide Number Placeholder 16">
            <a:extLst>
              <a:ext uri="{FF2B5EF4-FFF2-40B4-BE49-F238E27FC236}">
                <a16:creationId xmlns:a16="http://schemas.microsoft.com/office/drawing/2014/main" id="{6D9ADB94-8607-B741-BBFC-0A4E6EACD818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/>
              <a:t>© 2020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16929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B6C17-23FC-404A-9860-42D139F32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179818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43000"/>
            <a:ext cx="10972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609600" y="955344"/>
            <a:ext cx="10972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5" r:id="rId3"/>
    <p:sldLayoutId id="2147484370" r:id="rId4"/>
    <p:sldLayoutId id="2147484371" r:id="rId5"/>
    <p:sldLayoutId id="2147484372" r:id="rId6"/>
    <p:sldLayoutId id="2147484374" r:id="rId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4EE1F075-EEF0-0540-A1F5-7EA2F9CB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87400"/>
            <a:ext cx="10972800" cy="585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FB44E59-3C85-EA44-84ED-109166FD0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287" y="2096200"/>
            <a:ext cx="10972799" cy="36576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15">
            <a:extLst>
              <a:ext uri="{FF2B5EF4-FFF2-40B4-BE49-F238E27FC236}">
                <a16:creationId xmlns:a16="http://schemas.microsoft.com/office/drawing/2014/main" id="{B23B840B-64CC-564C-8951-187F88D77C1A}"/>
              </a:ext>
            </a:extLst>
          </p:cNvPr>
          <p:cNvSpPr txBox="1">
            <a:spLocks/>
          </p:cNvSpPr>
          <p:nvPr userDrawn="1"/>
        </p:nvSpPr>
        <p:spPr>
          <a:xfrm>
            <a:off x="7823201" y="1694196"/>
            <a:ext cx="4093411" cy="3080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/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273C63B7-2F83-0A41-95A4-14084E7EDA53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chemeClr val="tx1"/>
                </a:solidFill>
              </a:rPr>
              <a:t>HURON</a:t>
            </a:r>
            <a:r>
              <a:rPr lang="en-US" sz="600" dirty="0"/>
              <a:t>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bg2">
                    <a:lumMod val="50000"/>
                  </a:schemeClr>
                </a:solidFill>
              </a:rPr>
              <a:pPr/>
              <a:t>‹#›</a:t>
            </a:fld>
            <a:endParaRPr lang="en-US" sz="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Slide Number Placeholder 16">
            <a:extLst>
              <a:ext uri="{FF2B5EF4-FFF2-40B4-BE49-F238E27FC236}">
                <a16:creationId xmlns:a16="http://schemas.microsoft.com/office/drawing/2014/main" id="{D43713D9-A249-0841-B621-BEEF4CB6B7BC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 dirty="0"/>
              <a:t>© 2022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89570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</p:sldLayoutIdLst>
  <p:hf hdr="0"/>
  <p:txStyles>
    <p:titleStyle>
      <a:lvl1pPr algn="l" defTabSz="457189" rtl="0" eaLnBrk="1" latinLnBrk="0" hangingPunct="1">
        <a:spcBef>
          <a:spcPct val="0"/>
        </a:spcBef>
        <a:buNone/>
        <a:defRPr sz="2400" b="0" i="0" kern="1200" cap="none" baseline="0">
          <a:solidFill>
            <a:schemeClr val="tx1"/>
          </a:solidFill>
          <a:latin typeface="+mj-lt"/>
          <a:ea typeface="+mj-ea"/>
          <a:cs typeface="Arial Narrow"/>
        </a:defRPr>
      </a:lvl1pPr>
    </p:titleStyle>
    <p:bodyStyle>
      <a:lvl1pPr marL="0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182876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548627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2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orient="horz" pos="3012" userDrawn="1">
          <p15:clr>
            <a:srgbClr val="F26B43"/>
          </p15:clr>
        </p15:guide>
        <p15:guide id="8" orient="horz" pos="1620" userDrawn="1">
          <p15:clr>
            <a:srgbClr val="F26B43"/>
          </p15:clr>
        </p15:guide>
        <p15:guide id="21" pos="3840" userDrawn="1">
          <p15:clr>
            <a:srgbClr val="F26B43"/>
          </p15:clr>
        </p15:guide>
        <p15:guide id="30" pos="729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quipadmin@Finance.Rochester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ochester.app.box.com/s/7f91oh6rkfhivziceyfrza9zcbvq1c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09800" y="3581400"/>
            <a:ext cx="8001000" cy="1600200"/>
          </a:xfrm>
        </p:spPr>
        <p:txBody>
          <a:bodyPr/>
          <a:lstStyle/>
          <a:p>
            <a:r>
              <a:rPr lang="en-US" sz="2400" dirty="0"/>
              <a:t>April 30, 2024</a:t>
            </a:r>
          </a:p>
          <a:p>
            <a:r>
              <a:rPr lang="en-US" sz="2400" dirty="0"/>
              <a:t>Carrie Ballou – Assistant Controller, Financial Reporting</a:t>
            </a:r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/>
              <a:t>Research equipment surveys</a:t>
            </a:r>
          </a:p>
          <a:p>
            <a:pPr lvl="3"/>
            <a:r>
              <a:rPr lang="en-US" sz="2800" dirty="0"/>
              <a:t>Research equipment surveys are due to be completed by end of business on May 31, 2024</a:t>
            </a:r>
          </a:p>
          <a:p>
            <a:pPr lvl="3"/>
            <a:r>
              <a:rPr lang="en-US" sz="2800" dirty="0"/>
              <a:t>Reminder notices will be sent out to cost centers that have not fully certified by end of week</a:t>
            </a:r>
          </a:p>
          <a:p>
            <a:pPr lvl="3"/>
            <a:r>
              <a:rPr lang="en-US" sz="2800" dirty="0"/>
              <a:t>Please direct all questions and training requests regarding the equipment survey to </a:t>
            </a:r>
            <a:r>
              <a:rPr lang="en-US" sz="2800" dirty="0">
                <a:hlinkClick r:id="rId2"/>
              </a:rPr>
              <a:t>equipadmin@Finance.Rochester.edu</a:t>
            </a:r>
            <a:r>
              <a:rPr lang="en-US" sz="2800" dirty="0"/>
              <a:t> (Equipment Administrator)</a:t>
            </a:r>
          </a:p>
          <a:p>
            <a:pPr lvl="4"/>
            <a:r>
              <a:rPr lang="en-US" dirty="0"/>
              <a:t>Starting July 1, 2024, all purchases must meet the University’s capitalization guidelines of having a unit cost of $5,000 or greater and a useful life of greater than one year</a:t>
            </a:r>
          </a:p>
          <a:p>
            <a:pPr lvl="3"/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F4686-96F8-B50F-E21D-B354E81E8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7C4-B50B-6B4D-9B42-1DE69D3E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BF13-4976-054A-E069-CF06B3283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/>
              <a:t>UR capitalization threshold</a:t>
            </a:r>
          </a:p>
          <a:p>
            <a:pPr lvl="3"/>
            <a:r>
              <a:rPr lang="en-US" sz="2800" dirty="0"/>
              <a:t>Procure to pay requisitions</a:t>
            </a:r>
          </a:p>
          <a:p>
            <a:pPr lvl="4"/>
            <a:r>
              <a:rPr lang="en-US" sz="2600" dirty="0"/>
              <a:t>Entries using a trackable spend category for the University (excluding SMH) for purchases greater than $1,000 per unit cost must be submitted by no later than 5 PM May 31, 2024 to ensure timely processing. </a:t>
            </a:r>
          </a:p>
          <a:p>
            <a:pPr lvl="4"/>
            <a:r>
              <a:rPr lang="en-US" sz="2600" dirty="0"/>
              <a:t>Starting July 1, 2024, all purchases must meet the University’s capitalization guidelines of having a unit cost of $5,000 or greater and a useful life of greater than one year</a:t>
            </a:r>
          </a:p>
          <a:p>
            <a:pPr lvl="4"/>
            <a:r>
              <a:rPr lang="en-US" sz="2600" dirty="0"/>
              <a:t>Fiscal year end UR Financials can be found at </a:t>
            </a:r>
            <a:r>
              <a:rPr lang="en-US" sz="2600" dirty="0">
                <a:hlinkClick r:id="rId2"/>
              </a:rPr>
              <a:t>https://rochester.app.box.com/s/7f91oh6rkfhivziceyfrza9zcbvq1csc</a:t>
            </a:r>
            <a:endParaRPr lang="en-US" sz="2600" dirty="0"/>
          </a:p>
          <a:p>
            <a:pPr lvl="4"/>
            <a:endParaRPr lang="en-US" sz="2600" dirty="0"/>
          </a:p>
          <a:p>
            <a:pPr lvl="3"/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E716A-E61D-808E-EA54-58E15CEDC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887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8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Body / Content Slides">
  <a:themeElements>
    <a:clrScheme name="HURON COLORS 2020">
      <a:dk1>
        <a:srgbClr val="00548B"/>
      </a:dk1>
      <a:lt1>
        <a:srgbClr val="FFFFFF"/>
      </a:lt1>
      <a:dk2>
        <a:srgbClr val="2B2B2B"/>
      </a:dk2>
      <a:lt2>
        <a:srgbClr val="E6E6E6"/>
      </a:lt2>
      <a:accent1>
        <a:srgbClr val="71C5E8"/>
      </a:accent1>
      <a:accent2>
        <a:srgbClr val="F0BD48"/>
      </a:accent2>
      <a:accent3>
        <a:srgbClr val="C1C6C8"/>
      </a:accent3>
      <a:accent4>
        <a:srgbClr val="00558C"/>
      </a:accent4>
      <a:accent5>
        <a:srgbClr val="7F7F7F"/>
      </a:accent5>
      <a:accent6>
        <a:srgbClr val="383838"/>
      </a:accent6>
      <a:hlink>
        <a:srgbClr val="00558C"/>
      </a:hlink>
      <a:folHlink>
        <a:srgbClr val="0055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PDATED_Executive PowerPoint Template - 16x9 (003)(1)" id="{D0737B51-649E-6B49-8D62-5123F9B09FCA}" vid="{4F28E0A3-9EF4-BD44-921B-74B967F859D2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4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92875</TotalTime>
  <Words>222</Words>
  <Application>Microsoft Office PowerPoint</Application>
  <PresentationFormat>Widescreen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Office Theme</vt:lpstr>
      <vt:lpstr>US Consulting Report Template_R1.5V_0411</vt:lpstr>
      <vt:lpstr>1_US Consulting Report Template_R1.5V_0411</vt:lpstr>
      <vt:lpstr>2_US Consulting Report Template_R1.5V_0411</vt:lpstr>
      <vt:lpstr>3_US Consulting Report Template_R1.5V_0411</vt:lpstr>
      <vt:lpstr>4_US Consulting Report Template_R1.5V_0411</vt:lpstr>
      <vt:lpstr>5_US Consulting Report Template_R1.5V_0411</vt:lpstr>
      <vt:lpstr>6_US Consulting Report Template_R1.5V_0411</vt:lpstr>
      <vt:lpstr>7_US Consulting Report Template_R1.5V_0411</vt:lpstr>
      <vt:lpstr>8_US Consulting Report Template_R1.5V_0411</vt:lpstr>
      <vt:lpstr>Body / Content Slides</vt:lpstr>
      <vt:lpstr>PowerPoint Presentation</vt:lpstr>
      <vt:lpstr>Financial Reporting Updates</vt:lpstr>
      <vt:lpstr>Financial Reporting Updates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Days</dc:title>
  <dc:subject>EDUCAUSE 2007</dc:subject>
  <dc:creator>Jim Dobbertin</dc:creator>
  <cp:lastModifiedBy>Ritz, Michael</cp:lastModifiedBy>
  <cp:revision>2868</cp:revision>
  <cp:lastPrinted>2020-02-19T20:17:45Z</cp:lastPrinted>
  <dcterms:created xsi:type="dcterms:W3CDTF">2007-09-21T12:15:26Z</dcterms:created>
  <dcterms:modified xsi:type="dcterms:W3CDTF">2024-04-30T15:22:00Z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