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3"/>
  </p:notesMasterIdLst>
  <p:sldIdLst>
    <p:sldId id="256" r:id="rId2"/>
    <p:sldId id="257" r:id="rId3"/>
    <p:sldId id="275" r:id="rId4"/>
    <p:sldId id="258" r:id="rId5"/>
    <p:sldId id="259" r:id="rId6"/>
    <p:sldId id="261" r:id="rId7"/>
    <p:sldId id="272" r:id="rId8"/>
    <p:sldId id="277" r:id="rId9"/>
    <p:sldId id="266" r:id="rId10"/>
    <p:sldId id="262" r:id="rId11"/>
    <p:sldId id="268" r:id="rId12"/>
    <p:sldId id="273" r:id="rId13"/>
    <p:sldId id="267" r:id="rId14"/>
    <p:sldId id="274" r:id="rId15"/>
    <p:sldId id="263" r:id="rId16"/>
    <p:sldId id="271" r:id="rId17"/>
    <p:sldId id="264" r:id="rId18"/>
    <p:sldId id="265" r:id="rId19"/>
    <p:sldId id="276" r:id="rId20"/>
    <p:sldId id="270"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678" autoAdjust="0"/>
  </p:normalViewPr>
  <p:slideViewPr>
    <p:cSldViewPr snapToGrid="0">
      <p:cViewPr varScale="1">
        <p:scale>
          <a:sx n="84" d="100"/>
          <a:sy n="84" d="100"/>
        </p:scale>
        <p:origin x="157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Auliffe, Allyson (HEALTH)" userId="f8e66101-8303-4a73-bec0-7fcf3d465567" providerId="ADAL" clId="{1C1971E7-CB0B-40F9-977A-416BA83BB613}"/>
    <pc:docChg chg="modSld">
      <pc:chgData name="McAuliffe, Allyson (HEALTH)" userId="f8e66101-8303-4a73-bec0-7fcf3d465567" providerId="ADAL" clId="{1C1971E7-CB0B-40F9-977A-416BA83BB613}" dt="2024-04-30T14:05:17.586" v="22" actId="6549"/>
      <pc:docMkLst>
        <pc:docMk/>
      </pc:docMkLst>
      <pc:sldChg chg="modNotesTx">
        <pc:chgData name="McAuliffe, Allyson (HEALTH)" userId="f8e66101-8303-4a73-bec0-7fcf3d465567" providerId="ADAL" clId="{1C1971E7-CB0B-40F9-977A-416BA83BB613}" dt="2024-04-30T14:03:52.873" v="0" actId="20577"/>
        <pc:sldMkLst>
          <pc:docMk/>
          <pc:sldMk cId="4048660034" sldId="256"/>
        </pc:sldMkLst>
      </pc:sldChg>
      <pc:sldChg chg="modNotesTx">
        <pc:chgData name="McAuliffe, Allyson (HEALTH)" userId="f8e66101-8303-4a73-bec0-7fcf3d465567" providerId="ADAL" clId="{1C1971E7-CB0B-40F9-977A-416BA83BB613}" dt="2024-04-30T14:03:55.896" v="1" actId="20577"/>
        <pc:sldMkLst>
          <pc:docMk/>
          <pc:sldMk cId="278623977" sldId="257"/>
        </pc:sldMkLst>
      </pc:sldChg>
      <pc:sldChg chg="modNotesTx">
        <pc:chgData name="McAuliffe, Allyson (HEALTH)" userId="f8e66101-8303-4a73-bec0-7fcf3d465567" providerId="ADAL" clId="{1C1971E7-CB0B-40F9-977A-416BA83BB613}" dt="2024-04-30T14:04:02.531" v="3" actId="20577"/>
        <pc:sldMkLst>
          <pc:docMk/>
          <pc:sldMk cId="2751014116" sldId="258"/>
        </pc:sldMkLst>
      </pc:sldChg>
      <pc:sldChg chg="modNotesTx">
        <pc:chgData name="McAuliffe, Allyson (HEALTH)" userId="f8e66101-8303-4a73-bec0-7fcf3d465567" providerId="ADAL" clId="{1C1971E7-CB0B-40F9-977A-416BA83BB613}" dt="2024-04-30T14:04:06" v="4" actId="6549"/>
        <pc:sldMkLst>
          <pc:docMk/>
          <pc:sldMk cId="765831858" sldId="259"/>
        </pc:sldMkLst>
      </pc:sldChg>
      <pc:sldChg chg="modNotesTx">
        <pc:chgData name="McAuliffe, Allyson (HEALTH)" userId="f8e66101-8303-4a73-bec0-7fcf3d465567" providerId="ADAL" clId="{1C1971E7-CB0B-40F9-977A-416BA83BB613}" dt="2024-04-30T14:04:08.759" v="5" actId="6549"/>
        <pc:sldMkLst>
          <pc:docMk/>
          <pc:sldMk cId="654842888" sldId="261"/>
        </pc:sldMkLst>
      </pc:sldChg>
      <pc:sldChg chg="modNotesTx">
        <pc:chgData name="McAuliffe, Allyson (HEALTH)" userId="f8e66101-8303-4a73-bec0-7fcf3d465567" providerId="ADAL" clId="{1C1971E7-CB0B-40F9-977A-416BA83BB613}" dt="2024-04-30T14:04:31.079" v="9" actId="6549"/>
        <pc:sldMkLst>
          <pc:docMk/>
          <pc:sldMk cId="1108110282" sldId="262"/>
        </pc:sldMkLst>
      </pc:sldChg>
      <pc:sldChg chg="modNotesTx">
        <pc:chgData name="McAuliffe, Allyson (HEALTH)" userId="f8e66101-8303-4a73-bec0-7fcf3d465567" providerId="ADAL" clId="{1C1971E7-CB0B-40F9-977A-416BA83BB613}" dt="2024-04-30T14:04:55.078" v="15" actId="6549"/>
        <pc:sldMkLst>
          <pc:docMk/>
          <pc:sldMk cId="1260400567" sldId="263"/>
        </pc:sldMkLst>
      </pc:sldChg>
      <pc:sldChg chg="modNotesTx">
        <pc:chgData name="McAuliffe, Allyson (HEALTH)" userId="f8e66101-8303-4a73-bec0-7fcf3d465567" providerId="ADAL" clId="{1C1971E7-CB0B-40F9-977A-416BA83BB613}" dt="2024-04-30T14:05:04.398" v="18" actId="6549"/>
        <pc:sldMkLst>
          <pc:docMk/>
          <pc:sldMk cId="1361478965" sldId="264"/>
        </pc:sldMkLst>
      </pc:sldChg>
      <pc:sldChg chg="modNotesTx">
        <pc:chgData name="McAuliffe, Allyson (HEALTH)" userId="f8e66101-8303-4a73-bec0-7fcf3d465567" providerId="ADAL" clId="{1C1971E7-CB0B-40F9-977A-416BA83BB613}" dt="2024-04-30T14:05:06.935" v="19" actId="6549"/>
        <pc:sldMkLst>
          <pc:docMk/>
          <pc:sldMk cId="868790526" sldId="265"/>
        </pc:sldMkLst>
      </pc:sldChg>
      <pc:sldChg chg="modNotesTx">
        <pc:chgData name="McAuliffe, Allyson (HEALTH)" userId="f8e66101-8303-4a73-bec0-7fcf3d465567" providerId="ADAL" clId="{1C1971E7-CB0B-40F9-977A-416BA83BB613}" dt="2024-04-30T14:04:27.953" v="8" actId="6549"/>
        <pc:sldMkLst>
          <pc:docMk/>
          <pc:sldMk cId="3682840220" sldId="266"/>
        </pc:sldMkLst>
      </pc:sldChg>
      <pc:sldChg chg="modNotesTx">
        <pc:chgData name="McAuliffe, Allyson (HEALTH)" userId="f8e66101-8303-4a73-bec0-7fcf3d465567" providerId="ADAL" clId="{1C1971E7-CB0B-40F9-977A-416BA83BB613}" dt="2024-04-30T14:04:48.051" v="13" actId="6549"/>
        <pc:sldMkLst>
          <pc:docMk/>
          <pc:sldMk cId="3400346007" sldId="267"/>
        </pc:sldMkLst>
      </pc:sldChg>
      <pc:sldChg chg="modNotesTx">
        <pc:chgData name="McAuliffe, Allyson (HEALTH)" userId="f8e66101-8303-4a73-bec0-7fcf3d465567" providerId="ADAL" clId="{1C1971E7-CB0B-40F9-977A-416BA83BB613}" dt="2024-04-30T14:04:37.383" v="11" actId="6549"/>
        <pc:sldMkLst>
          <pc:docMk/>
          <pc:sldMk cId="889991813" sldId="268"/>
        </pc:sldMkLst>
      </pc:sldChg>
      <pc:sldChg chg="modNotesTx">
        <pc:chgData name="McAuliffe, Allyson (HEALTH)" userId="f8e66101-8303-4a73-bec0-7fcf3d465567" providerId="ADAL" clId="{1C1971E7-CB0B-40F9-977A-416BA83BB613}" dt="2024-04-30T14:05:17.586" v="22" actId="6549"/>
        <pc:sldMkLst>
          <pc:docMk/>
          <pc:sldMk cId="3469284023" sldId="269"/>
        </pc:sldMkLst>
      </pc:sldChg>
      <pc:sldChg chg="modNotesTx">
        <pc:chgData name="McAuliffe, Allyson (HEALTH)" userId="f8e66101-8303-4a73-bec0-7fcf3d465567" providerId="ADAL" clId="{1C1971E7-CB0B-40F9-977A-416BA83BB613}" dt="2024-04-30T14:05:14.143" v="21" actId="6549"/>
        <pc:sldMkLst>
          <pc:docMk/>
          <pc:sldMk cId="2968276131" sldId="270"/>
        </pc:sldMkLst>
      </pc:sldChg>
      <pc:sldChg chg="modNotesTx">
        <pc:chgData name="McAuliffe, Allyson (HEALTH)" userId="f8e66101-8303-4a73-bec0-7fcf3d465567" providerId="ADAL" clId="{1C1971E7-CB0B-40F9-977A-416BA83BB613}" dt="2024-04-30T14:05:01.178" v="17" actId="6549"/>
        <pc:sldMkLst>
          <pc:docMk/>
          <pc:sldMk cId="3518772420" sldId="271"/>
        </pc:sldMkLst>
      </pc:sldChg>
      <pc:sldChg chg="modNotesTx">
        <pc:chgData name="McAuliffe, Allyson (HEALTH)" userId="f8e66101-8303-4a73-bec0-7fcf3d465567" providerId="ADAL" clId="{1C1971E7-CB0B-40F9-977A-416BA83BB613}" dt="2024-04-30T14:04:12.815" v="6" actId="6549"/>
        <pc:sldMkLst>
          <pc:docMk/>
          <pc:sldMk cId="2287074607" sldId="272"/>
        </pc:sldMkLst>
      </pc:sldChg>
      <pc:sldChg chg="modNotesTx">
        <pc:chgData name="McAuliffe, Allyson (HEALTH)" userId="f8e66101-8303-4a73-bec0-7fcf3d465567" providerId="ADAL" clId="{1C1971E7-CB0B-40F9-977A-416BA83BB613}" dt="2024-04-30T14:04:43.013" v="12" actId="6549"/>
        <pc:sldMkLst>
          <pc:docMk/>
          <pc:sldMk cId="592176873" sldId="273"/>
        </pc:sldMkLst>
      </pc:sldChg>
      <pc:sldChg chg="modNotesTx">
        <pc:chgData name="McAuliffe, Allyson (HEALTH)" userId="f8e66101-8303-4a73-bec0-7fcf3d465567" providerId="ADAL" clId="{1C1971E7-CB0B-40F9-977A-416BA83BB613}" dt="2024-04-30T14:04:51.575" v="14" actId="6549"/>
        <pc:sldMkLst>
          <pc:docMk/>
          <pc:sldMk cId="1194624611" sldId="274"/>
        </pc:sldMkLst>
      </pc:sldChg>
      <pc:sldChg chg="modNotesTx">
        <pc:chgData name="McAuliffe, Allyson (HEALTH)" userId="f8e66101-8303-4a73-bec0-7fcf3d465567" providerId="ADAL" clId="{1C1971E7-CB0B-40F9-977A-416BA83BB613}" dt="2024-04-30T14:03:58.321" v="2"/>
        <pc:sldMkLst>
          <pc:docMk/>
          <pc:sldMk cId="1289901559" sldId="275"/>
        </pc:sldMkLst>
      </pc:sldChg>
      <pc:sldChg chg="modNotesTx">
        <pc:chgData name="McAuliffe, Allyson (HEALTH)" userId="f8e66101-8303-4a73-bec0-7fcf3d465567" providerId="ADAL" clId="{1C1971E7-CB0B-40F9-977A-416BA83BB613}" dt="2024-04-30T14:05:09.859" v="20" actId="6549"/>
        <pc:sldMkLst>
          <pc:docMk/>
          <pc:sldMk cId="3659081627" sldId="276"/>
        </pc:sldMkLst>
      </pc:sldChg>
      <pc:sldChg chg="modNotesTx">
        <pc:chgData name="McAuliffe, Allyson (HEALTH)" userId="f8e66101-8303-4a73-bec0-7fcf3d465567" providerId="ADAL" clId="{1C1971E7-CB0B-40F9-977A-416BA83BB613}" dt="2024-04-30T14:04:21.165" v="7" actId="6549"/>
        <pc:sldMkLst>
          <pc:docMk/>
          <pc:sldMk cId="782658094" sldId="277"/>
        </pc:sldMkLst>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D2216-3F21-44A2-9548-88DC3A98D92B}" type="doc">
      <dgm:prSet loTypeId="urn:microsoft.com/office/officeart/2017/3/layout/HorizontalLabelsTimeline" loCatId="process" qsTypeId="urn:microsoft.com/office/officeart/2005/8/quickstyle/simple1" qsCatId="simple" csTypeId="urn:microsoft.com/office/officeart/2005/8/colors/accent1_2" csCatId="accent1" phldr="1"/>
      <dgm:spPr/>
      <dgm:t>
        <a:bodyPr/>
        <a:lstStyle/>
        <a:p>
          <a:endParaRPr lang="en-US"/>
        </a:p>
      </dgm:t>
    </dgm:pt>
    <dgm:pt modelId="{A2A12228-39A2-4B81-8D69-B64071064946}">
      <dgm:prSet/>
      <dgm:spPr/>
      <dgm:t>
        <a:bodyPr/>
        <a:lstStyle/>
        <a:p>
          <a:pPr>
            <a:defRPr b="1"/>
          </a:pPr>
          <a:r>
            <a:rPr lang="en-US"/>
            <a:t>1988</a:t>
          </a:r>
        </a:p>
      </dgm:t>
    </dgm:pt>
    <dgm:pt modelId="{57EF5F18-1CBA-4647-BC93-74BF911D05B0}" type="parTrans" cxnId="{66D4068B-9A36-4EC3-AB22-AA65A35F569A}">
      <dgm:prSet/>
      <dgm:spPr/>
      <dgm:t>
        <a:bodyPr/>
        <a:lstStyle/>
        <a:p>
          <a:endParaRPr lang="en-US"/>
        </a:p>
      </dgm:t>
    </dgm:pt>
    <dgm:pt modelId="{0A1D3112-541E-400D-B134-E9A79AF2AC5A}" type="sibTrans" cxnId="{66D4068B-9A36-4EC3-AB22-AA65A35F569A}">
      <dgm:prSet/>
      <dgm:spPr/>
      <dgm:t>
        <a:bodyPr/>
        <a:lstStyle/>
        <a:p>
          <a:endParaRPr lang="en-US"/>
        </a:p>
      </dgm:t>
    </dgm:pt>
    <dgm:pt modelId="{CECE6258-FA6A-438A-AF14-EDF8FCD2B060}">
      <dgm:prSet/>
      <dgm:spPr/>
      <dgm:t>
        <a:bodyPr/>
        <a:lstStyle/>
        <a:p>
          <a:r>
            <a:rPr lang="en-US" dirty="0"/>
            <a:t>The NYS MWBE Program is established under NYS Executive Law Article 15-A</a:t>
          </a:r>
        </a:p>
      </dgm:t>
    </dgm:pt>
    <dgm:pt modelId="{82AF07CF-3790-4936-9CC8-C94FD99FE8D2}" type="parTrans" cxnId="{91684408-C6E6-4397-965A-B1970D6F2BFD}">
      <dgm:prSet/>
      <dgm:spPr/>
      <dgm:t>
        <a:bodyPr/>
        <a:lstStyle/>
        <a:p>
          <a:endParaRPr lang="en-US"/>
        </a:p>
      </dgm:t>
    </dgm:pt>
    <dgm:pt modelId="{FEEA5699-5DDD-46A3-9C71-37F60D85AC6C}" type="sibTrans" cxnId="{91684408-C6E6-4397-965A-B1970D6F2BFD}">
      <dgm:prSet/>
      <dgm:spPr/>
      <dgm:t>
        <a:bodyPr/>
        <a:lstStyle/>
        <a:p>
          <a:endParaRPr lang="en-US"/>
        </a:p>
      </dgm:t>
    </dgm:pt>
    <dgm:pt modelId="{4645D0D6-8594-4026-9F9D-1ABF8779F480}">
      <dgm:prSet/>
      <dgm:spPr/>
      <dgm:t>
        <a:bodyPr/>
        <a:lstStyle/>
        <a:p>
          <a:pPr>
            <a:defRPr b="1"/>
          </a:pPr>
          <a:r>
            <a:rPr lang="en-US"/>
            <a:t>2010</a:t>
          </a:r>
        </a:p>
      </dgm:t>
    </dgm:pt>
    <dgm:pt modelId="{85EFC4DE-893C-4E3F-A229-64275E979D47}" type="parTrans" cxnId="{B2BB9316-E3D5-4F43-8816-B6891F8B14B1}">
      <dgm:prSet/>
      <dgm:spPr/>
      <dgm:t>
        <a:bodyPr/>
        <a:lstStyle/>
        <a:p>
          <a:endParaRPr lang="en-US"/>
        </a:p>
      </dgm:t>
    </dgm:pt>
    <dgm:pt modelId="{7D5875E7-CC50-4133-ACD8-F583E6F6F803}" type="sibTrans" cxnId="{B2BB9316-E3D5-4F43-8816-B6891F8B14B1}">
      <dgm:prSet/>
      <dgm:spPr/>
      <dgm:t>
        <a:bodyPr/>
        <a:lstStyle/>
        <a:p>
          <a:endParaRPr lang="en-US"/>
        </a:p>
      </dgm:t>
    </dgm:pt>
    <dgm:pt modelId="{510060E3-F2A9-4221-B904-F7F6470B89DF}">
      <dgm:prSet/>
      <dgm:spPr/>
      <dgm:t>
        <a:bodyPr/>
        <a:lstStyle/>
        <a:p>
          <a:r>
            <a:rPr lang="en-US" dirty="0"/>
            <a:t>A Disparity Study is published using data from the previous 5 years. The findings from this study indicate MWBEs are being disproportionately excluded from state contracting opportunities, and the goal is raised to 10%</a:t>
          </a:r>
        </a:p>
      </dgm:t>
    </dgm:pt>
    <dgm:pt modelId="{04E0BDFE-476D-44AF-B0E7-59428E679FC3}" type="parTrans" cxnId="{14DB8EC7-08DF-4C4B-9ED3-FFDF772B21E5}">
      <dgm:prSet/>
      <dgm:spPr/>
      <dgm:t>
        <a:bodyPr/>
        <a:lstStyle/>
        <a:p>
          <a:endParaRPr lang="en-US"/>
        </a:p>
      </dgm:t>
    </dgm:pt>
    <dgm:pt modelId="{2CC18976-15AD-4A0E-880E-32B2CCE1C8A2}" type="sibTrans" cxnId="{14DB8EC7-08DF-4C4B-9ED3-FFDF772B21E5}">
      <dgm:prSet/>
      <dgm:spPr/>
      <dgm:t>
        <a:bodyPr/>
        <a:lstStyle/>
        <a:p>
          <a:endParaRPr lang="en-US"/>
        </a:p>
      </dgm:t>
    </dgm:pt>
    <dgm:pt modelId="{6A7BA8D7-2C3B-4D5D-9E6F-418A273F3210}">
      <dgm:prSet/>
      <dgm:spPr/>
      <dgm:t>
        <a:bodyPr/>
        <a:lstStyle/>
        <a:p>
          <a:pPr>
            <a:defRPr b="1"/>
          </a:pPr>
          <a:r>
            <a:rPr lang="en-US"/>
            <a:t>2011</a:t>
          </a:r>
        </a:p>
      </dgm:t>
    </dgm:pt>
    <dgm:pt modelId="{4442C14C-B235-449D-BDCC-6FF83DEE5B7C}" type="parTrans" cxnId="{14C32189-1FE6-467B-A21F-59BB14CD0B1E}">
      <dgm:prSet/>
      <dgm:spPr/>
      <dgm:t>
        <a:bodyPr/>
        <a:lstStyle/>
        <a:p>
          <a:endParaRPr lang="en-US"/>
        </a:p>
      </dgm:t>
    </dgm:pt>
    <dgm:pt modelId="{F693CB87-076E-4A86-A2A8-0E0604B21A0A}" type="sibTrans" cxnId="{14C32189-1FE6-467B-A21F-59BB14CD0B1E}">
      <dgm:prSet/>
      <dgm:spPr/>
      <dgm:t>
        <a:bodyPr/>
        <a:lstStyle/>
        <a:p>
          <a:endParaRPr lang="en-US"/>
        </a:p>
      </dgm:t>
    </dgm:pt>
    <dgm:pt modelId="{F85AB9BE-659F-4C30-88EE-4C7AD63BA703}">
      <dgm:prSet/>
      <dgm:spPr/>
      <dgm:t>
        <a:bodyPr/>
        <a:lstStyle/>
        <a:p>
          <a:r>
            <a:rPr lang="en-US"/>
            <a:t>The goal is raised from 10% to 20%, with Gov. Andrew Cuomo doubling the goal set the previous year by Gov. David Paterson</a:t>
          </a:r>
        </a:p>
      </dgm:t>
    </dgm:pt>
    <dgm:pt modelId="{0F3C9E3D-4024-468B-83DB-8BD32EFC5647}" type="parTrans" cxnId="{84A01808-1405-4B2E-BE1A-DB84D4CDF389}">
      <dgm:prSet/>
      <dgm:spPr/>
      <dgm:t>
        <a:bodyPr/>
        <a:lstStyle/>
        <a:p>
          <a:endParaRPr lang="en-US"/>
        </a:p>
      </dgm:t>
    </dgm:pt>
    <dgm:pt modelId="{2740349C-5922-40F4-8AEA-29B86964D03B}" type="sibTrans" cxnId="{84A01808-1405-4B2E-BE1A-DB84D4CDF389}">
      <dgm:prSet/>
      <dgm:spPr/>
      <dgm:t>
        <a:bodyPr/>
        <a:lstStyle/>
        <a:p>
          <a:endParaRPr lang="en-US"/>
        </a:p>
      </dgm:t>
    </dgm:pt>
    <dgm:pt modelId="{A57474C4-7532-4409-8DAB-FFADB1A674A7}">
      <dgm:prSet/>
      <dgm:spPr/>
      <dgm:t>
        <a:bodyPr/>
        <a:lstStyle/>
        <a:p>
          <a:pPr>
            <a:defRPr b="1"/>
          </a:pPr>
          <a:r>
            <a:rPr lang="en-US"/>
            <a:t>2014</a:t>
          </a:r>
        </a:p>
      </dgm:t>
    </dgm:pt>
    <dgm:pt modelId="{C09396C0-4E07-4B2D-8E58-F0CA2E84221E}" type="parTrans" cxnId="{78FEE1D2-EAB2-43AC-99DD-B8A3864DA7DA}">
      <dgm:prSet/>
      <dgm:spPr/>
      <dgm:t>
        <a:bodyPr/>
        <a:lstStyle/>
        <a:p>
          <a:endParaRPr lang="en-US"/>
        </a:p>
      </dgm:t>
    </dgm:pt>
    <dgm:pt modelId="{0F725A02-85C8-40B4-8C6F-CBE811A5B053}" type="sibTrans" cxnId="{78FEE1D2-EAB2-43AC-99DD-B8A3864DA7DA}">
      <dgm:prSet/>
      <dgm:spPr/>
      <dgm:t>
        <a:bodyPr/>
        <a:lstStyle/>
        <a:p>
          <a:endParaRPr lang="en-US"/>
        </a:p>
      </dgm:t>
    </dgm:pt>
    <dgm:pt modelId="{57D4747C-D729-49FF-BAB8-89B49A01CFB3}">
      <dgm:prSet/>
      <dgm:spPr/>
      <dgm:t>
        <a:bodyPr/>
        <a:lstStyle/>
        <a:p>
          <a:r>
            <a:rPr lang="en-US"/>
            <a:t>Gov. Andrew Cuomo announces the MWBE goal will be raised from 20% to 30%, making this the highest MWBE utilization requirement in the country</a:t>
          </a:r>
        </a:p>
      </dgm:t>
    </dgm:pt>
    <dgm:pt modelId="{DC4E51EA-F012-46A8-A450-93D327FAE9B9}" type="parTrans" cxnId="{94E2F819-478D-465C-97B9-9381923B591C}">
      <dgm:prSet/>
      <dgm:spPr/>
      <dgm:t>
        <a:bodyPr/>
        <a:lstStyle/>
        <a:p>
          <a:endParaRPr lang="en-US"/>
        </a:p>
      </dgm:t>
    </dgm:pt>
    <dgm:pt modelId="{C068375C-EF07-4409-94B1-BE634630C9DC}" type="sibTrans" cxnId="{94E2F819-478D-465C-97B9-9381923B591C}">
      <dgm:prSet/>
      <dgm:spPr/>
      <dgm:t>
        <a:bodyPr/>
        <a:lstStyle/>
        <a:p>
          <a:endParaRPr lang="en-US"/>
        </a:p>
      </dgm:t>
    </dgm:pt>
    <dgm:pt modelId="{51865A8C-495E-402A-90F8-D6978421351C}">
      <dgm:prSet/>
      <dgm:spPr/>
      <dgm:t>
        <a:bodyPr/>
        <a:lstStyle/>
        <a:p>
          <a:pPr>
            <a:defRPr b="1"/>
          </a:pPr>
          <a:r>
            <a:rPr lang="en-US"/>
            <a:t>2016</a:t>
          </a:r>
        </a:p>
      </dgm:t>
    </dgm:pt>
    <dgm:pt modelId="{31F4D4D6-C005-4658-92D4-E32ECE27FE13}" type="parTrans" cxnId="{B0EBCD4B-02E9-494C-87EA-561F17B36616}">
      <dgm:prSet/>
      <dgm:spPr/>
      <dgm:t>
        <a:bodyPr/>
        <a:lstStyle/>
        <a:p>
          <a:endParaRPr lang="en-US"/>
        </a:p>
      </dgm:t>
    </dgm:pt>
    <dgm:pt modelId="{76C05CF5-CF94-4C21-A54F-488F58F2B092}" type="sibTrans" cxnId="{B0EBCD4B-02E9-494C-87EA-561F17B36616}">
      <dgm:prSet/>
      <dgm:spPr/>
      <dgm:t>
        <a:bodyPr/>
        <a:lstStyle/>
        <a:p>
          <a:endParaRPr lang="en-US"/>
        </a:p>
      </dgm:t>
    </dgm:pt>
    <dgm:pt modelId="{A4F03BC1-CA82-4CAF-88D8-F7166CC32FE7}">
      <dgm:prSet/>
      <dgm:spPr/>
      <dgm:t>
        <a:bodyPr/>
        <a:lstStyle/>
        <a:p>
          <a:r>
            <a:rPr lang="en-US" dirty="0"/>
            <a:t>the most recent disparity study is published, again enforcing the need for the MWBE Program and its benefits to NYS communities.</a:t>
          </a:r>
        </a:p>
      </dgm:t>
    </dgm:pt>
    <dgm:pt modelId="{96698B38-9231-4EF9-A088-EEB30D5FB413}" type="parTrans" cxnId="{CB84150C-00AC-4AC8-9B36-E59DF2BB8959}">
      <dgm:prSet/>
      <dgm:spPr/>
      <dgm:t>
        <a:bodyPr/>
        <a:lstStyle/>
        <a:p>
          <a:endParaRPr lang="en-US"/>
        </a:p>
      </dgm:t>
    </dgm:pt>
    <dgm:pt modelId="{A13D69C4-111F-4820-891C-FF7AD5A48E87}" type="sibTrans" cxnId="{CB84150C-00AC-4AC8-9B36-E59DF2BB8959}">
      <dgm:prSet/>
      <dgm:spPr/>
      <dgm:t>
        <a:bodyPr/>
        <a:lstStyle/>
        <a:p>
          <a:endParaRPr lang="en-US"/>
        </a:p>
      </dgm:t>
    </dgm:pt>
    <dgm:pt modelId="{75F12D5F-3B55-4F9E-8970-1FEBFD3EF025}">
      <dgm:prSet/>
      <dgm:spPr/>
      <dgm:t>
        <a:bodyPr/>
        <a:lstStyle/>
        <a:p>
          <a:pPr>
            <a:defRPr b="1"/>
          </a:pPr>
          <a:r>
            <a:rPr lang="en-US"/>
            <a:t>2020</a:t>
          </a:r>
        </a:p>
      </dgm:t>
    </dgm:pt>
    <dgm:pt modelId="{ACCBF16F-38CC-48BF-8848-0CCD23FB47D3}" type="parTrans" cxnId="{5605267F-D35E-4C41-85E8-6D4F89DA9351}">
      <dgm:prSet/>
      <dgm:spPr/>
      <dgm:t>
        <a:bodyPr/>
        <a:lstStyle/>
        <a:p>
          <a:endParaRPr lang="en-US"/>
        </a:p>
      </dgm:t>
    </dgm:pt>
    <dgm:pt modelId="{023DC178-2E9A-431E-ADEF-BF098A09978F}" type="sibTrans" cxnId="{5605267F-D35E-4C41-85E8-6D4F89DA9351}">
      <dgm:prSet/>
      <dgm:spPr/>
      <dgm:t>
        <a:bodyPr/>
        <a:lstStyle/>
        <a:p>
          <a:endParaRPr lang="en-US"/>
        </a:p>
      </dgm:t>
    </dgm:pt>
    <dgm:pt modelId="{DB1F9510-4F20-4B4F-B0B1-E4C156CE8974}">
      <dgm:prSet/>
      <dgm:spPr/>
      <dgm:t>
        <a:bodyPr/>
        <a:lstStyle/>
        <a:p>
          <a:r>
            <a:rPr lang="en-US"/>
            <a:t>NYS finally achieves above 30% MWBE Utilization statewide</a:t>
          </a:r>
        </a:p>
      </dgm:t>
    </dgm:pt>
    <dgm:pt modelId="{7438AFD0-0A26-4AEF-B45D-E00B00E74EA1}" type="parTrans" cxnId="{4EE28639-A258-472B-81D4-1E8CE34A5A62}">
      <dgm:prSet/>
      <dgm:spPr/>
      <dgm:t>
        <a:bodyPr/>
        <a:lstStyle/>
        <a:p>
          <a:endParaRPr lang="en-US"/>
        </a:p>
      </dgm:t>
    </dgm:pt>
    <dgm:pt modelId="{4745B9FD-557C-4B8D-A6D4-C7ECA3D5E284}" type="sibTrans" cxnId="{4EE28639-A258-472B-81D4-1E8CE34A5A62}">
      <dgm:prSet/>
      <dgm:spPr/>
      <dgm:t>
        <a:bodyPr/>
        <a:lstStyle/>
        <a:p>
          <a:endParaRPr lang="en-US"/>
        </a:p>
      </dgm:t>
    </dgm:pt>
    <dgm:pt modelId="{C2AB5B9F-12D9-469C-B081-C5D7D3585D3C}" type="pres">
      <dgm:prSet presAssocID="{E45D2216-3F21-44A2-9548-88DC3A98D92B}" presName="root" presStyleCnt="0">
        <dgm:presLayoutVars>
          <dgm:chMax/>
          <dgm:chPref/>
          <dgm:animLvl val="lvl"/>
        </dgm:presLayoutVars>
      </dgm:prSet>
      <dgm:spPr/>
    </dgm:pt>
    <dgm:pt modelId="{3C32A9B7-3A2E-4A58-AC99-9E2CEB2C4BD3}" type="pres">
      <dgm:prSet presAssocID="{E45D2216-3F21-44A2-9548-88DC3A98D92B}" presName="divider" presStyleLbl="fgAcc1" presStyleIdx="0" presStyleCnt="1"/>
      <dgm:spPr/>
    </dgm:pt>
    <dgm:pt modelId="{BAA59C6B-BA61-4124-9B22-4680B0D89A17}" type="pres">
      <dgm:prSet presAssocID="{E45D2216-3F21-44A2-9548-88DC3A98D92B}" presName="nodes" presStyleCnt="0">
        <dgm:presLayoutVars>
          <dgm:chMax/>
          <dgm:chPref/>
          <dgm:animLvl val="lvl"/>
        </dgm:presLayoutVars>
      </dgm:prSet>
      <dgm:spPr/>
    </dgm:pt>
    <dgm:pt modelId="{FE087AF9-271F-47AF-8DC2-21E692686A59}" type="pres">
      <dgm:prSet presAssocID="{A2A12228-39A2-4B81-8D69-B64071064946}" presName="composite" presStyleCnt="0"/>
      <dgm:spPr/>
    </dgm:pt>
    <dgm:pt modelId="{CADABD87-0930-4142-800A-153AE526693B}" type="pres">
      <dgm:prSet presAssocID="{A2A12228-39A2-4B81-8D69-B64071064946}" presName="L1TextContainer" presStyleLbl="alignNode1" presStyleIdx="0" presStyleCnt="6">
        <dgm:presLayoutVars>
          <dgm:chMax val="1"/>
          <dgm:chPref val="1"/>
          <dgm:bulletEnabled val="1"/>
        </dgm:presLayoutVars>
      </dgm:prSet>
      <dgm:spPr/>
    </dgm:pt>
    <dgm:pt modelId="{2CC12AA5-6EB2-44EC-8C82-EE1BCC5529ED}" type="pres">
      <dgm:prSet presAssocID="{A2A12228-39A2-4B81-8D69-B64071064946}" presName="L2TextContainerWrapper" presStyleCnt="0">
        <dgm:presLayoutVars>
          <dgm:bulletEnabled val="1"/>
        </dgm:presLayoutVars>
      </dgm:prSet>
      <dgm:spPr/>
    </dgm:pt>
    <dgm:pt modelId="{E610E672-646E-4457-A39B-DDCA164E44F5}" type="pres">
      <dgm:prSet presAssocID="{A2A12228-39A2-4B81-8D69-B64071064946}" presName="L2TextContainer" presStyleLbl="bgAccFollowNode1" presStyleIdx="0" presStyleCnt="6"/>
      <dgm:spPr/>
    </dgm:pt>
    <dgm:pt modelId="{9CFED259-93B1-4AEC-A1E7-5A31BBB4E8F0}" type="pres">
      <dgm:prSet presAssocID="{A2A12228-39A2-4B81-8D69-B64071064946}" presName="FlexibleEmptyPlaceHolder" presStyleCnt="0"/>
      <dgm:spPr/>
    </dgm:pt>
    <dgm:pt modelId="{7F3991DA-1598-493C-ABB0-6ED89B958EEB}" type="pres">
      <dgm:prSet presAssocID="{A2A12228-39A2-4B81-8D69-B64071064946}" presName="ConnectLine" presStyleLbl="sibTrans1D1" presStyleIdx="0" presStyleCnt="6"/>
      <dgm:spPr/>
    </dgm:pt>
    <dgm:pt modelId="{DE077577-7045-41BE-95EE-C58C22F15A1E}" type="pres">
      <dgm:prSet presAssocID="{A2A12228-39A2-4B81-8D69-B64071064946}" presName="ConnectorPoint" presStyleLbl="node1" presStyleIdx="0" presStyleCnt="6"/>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B22D973F-9461-42EB-A35F-BD6988356CC2}" type="pres">
      <dgm:prSet presAssocID="{A2A12228-39A2-4B81-8D69-B64071064946}" presName="EmptyPlaceHolder" presStyleCnt="0"/>
      <dgm:spPr/>
    </dgm:pt>
    <dgm:pt modelId="{B4A5A51B-D11D-4324-A183-D094065CDF13}" type="pres">
      <dgm:prSet presAssocID="{0A1D3112-541E-400D-B134-E9A79AF2AC5A}" presName="spaceBetweenRectangles" presStyleCnt="0"/>
      <dgm:spPr/>
    </dgm:pt>
    <dgm:pt modelId="{17040849-3E7A-49C0-91B8-52536803F0BA}" type="pres">
      <dgm:prSet presAssocID="{4645D0D6-8594-4026-9F9D-1ABF8779F480}" presName="composite" presStyleCnt="0"/>
      <dgm:spPr/>
    </dgm:pt>
    <dgm:pt modelId="{A61A5A5E-1C7F-4029-9FF5-AE84D2A4A6BC}" type="pres">
      <dgm:prSet presAssocID="{4645D0D6-8594-4026-9F9D-1ABF8779F480}" presName="L1TextContainer" presStyleLbl="alignNode1" presStyleIdx="1" presStyleCnt="6">
        <dgm:presLayoutVars>
          <dgm:chMax val="1"/>
          <dgm:chPref val="1"/>
          <dgm:bulletEnabled val="1"/>
        </dgm:presLayoutVars>
      </dgm:prSet>
      <dgm:spPr/>
    </dgm:pt>
    <dgm:pt modelId="{E9126197-A6B4-4E8A-A450-5124D34A0592}" type="pres">
      <dgm:prSet presAssocID="{4645D0D6-8594-4026-9F9D-1ABF8779F480}" presName="L2TextContainerWrapper" presStyleCnt="0">
        <dgm:presLayoutVars>
          <dgm:bulletEnabled val="1"/>
        </dgm:presLayoutVars>
      </dgm:prSet>
      <dgm:spPr/>
    </dgm:pt>
    <dgm:pt modelId="{BAF07262-66D1-43B7-94C6-895FF7AC1EE3}" type="pres">
      <dgm:prSet presAssocID="{4645D0D6-8594-4026-9F9D-1ABF8779F480}" presName="L2TextContainer" presStyleLbl="bgAccFollowNode1" presStyleIdx="1" presStyleCnt="6"/>
      <dgm:spPr/>
    </dgm:pt>
    <dgm:pt modelId="{D638EE54-297C-4953-B945-9ED005F9F96C}" type="pres">
      <dgm:prSet presAssocID="{4645D0D6-8594-4026-9F9D-1ABF8779F480}" presName="FlexibleEmptyPlaceHolder" presStyleCnt="0"/>
      <dgm:spPr/>
    </dgm:pt>
    <dgm:pt modelId="{C049543F-A15D-469A-9F34-943798216146}" type="pres">
      <dgm:prSet presAssocID="{4645D0D6-8594-4026-9F9D-1ABF8779F480}" presName="ConnectLine" presStyleLbl="sibTrans1D1" presStyleIdx="1" presStyleCnt="6"/>
      <dgm:spPr/>
    </dgm:pt>
    <dgm:pt modelId="{915E1BA3-C80B-4FB4-BEE1-9B6676E9C1DC}" type="pres">
      <dgm:prSet presAssocID="{4645D0D6-8594-4026-9F9D-1ABF8779F480}" presName="ConnectorPoint" presStyleLbl="node1" presStyleIdx="1" presStyleCnt="6"/>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DF754285-DE90-4953-B0F6-687543DADFE5}" type="pres">
      <dgm:prSet presAssocID="{4645D0D6-8594-4026-9F9D-1ABF8779F480}" presName="EmptyPlaceHolder" presStyleCnt="0"/>
      <dgm:spPr/>
    </dgm:pt>
    <dgm:pt modelId="{A57FAC68-ABA7-4913-8690-1D5E73B2CBC2}" type="pres">
      <dgm:prSet presAssocID="{7D5875E7-CC50-4133-ACD8-F583E6F6F803}" presName="spaceBetweenRectangles" presStyleCnt="0"/>
      <dgm:spPr/>
    </dgm:pt>
    <dgm:pt modelId="{47551F01-8E7B-4B00-B00B-8431F552B723}" type="pres">
      <dgm:prSet presAssocID="{6A7BA8D7-2C3B-4D5D-9E6F-418A273F3210}" presName="composite" presStyleCnt="0"/>
      <dgm:spPr/>
    </dgm:pt>
    <dgm:pt modelId="{A210E1A9-18F9-4FE6-BD79-D248063D012C}" type="pres">
      <dgm:prSet presAssocID="{6A7BA8D7-2C3B-4D5D-9E6F-418A273F3210}" presName="L1TextContainer" presStyleLbl="alignNode1" presStyleIdx="2" presStyleCnt="6">
        <dgm:presLayoutVars>
          <dgm:chMax val="1"/>
          <dgm:chPref val="1"/>
          <dgm:bulletEnabled val="1"/>
        </dgm:presLayoutVars>
      </dgm:prSet>
      <dgm:spPr/>
    </dgm:pt>
    <dgm:pt modelId="{BCFEBA43-D446-4A77-8088-B728D3210655}" type="pres">
      <dgm:prSet presAssocID="{6A7BA8D7-2C3B-4D5D-9E6F-418A273F3210}" presName="L2TextContainerWrapper" presStyleCnt="0">
        <dgm:presLayoutVars>
          <dgm:bulletEnabled val="1"/>
        </dgm:presLayoutVars>
      </dgm:prSet>
      <dgm:spPr/>
    </dgm:pt>
    <dgm:pt modelId="{509DECDD-3568-45C7-B77D-6D6BA41CD540}" type="pres">
      <dgm:prSet presAssocID="{6A7BA8D7-2C3B-4D5D-9E6F-418A273F3210}" presName="L2TextContainer" presStyleLbl="bgAccFollowNode1" presStyleIdx="2" presStyleCnt="6"/>
      <dgm:spPr/>
    </dgm:pt>
    <dgm:pt modelId="{0A51C89F-2141-47B6-A80F-EC565E450A5E}" type="pres">
      <dgm:prSet presAssocID="{6A7BA8D7-2C3B-4D5D-9E6F-418A273F3210}" presName="FlexibleEmptyPlaceHolder" presStyleCnt="0"/>
      <dgm:spPr/>
    </dgm:pt>
    <dgm:pt modelId="{E5487EFE-E2BF-4BA8-85F8-EA2B998D5897}" type="pres">
      <dgm:prSet presAssocID="{6A7BA8D7-2C3B-4D5D-9E6F-418A273F3210}" presName="ConnectLine" presStyleLbl="sibTrans1D1" presStyleIdx="2" presStyleCnt="6"/>
      <dgm:spPr/>
    </dgm:pt>
    <dgm:pt modelId="{172A87B6-1884-4570-8C36-EBA42689BE54}" type="pres">
      <dgm:prSet presAssocID="{6A7BA8D7-2C3B-4D5D-9E6F-418A273F3210}" presName="ConnectorPoint" presStyleLbl="node1" presStyleIdx="2" presStyleCnt="6"/>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8068CE4A-1147-4078-8B8E-5C2D2AFAB8AB}" type="pres">
      <dgm:prSet presAssocID="{6A7BA8D7-2C3B-4D5D-9E6F-418A273F3210}" presName="EmptyPlaceHolder" presStyleCnt="0"/>
      <dgm:spPr/>
    </dgm:pt>
    <dgm:pt modelId="{64948C2E-DCBE-4642-AA3D-397BF7933106}" type="pres">
      <dgm:prSet presAssocID="{F693CB87-076E-4A86-A2A8-0E0604B21A0A}" presName="spaceBetweenRectangles" presStyleCnt="0"/>
      <dgm:spPr/>
    </dgm:pt>
    <dgm:pt modelId="{3681769A-0E6E-4044-B70D-D0241B24E967}" type="pres">
      <dgm:prSet presAssocID="{A57474C4-7532-4409-8DAB-FFADB1A674A7}" presName="composite" presStyleCnt="0"/>
      <dgm:spPr/>
    </dgm:pt>
    <dgm:pt modelId="{5183A1E0-410A-4BF5-A83F-766CF0D64CAE}" type="pres">
      <dgm:prSet presAssocID="{A57474C4-7532-4409-8DAB-FFADB1A674A7}" presName="L1TextContainer" presStyleLbl="alignNode1" presStyleIdx="3" presStyleCnt="6">
        <dgm:presLayoutVars>
          <dgm:chMax val="1"/>
          <dgm:chPref val="1"/>
          <dgm:bulletEnabled val="1"/>
        </dgm:presLayoutVars>
      </dgm:prSet>
      <dgm:spPr/>
    </dgm:pt>
    <dgm:pt modelId="{018F4B76-BBB5-4335-AA2B-34AC43F5FCAF}" type="pres">
      <dgm:prSet presAssocID="{A57474C4-7532-4409-8DAB-FFADB1A674A7}" presName="L2TextContainerWrapper" presStyleCnt="0">
        <dgm:presLayoutVars>
          <dgm:bulletEnabled val="1"/>
        </dgm:presLayoutVars>
      </dgm:prSet>
      <dgm:spPr/>
    </dgm:pt>
    <dgm:pt modelId="{619F0544-CD85-49FB-8B47-700B2C611310}" type="pres">
      <dgm:prSet presAssocID="{A57474C4-7532-4409-8DAB-FFADB1A674A7}" presName="L2TextContainer" presStyleLbl="bgAccFollowNode1" presStyleIdx="3" presStyleCnt="6"/>
      <dgm:spPr/>
    </dgm:pt>
    <dgm:pt modelId="{61F16337-C44E-4CE3-9A63-7B5B8311C12F}" type="pres">
      <dgm:prSet presAssocID="{A57474C4-7532-4409-8DAB-FFADB1A674A7}" presName="FlexibleEmptyPlaceHolder" presStyleCnt="0"/>
      <dgm:spPr/>
    </dgm:pt>
    <dgm:pt modelId="{8DA7AC42-D912-4493-85A6-1619D129374C}" type="pres">
      <dgm:prSet presAssocID="{A57474C4-7532-4409-8DAB-FFADB1A674A7}" presName="ConnectLine" presStyleLbl="sibTrans1D1" presStyleIdx="3" presStyleCnt="6"/>
      <dgm:spPr/>
    </dgm:pt>
    <dgm:pt modelId="{367F3CF8-4B7E-4FC0-90EF-7E62811E0883}" type="pres">
      <dgm:prSet presAssocID="{A57474C4-7532-4409-8DAB-FFADB1A674A7}" presName="ConnectorPoint" presStyleLbl="node1" presStyleIdx="3" presStyleCnt="6"/>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359AAA1E-C164-4D4C-818A-FD0E01CD6781}" type="pres">
      <dgm:prSet presAssocID="{A57474C4-7532-4409-8DAB-FFADB1A674A7}" presName="EmptyPlaceHolder" presStyleCnt="0"/>
      <dgm:spPr/>
    </dgm:pt>
    <dgm:pt modelId="{FF374A16-C2C2-4E8D-A0A0-FABBDE9A6624}" type="pres">
      <dgm:prSet presAssocID="{0F725A02-85C8-40B4-8C6F-CBE811A5B053}" presName="spaceBetweenRectangles" presStyleCnt="0"/>
      <dgm:spPr/>
    </dgm:pt>
    <dgm:pt modelId="{8BB96544-6D6D-4763-8986-837C03F728E5}" type="pres">
      <dgm:prSet presAssocID="{51865A8C-495E-402A-90F8-D6978421351C}" presName="composite" presStyleCnt="0"/>
      <dgm:spPr/>
    </dgm:pt>
    <dgm:pt modelId="{E7271B23-2E6D-4CBD-A31D-2D1086997F6C}" type="pres">
      <dgm:prSet presAssocID="{51865A8C-495E-402A-90F8-D6978421351C}" presName="L1TextContainer" presStyleLbl="alignNode1" presStyleIdx="4" presStyleCnt="6">
        <dgm:presLayoutVars>
          <dgm:chMax val="1"/>
          <dgm:chPref val="1"/>
          <dgm:bulletEnabled val="1"/>
        </dgm:presLayoutVars>
      </dgm:prSet>
      <dgm:spPr/>
    </dgm:pt>
    <dgm:pt modelId="{B06A88A8-1609-4948-9CE0-3FD324B1F547}" type="pres">
      <dgm:prSet presAssocID="{51865A8C-495E-402A-90F8-D6978421351C}" presName="L2TextContainerWrapper" presStyleCnt="0">
        <dgm:presLayoutVars>
          <dgm:bulletEnabled val="1"/>
        </dgm:presLayoutVars>
      </dgm:prSet>
      <dgm:spPr/>
    </dgm:pt>
    <dgm:pt modelId="{264877A6-D0BB-4272-87F8-FD6894619673}" type="pres">
      <dgm:prSet presAssocID="{51865A8C-495E-402A-90F8-D6978421351C}" presName="L2TextContainer" presStyleLbl="bgAccFollowNode1" presStyleIdx="4" presStyleCnt="6"/>
      <dgm:spPr/>
    </dgm:pt>
    <dgm:pt modelId="{65C51B96-90FC-4382-9664-C97B0C0E5958}" type="pres">
      <dgm:prSet presAssocID="{51865A8C-495E-402A-90F8-D6978421351C}" presName="FlexibleEmptyPlaceHolder" presStyleCnt="0"/>
      <dgm:spPr/>
    </dgm:pt>
    <dgm:pt modelId="{1AAE6798-B675-4C39-B742-DCB1BD7E6B75}" type="pres">
      <dgm:prSet presAssocID="{51865A8C-495E-402A-90F8-D6978421351C}" presName="ConnectLine" presStyleLbl="sibTrans1D1" presStyleIdx="4" presStyleCnt="6"/>
      <dgm:spPr/>
    </dgm:pt>
    <dgm:pt modelId="{097E916E-4F7D-401B-9787-4A6CA613DB2C}" type="pres">
      <dgm:prSet presAssocID="{51865A8C-495E-402A-90F8-D6978421351C}" presName="ConnectorPoint" presStyleLbl="node1" presStyleIdx="4" presStyleCnt="6"/>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49566A4D-C47D-4965-8626-DD19AF817CC0}" type="pres">
      <dgm:prSet presAssocID="{51865A8C-495E-402A-90F8-D6978421351C}" presName="EmptyPlaceHolder" presStyleCnt="0"/>
      <dgm:spPr/>
    </dgm:pt>
    <dgm:pt modelId="{98C8D85B-F6D2-465E-8DDC-102A479C2AA3}" type="pres">
      <dgm:prSet presAssocID="{76C05CF5-CF94-4C21-A54F-488F58F2B092}" presName="spaceBetweenRectangles" presStyleCnt="0"/>
      <dgm:spPr/>
    </dgm:pt>
    <dgm:pt modelId="{7C28A0EC-608D-44E0-9576-29021F0B44B1}" type="pres">
      <dgm:prSet presAssocID="{75F12D5F-3B55-4F9E-8970-1FEBFD3EF025}" presName="composite" presStyleCnt="0"/>
      <dgm:spPr/>
    </dgm:pt>
    <dgm:pt modelId="{12F3EE67-7952-4B32-9A30-AA3EAD9C0A65}" type="pres">
      <dgm:prSet presAssocID="{75F12D5F-3B55-4F9E-8970-1FEBFD3EF025}" presName="L1TextContainer" presStyleLbl="alignNode1" presStyleIdx="5" presStyleCnt="6">
        <dgm:presLayoutVars>
          <dgm:chMax val="1"/>
          <dgm:chPref val="1"/>
          <dgm:bulletEnabled val="1"/>
        </dgm:presLayoutVars>
      </dgm:prSet>
      <dgm:spPr/>
    </dgm:pt>
    <dgm:pt modelId="{7585361D-65D6-4569-A02D-58044A1D31EC}" type="pres">
      <dgm:prSet presAssocID="{75F12D5F-3B55-4F9E-8970-1FEBFD3EF025}" presName="L2TextContainerWrapper" presStyleCnt="0">
        <dgm:presLayoutVars>
          <dgm:bulletEnabled val="1"/>
        </dgm:presLayoutVars>
      </dgm:prSet>
      <dgm:spPr/>
    </dgm:pt>
    <dgm:pt modelId="{714FFC76-A9E3-490B-81DB-0400FF032FF7}" type="pres">
      <dgm:prSet presAssocID="{75F12D5F-3B55-4F9E-8970-1FEBFD3EF025}" presName="L2TextContainer" presStyleLbl="bgAccFollowNode1" presStyleIdx="5" presStyleCnt="6"/>
      <dgm:spPr/>
    </dgm:pt>
    <dgm:pt modelId="{84FB75A3-7F0E-4E0B-8BA8-E0E68E5F2D21}" type="pres">
      <dgm:prSet presAssocID="{75F12D5F-3B55-4F9E-8970-1FEBFD3EF025}" presName="FlexibleEmptyPlaceHolder" presStyleCnt="0"/>
      <dgm:spPr/>
    </dgm:pt>
    <dgm:pt modelId="{E8E2F26C-3448-4880-948C-60296FA9EC73}" type="pres">
      <dgm:prSet presAssocID="{75F12D5F-3B55-4F9E-8970-1FEBFD3EF025}" presName="ConnectLine" presStyleLbl="sibTrans1D1" presStyleIdx="5" presStyleCnt="6"/>
      <dgm:spPr/>
    </dgm:pt>
    <dgm:pt modelId="{C13B8689-B2CF-4CF3-8541-B36CF9667029}" type="pres">
      <dgm:prSet presAssocID="{75F12D5F-3B55-4F9E-8970-1FEBFD3EF025}" presName="ConnectorPoint" presStyleLbl="node1" presStyleIdx="5" presStyleCnt="6"/>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4AC9529D-A8F3-47D0-9DCD-56A3A42772E9}" type="pres">
      <dgm:prSet presAssocID="{75F12D5F-3B55-4F9E-8970-1FEBFD3EF025}" presName="EmptyPlaceHolder" presStyleCnt="0"/>
      <dgm:spPr/>
    </dgm:pt>
  </dgm:ptLst>
  <dgm:cxnLst>
    <dgm:cxn modelId="{84A01808-1405-4B2E-BE1A-DB84D4CDF389}" srcId="{6A7BA8D7-2C3B-4D5D-9E6F-418A273F3210}" destId="{F85AB9BE-659F-4C30-88EE-4C7AD63BA703}" srcOrd="0" destOrd="0" parTransId="{0F3C9E3D-4024-468B-83DB-8BD32EFC5647}" sibTransId="{2740349C-5922-40F4-8AEA-29B86964D03B}"/>
    <dgm:cxn modelId="{91684408-C6E6-4397-965A-B1970D6F2BFD}" srcId="{A2A12228-39A2-4B81-8D69-B64071064946}" destId="{CECE6258-FA6A-438A-AF14-EDF8FCD2B060}" srcOrd="0" destOrd="0" parTransId="{82AF07CF-3790-4936-9CC8-C94FD99FE8D2}" sibTransId="{FEEA5699-5DDD-46A3-9C71-37F60D85AC6C}"/>
    <dgm:cxn modelId="{CB84150C-00AC-4AC8-9B36-E59DF2BB8959}" srcId="{51865A8C-495E-402A-90F8-D6978421351C}" destId="{A4F03BC1-CA82-4CAF-88D8-F7166CC32FE7}" srcOrd="0" destOrd="0" parTransId="{96698B38-9231-4EF9-A088-EEB30D5FB413}" sibTransId="{A13D69C4-111F-4820-891C-FF7AD5A48E87}"/>
    <dgm:cxn modelId="{B2BB9316-E3D5-4F43-8816-B6891F8B14B1}" srcId="{E45D2216-3F21-44A2-9548-88DC3A98D92B}" destId="{4645D0D6-8594-4026-9F9D-1ABF8779F480}" srcOrd="1" destOrd="0" parTransId="{85EFC4DE-893C-4E3F-A229-64275E979D47}" sibTransId="{7D5875E7-CC50-4133-ACD8-F583E6F6F803}"/>
    <dgm:cxn modelId="{94E2F819-478D-465C-97B9-9381923B591C}" srcId="{A57474C4-7532-4409-8DAB-FFADB1A674A7}" destId="{57D4747C-D729-49FF-BAB8-89B49A01CFB3}" srcOrd="0" destOrd="0" parTransId="{DC4E51EA-F012-46A8-A450-93D327FAE9B9}" sibTransId="{C068375C-EF07-4409-94B1-BE634630C9DC}"/>
    <dgm:cxn modelId="{52CB1523-5C5F-4346-8436-642F07C15823}" type="presOf" srcId="{4645D0D6-8594-4026-9F9D-1ABF8779F480}" destId="{A61A5A5E-1C7F-4029-9FF5-AE84D2A4A6BC}" srcOrd="0" destOrd="0" presId="urn:microsoft.com/office/officeart/2017/3/layout/HorizontalLabelsTimeline"/>
    <dgm:cxn modelId="{77DDDA2D-4FA9-4A98-BED6-C96764AFA4A0}" type="presOf" srcId="{6A7BA8D7-2C3B-4D5D-9E6F-418A273F3210}" destId="{A210E1A9-18F9-4FE6-BD79-D248063D012C}" srcOrd="0" destOrd="0" presId="urn:microsoft.com/office/officeart/2017/3/layout/HorizontalLabelsTimeline"/>
    <dgm:cxn modelId="{4EE28639-A258-472B-81D4-1E8CE34A5A62}" srcId="{75F12D5F-3B55-4F9E-8970-1FEBFD3EF025}" destId="{DB1F9510-4F20-4B4F-B0B1-E4C156CE8974}" srcOrd="0" destOrd="0" parTransId="{7438AFD0-0A26-4AEF-B45D-E00B00E74EA1}" sibTransId="{4745B9FD-557C-4B8D-A6D4-C7ECA3D5E284}"/>
    <dgm:cxn modelId="{1666D15D-18FE-413A-B75F-9C606EA08E97}" type="presOf" srcId="{A2A12228-39A2-4B81-8D69-B64071064946}" destId="{CADABD87-0930-4142-800A-153AE526693B}" srcOrd="0" destOrd="0" presId="urn:microsoft.com/office/officeart/2017/3/layout/HorizontalLabelsTimeline"/>
    <dgm:cxn modelId="{01D9CE5F-2A27-418A-8159-0EF428EDC2E6}" type="presOf" srcId="{51865A8C-495E-402A-90F8-D6978421351C}" destId="{E7271B23-2E6D-4CBD-A31D-2D1086997F6C}" srcOrd="0" destOrd="0" presId="urn:microsoft.com/office/officeart/2017/3/layout/HorizontalLabelsTimeline"/>
    <dgm:cxn modelId="{89C47A41-42B6-4D89-B9A8-3D7F1B47FA68}" type="presOf" srcId="{A4F03BC1-CA82-4CAF-88D8-F7166CC32FE7}" destId="{264877A6-D0BB-4272-87F8-FD6894619673}" srcOrd="0" destOrd="0" presId="urn:microsoft.com/office/officeart/2017/3/layout/HorizontalLabelsTimeline"/>
    <dgm:cxn modelId="{B0EBCD4B-02E9-494C-87EA-561F17B36616}" srcId="{E45D2216-3F21-44A2-9548-88DC3A98D92B}" destId="{51865A8C-495E-402A-90F8-D6978421351C}" srcOrd="4" destOrd="0" parTransId="{31F4D4D6-C005-4658-92D4-E32ECE27FE13}" sibTransId="{76C05CF5-CF94-4C21-A54F-488F58F2B092}"/>
    <dgm:cxn modelId="{B43C8B6C-0E1A-4367-9F0D-A58B3B2A9C48}" type="presOf" srcId="{DB1F9510-4F20-4B4F-B0B1-E4C156CE8974}" destId="{714FFC76-A9E3-490B-81DB-0400FF032FF7}" srcOrd="0" destOrd="0" presId="urn:microsoft.com/office/officeart/2017/3/layout/HorizontalLabelsTimeline"/>
    <dgm:cxn modelId="{8E1BA551-CB51-418C-AEEC-4AEF197BDE46}" type="presOf" srcId="{510060E3-F2A9-4221-B904-F7F6470B89DF}" destId="{BAF07262-66D1-43B7-94C6-895FF7AC1EE3}" srcOrd="0" destOrd="0" presId="urn:microsoft.com/office/officeart/2017/3/layout/HorizontalLabelsTimeline"/>
    <dgm:cxn modelId="{6962ED52-5D11-4243-9CD2-268E8CCA10D6}" type="presOf" srcId="{F85AB9BE-659F-4C30-88EE-4C7AD63BA703}" destId="{509DECDD-3568-45C7-B77D-6D6BA41CD540}" srcOrd="0" destOrd="0" presId="urn:microsoft.com/office/officeart/2017/3/layout/HorizontalLabelsTimeline"/>
    <dgm:cxn modelId="{6869227C-C660-4F7C-AE54-CB3AB78252BC}" type="presOf" srcId="{A57474C4-7532-4409-8DAB-FFADB1A674A7}" destId="{5183A1E0-410A-4BF5-A83F-766CF0D64CAE}" srcOrd="0" destOrd="0" presId="urn:microsoft.com/office/officeart/2017/3/layout/HorizontalLabelsTimeline"/>
    <dgm:cxn modelId="{61D05C7D-02C0-44BB-8142-66C193D97936}" type="presOf" srcId="{E45D2216-3F21-44A2-9548-88DC3A98D92B}" destId="{C2AB5B9F-12D9-469C-B081-C5D7D3585D3C}" srcOrd="0" destOrd="0" presId="urn:microsoft.com/office/officeart/2017/3/layout/HorizontalLabelsTimeline"/>
    <dgm:cxn modelId="{5605267F-D35E-4C41-85E8-6D4F89DA9351}" srcId="{E45D2216-3F21-44A2-9548-88DC3A98D92B}" destId="{75F12D5F-3B55-4F9E-8970-1FEBFD3EF025}" srcOrd="5" destOrd="0" parTransId="{ACCBF16F-38CC-48BF-8848-0CCD23FB47D3}" sibTransId="{023DC178-2E9A-431E-ADEF-BF098A09978F}"/>
    <dgm:cxn modelId="{A8F36686-C91A-4230-B6FA-00CE4BA11FEE}" type="presOf" srcId="{57D4747C-D729-49FF-BAB8-89B49A01CFB3}" destId="{619F0544-CD85-49FB-8B47-700B2C611310}" srcOrd="0" destOrd="0" presId="urn:microsoft.com/office/officeart/2017/3/layout/HorizontalLabelsTimeline"/>
    <dgm:cxn modelId="{14C32189-1FE6-467B-A21F-59BB14CD0B1E}" srcId="{E45D2216-3F21-44A2-9548-88DC3A98D92B}" destId="{6A7BA8D7-2C3B-4D5D-9E6F-418A273F3210}" srcOrd="2" destOrd="0" parTransId="{4442C14C-B235-449D-BDCC-6FF83DEE5B7C}" sibTransId="{F693CB87-076E-4A86-A2A8-0E0604B21A0A}"/>
    <dgm:cxn modelId="{66D4068B-9A36-4EC3-AB22-AA65A35F569A}" srcId="{E45D2216-3F21-44A2-9548-88DC3A98D92B}" destId="{A2A12228-39A2-4B81-8D69-B64071064946}" srcOrd="0" destOrd="0" parTransId="{57EF5F18-1CBA-4647-BC93-74BF911D05B0}" sibTransId="{0A1D3112-541E-400D-B134-E9A79AF2AC5A}"/>
    <dgm:cxn modelId="{14DB8EC7-08DF-4C4B-9ED3-FFDF772B21E5}" srcId="{4645D0D6-8594-4026-9F9D-1ABF8779F480}" destId="{510060E3-F2A9-4221-B904-F7F6470B89DF}" srcOrd="0" destOrd="0" parTransId="{04E0BDFE-476D-44AF-B0E7-59428E679FC3}" sibTransId="{2CC18976-15AD-4A0E-880E-32B2CCE1C8A2}"/>
    <dgm:cxn modelId="{78FEE1D2-EAB2-43AC-99DD-B8A3864DA7DA}" srcId="{E45D2216-3F21-44A2-9548-88DC3A98D92B}" destId="{A57474C4-7532-4409-8DAB-FFADB1A674A7}" srcOrd="3" destOrd="0" parTransId="{C09396C0-4E07-4B2D-8E58-F0CA2E84221E}" sibTransId="{0F725A02-85C8-40B4-8C6F-CBE811A5B053}"/>
    <dgm:cxn modelId="{49778DED-A322-43C7-A3A0-1D4F9ADADD02}" type="presOf" srcId="{CECE6258-FA6A-438A-AF14-EDF8FCD2B060}" destId="{E610E672-646E-4457-A39B-DDCA164E44F5}" srcOrd="0" destOrd="0" presId="urn:microsoft.com/office/officeart/2017/3/layout/HorizontalLabelsTimeline"/>
    <dgm:cxn modelId="{9F97B4F2-5F83-4CBD-8FF1-BC786372FF81}" type="presOf" srcId="{75F12D5F-3B55-4F9E-8970-1FEBFD3EF025}" destId="{12F3EE67-7952-4B32-9A30-AA3EAD9C0A65}" srcOrd="0" destOrd="0" presId="urn:microsoft.com/office/officeart/2017/3/layout/HorizontalLabelsTimeline"/>
    <dgm:cxn modelId="{958F1D09-BDB8-4E39-B7EB-14D19491C217}" type="presParOf" srcId="{C2AB5B9F-12D9-469C-B081-C5D7D3585D3C}" destId="{3C32A9B7-3A2E-4A58-AC99-9E2CEB2C4BD3}" srcOrd="0" destOrd="0" presId="urn:microsoft.com/office/officeart/2017/3/layout/HorizontalLabelsTimeline"/>
    <dgm:cxn modelId="{B604BEA9-453D-4074-AE46-AF1D14AE1DCD}" type="presParOf" srcId="{C2AB5B9F-12D9-469C-B081-C5D7D3585D3C}" destId="{BAA59C6B-BA61-4124-9B22-4680B0D89A17}" srcOrd="1" destOrd="0" presId="urn:microsoft.com/office/officeart/2017/3/layout/HorizontalLabelsTimeline"/>
    <dgm:cxn modelId="{7768DF51-FA76-4C60-B136-AB12C37697F3}" type="presParOf" srcId="{BAA59C6B-BA61-4124-9B22-4680B0D89A17}" destId="{FE087AF9-271F-47AF-8DC2-21E692686A59}" srcOrd="0" destOrd="0" presId="urn:microsoft.com/office/officeart/2017/3/layout/HorizontalLabelsTimeline"/>
    <dgm:cxn modelId="{3E2221C8-2F51-4810-AD7C-E40175B8AA06}" type="presParOf" srcId="{FE087AF9-271F-47AF-8DC2-21E692686A59}" destId="{CADABD87-0930-4142-800A-153AE526693B}" srcOrd="0" destOrd="0" presId="urn:microsoft.com/office/officeart/2017/3/layout/HorizontalLabelsTimeline"/>
    <dgm:cxn modelId="{440B802F-5FC5-40CF-ADCB-6390CA7BF88A}" type="presParOf" srcId="{FE087AF9-271F-47AF-8DC2-21E692686A59}" destId="{2CC12AA5-6EB2-44EC-8C82-EE1BCC5529ED}" srcOrd="1" destOrd="0" presId="urn:microsoft.com/office/officeart/2017/3/layout/HorizontalLabelsTimeline"/>
    <dgm:cxn modelId="{E6F1A73C-CAF3-482A-A482-545EB506D3F2}" type="presParOf" srcId="{2CC12AA5-6EB2-44EC-8C82-EE1BCC5529ED}" destId="{E610E672-646E-4457-A39B-DDCA164E44F5}" srcOrd="0" destOrd="0" presId="urn:microsoft.com/office/officeart/2017/3/layout/HorizontalLabelsTimeline"/>
    <dgm:cxn modelId="{2EBC89A9-2F70-4AF6-8661-1BA8C87C9F2D}" type="presParOf" srcId="{2CC12AA5-6EB2-44EC-8C82-EE1BCC5529ED}" destId="{9CFED259-93B1-4AEC-A1E7-5A31BBB4E8F0}" srcOrd="1" destOrd="0" presId="urn:microsoft.com/office/officeart/2017/3/layout/HorizontalLabelsTimeline"/>
    <dgm:cxn modelId="{9254308B-C90D-443C-8924-46F6CBAD8B2A}" type="presParOf" srcId="{FE087AF9-271F-47AF-8DC2-21E692686A59}" destId="{7F3991DA-1598-493C-ABB0-6ED89B958EEB}" srcOrd="2" destOrd="0" presId="urn:microsoft.com/office/officeart/2017/3/layout/HorizontalLabelsTimeline"/>
    <dgm:cxn modelId="{DD4ABA64-976E-4429-8645-B4BE27AC369B}" type="presParOf" srcId="{FE087AF9-271F-47AF-8DC2-21E692686A59}" destId="{DE077577-7045-41BE-95EE-C58C22F15A1E}" srcOrd="3" destOrd="0" presId="urn:microsoft.com/office/officeart/2017/3/layout/HorizontalLabelsTimeline"/>
    <dgm:cxn modelId="{782949C0-618F-4A9A-95CD-6918F9688EC0}" type="presParOf" srcId="{FE087AF9-271F-47AF-8DC2-21E692686A59}" destId="{B22D973F-9461-42EB-A35F-BD6988356CC2}" srcOrd="4" destOrd="0" presId="urn:microsoft.com/office/officeart/2017/3/layout/HorizontalLabelsTimeline"/>
    <dgm:cxn modelId="{69DB8705-E5BD-44FF-A2B1-E193A55D5B25}" type="presParOf" srcId="{BAA59C6B-BA61-4124-9B22-4680B0D89A17}" destId="{B4A5A51B-D11D-4324-A183-D094065CDF13}" srcOrd="1" destOrd="0" presId="urn:microsoft.com/office/officeart/2017/3/layout/HorizontalLabelsTimeline"/>
    <dgm:cxn modelId="{92CDD1BE-2110-4606-AF15-771484DD3775}" type="presParOf" srcId="{BAA59C6B-BA61-4124-9B22-4680B0D89A17}" destId="{17040849-3E7A-49C0-91B8-52536803F0BA}" srcOrd="2" destOrd="0" presId="urn:microsoft.com/office/officeart/2017/3/layout/HorizontalLabelsTimeline"/>
    <dgm:cxn modelId="{815FE565-26C6-4655-87B0-AC6F57C4A3DB}" type="presParOf" srcId="{17040849-3E7A-49C0-91B8-52536803F0BA}" destId="{A61A5A5E-1C7F-4029-9FF5-AE84D2A4A6BC}" srcOrd="0" destOrd="0" presId="urn:microsoft.com/office/officeart/2017/3/layout/HorizontalLabelsTimeline"/>
    <dgm:cxn modelId="{60F09654-18D3-4D5B-96C3-D422A4CF3D5B}" type="presParOf" srcId="{17040849-3E7A-49C0-91B8-52536803F0BA}" destId="{E9126197-A6B4-4E8A-A450-5124D34A0592}" srcOrd="1" destOrd="0" presId="urn:microsoft.com/office/officeart/2017/3/layout/HorizontalLabelsTimeline"/>
    <dgm:cxn modelId="{82FA574A-8B35-4CB3-98D1-379F7C54D5B5}" type="presParOf" srcId="{E9126197-A6B4-4E8A-A450-5124D34A0592}" destId="{BAF07262-66D1-43B7-94C6-895FF7AC1EE3}" srcOrd="0" destOrd="0" presId="urn:microsoft.com/office/officeart/2017/3/layout/HorizontalLabelsTimeline"/>
    <dgm:cxn modelId="{6A422DA7-F54C-479B-A08B-EB0183812C39}" type="presParOf" srcId="{E9126197-A6B4-4E8A-A450-5124D34A0592}" destId="{D638EE54-297C-4953-B945-9ED005F9F96C}" srcOrd="1" destOrd="0" presId="urn:microsoft.com/office/officeart/2017/3/layout/HorizontalLabelsTimeline"/>
    <dgm:cxn modelId="{EC014B20-EEA9-497A-82FE-83BC35491F60}" type="presParOf" srcId="{17040849-3E7A-49C0-91B8-52536803F0BA}" destId="{C049543F-A15D-469A-9F34-943798216146}" srcOrd="2" destOrd="0" presId="urn:microsoft.com/office/officeart/2017/3/layout/HorizontalLabelsTimeline"/>
    <dgm:cxn modelId="{D493703A-68A6-4267-A379-BA6D3FE328D7}" type="presParOf" srcId="{17040849-3E7A-49C0-91B8-52536803F0BA}" destId="{915E1BA3-C80B-4FB4-BEE1-9B6676E9C1DC}" srcOrd="3" destOrd="0" presId="urn:microsoft.com/office/officeart/2017/3/layout/HorizontalLabelsTimeline"/>
    <dgm:cxn modelId="{706767D5-09F5-42C3-9AA4-CE3FBA0323A2}" type="presParOf" srcId="{17040849-3E7A-49C0-91B8-52536803F0BA}" destId="{DF754285-DE90-4953-B0F6-687543DADFE5}" srcOrd="4" destOrd="0" presId="urn:microsoft.com/office/officeart/2017/3/layout/HorizontalLabelsTimeline"/>
    <dgm:cxn modelId="{30749360-4C81-4B15-BE93-24D7B1E8B588}" type="presParOf" srcId="{BAA59C6B-BA61-4124-9B22-4680B0D89A17}" destId="{A57FAC68-ABA7-4913-8690-1D5E73B2CBC2}" srcOrd="3" destOrd="0" presId="urn:microsoft.com/office/officeart/2017/3/layout/HorizontalLabelsTimeline"/>
    <dgm:cxn modelId="{4361E8CE-C9B6-4641-BF7F-A91748DAAA12}" type="presParOf" srcId="{BAA59C6B-BA61-4124-9B22-4680B0D89A17}" destId="{47551F01-8E7B-4B00-B00B-8431F552B723}" srcOrd="4" destOrd="0" presId="urn:microsoft.com/office/officeart/2017/3/layout/HorizontalLabelsTimeline"/>
    <dgm:cxn modelId="{F89B6CA3-8207-4A85-9529-E220893999FE}" type="presParOf" srcId="{47551F01-8E7B-4B00-B00B-8431F552B723}" destId="{A210E1A9-18F9-4FE6-BD79-D248063D012C}" srcOrd="0" destOrd="0" presId="urn:microsoft.com/office/officeart/2017/3/layout/HorizontalLabelsTimeline"/>
    <dgm:cxn modelId="{E230FAAB-6A29-41CE-B395-DAE8ADA9FB43}" type="presParOf" srcId="{47551F01-8E7B-4B00-B00B-8431F552B723}" destId="{BCFEBA43-D446-4A77-8088-B728D3210655}" srcOrd="1" destOrd="0" presId="urn:microsoft.com/office/officeart/2017/3/layout/HorizontalLabelsTimeline"/>
    <dgm:cxn modelId="{9FC2A536-4B1A-4E3B-9568-F85022BE5A32}" type="presParOf" srcId="{BCFEBA43-D446-4A77-8088-B728D3210655}" destId="{509DECDD-3568-45C7-B77D-6D6BA41CD540}" srcOrd="0" destOrd="0" presId="urn:microsoft.com/office/officeart/2017/3/layout/HorizontalLabelsTimeline"/>
    <dgm:cxn modelId="{E56CB3A9-874B-4EB8-8CCF-08AE3FBBD3BF}" type="presParOf" srcId="{BCFEBA43-D446-4A77-8088-B728D3210655}" destId="{0A51C89F-2141-47B6-A80F-EC565E450A5E}" srcOrd="1" destOrd="0" presId="urn:microsoft.com/office/officeart/2017/3/layout/HorizontalLabelsTimeline"/>
    <dgm:cxn modelId="{D6FACF95-F878-4F94-B3AF-014DCB69750C}" type="presParOf" srcId="{47551F01-8E7B-4B00-B00B-8431F552B723}" destId="{E5487EFE-E2BF-4BA8-85F8-EA2B998D5897}" srcOrd="2" destOrd="0" presId="urn:microsoft.com/office/officeart/2017/3/layout/HorizontalLabelsTimeline"/>
    <dgm:cxn modelId="{C921C1D1-FAF3-4F0A-94D7-720A0D05F049}" type="presParOf" srcId="{47551F01-8E7B-4B00-B00B-8431F552B723}" destId="{172A87B6-1884-4570-8C36-EBA42689BE54}" srcOrd="3" destOrd="0" presId="urn:microsoft.com/office/officeart/2017/3/layout/HorizontalLabelsTimeline"/>
    <dgm:cxn modelId="{958FC689-F07A-4235-9DE9-7AB880BF732F}" type="presParOf" srcId="{47551F01-8E7B-4B00-B00B-8431F552B723}" destId="{8068CE4A-1147-4078-8B8E-5C2D2AFAB8AB}" srcOrd="4" destOrd="0" presId="urn:microsoft.com/office/officeart/2017/3/layout/HorizontalLabelsTimeline"/>
    <dgm:cxn modelId="{E3D7A3F6-1033-4CA3-97B4-9C6105E647C3}" type="presParOf" srcId="{BAA59C6B-BA61-4124-9B22-4680B0D89A17}" destId="{64948C2E-DCBE-4642-AA3D-397BF7933106}" srcOrd="5" destOrd="0" presId="urn:microsoft.com/office/officeart/2017/3/layout/HorizontalLabelsTimeline"/>
    <dgm:cxn modelId="{C193C938-BAD0-4DAC-92B9-29A4B6EFF4AD}" type="presParOf" srcId="{BAA59C6B-BA61-4124-9B22-4680B0D89A17}" destId="{3681769A-0E6E-4044-B70D-D0241B24E967}" srcOrd="6" destOrd="0" presId="urn:microsoft.com/office/officeart/2017/3/layout/HorizontalLabelsTimeline"/>
    <dgm:cxn modelId="{2FA496F5-831A-43D0-B4A7-4CE0A847CE63}" type="presParOf" srcId="{3681769A-0E6E-4044-B70D-D0241B24E967}" destId="{5183A1E0-410A-4BF5-A83F-766CF0D64CAE}" srcOrd="0" destOrd="0" presId="urn:microsoft.com/office/officeart/2017/3/layout/HorizontalLabelsTimeline"/>
    <dgm:cxn modelId="{8E74ADA7-4E5A-4F0E-A8DD-32EFBD396C55}" type="presParOf" srcId="{3681769A-0E6E-4044-B70D-D0241B24E967}" destId="{018F4B76-BBB5-4335-AA2B-34AC43F5FCAF}" srcOrd="1" destOrd="0" presId="urn:microsoft.com/office/officeart/2017/3/layout/HorizontalLabelsTimeline"/>
    <dgm:cxn modelId="{E465D3F5-727C-4A21-9553-33C241DE82B1}" type="presParOf" srcId="{018F4B76-BBB5-4335-AA2B-34AC43F5FCAF}" destId="{619F0544-CD85-49FB-8B47-700B2C611310}" srcOrd="0" destOrd="0" presId="urn:microsoft.com/office/officeart/2017/3/layout/HorizontalLabelsTimeline"/>
    <dgm:cxn modelId="{196BBCBE-C22B-46CC-AFF0-38EF467A5333}" type="presParOf" srcId="{018F4B76-BBB5-4335-AA2B-34AC43F5FCAF}" destId="{61F16337-C44E-4CE3-9A63-7B5B8311C12F}" srcOrd="1" destOrd="0" presId="urn:microsoft.com/office/officeart/2017/3/layout/HorizontalLabelsTimeline"/>
    <dgm:cxn modelId="{D5935390-0A68-4A76-80CD-06388EE615C5}" type="presParOf" srcId="{3681769A-0E6E-4044-B70D-D0241B24E967}" destId="{8DA7AC42-D912-4493-85A6-1619D129374C}" srcOrd="2" destOrd="0" presId="urn:microsoft.com/office/officeart/2017/3/layout/HorizontalLabelsTimeline"/>
    <dgm:cxn modelId="{2D6EEA9D-7567-49F9-9BC8-65E308C65095}" type="presParOf" srcId="{3681769A-0E6E-4044-B70D-D0241B24E967}" destId="{367F3CF8-4B7E-4FC0-90EF-7E62811E0883}" srcOrd="3" destOrd="0" presId="urn:microsoft.com/office/officeart/2017/3/layout/HorizontalLabelsTimeline"/>
    <dgm:cxn modelId="{A207248D-5EF2-4CD5-95D9-C1550B4C7C18}" type="presParOf" srcId="{3681769A-0E6E-4044-B70D-D0241B24E967}" destId="{359AAA1E-C164-4D4C-818A-FD0E01CD6781}" srcOrd="4" destOrd="0" presId="urn:microsoft.com/office/officeart/2017/3/layout/HorizontalLabelsTimeline"/>
    <dgm:cxn modelId="{5A824984-8B7C-4C2C-9FDA-DFEEE50EF1D4}" type="presParOf" srcId="{BAA59C6B-BA61-4124-9B22-4680B0D89A17}" destId="{FF374A16-C2C2-4E8D-A0A0-FABBDE9A6624}" srcOrd="7" destOrd="0" presId="urn:microsoft.com/office/officeart/2017/3/layout/HorizontalLabelsTimeline"/>
    <dgm:cxn modelId="{4342EA45-395B-4ECF-B2A8-958E2D92120B}" type="presParOf" srcId="{BAA59C6B-BA61-4124-9B22-4680B0D89A17}" destId="{8BB96544-6D6D-4763-8986-837C03F728E5}" srcOrd="8" destOrd="0" presId="urn:microsoft.com/office/officeart/2017/3/layout/HorizontalLabelsTimeline"/>
    <dgm:cxn modelId="{4AB706C2-6E83-474D-9E23-1BF5FA3938F8}" type="presParOf" srcId="{8BB96544-6D6D-4763-8986-837C03F728E5}" destId="{E7271B23-2E6D-4CBD-A31D-2D1086997F6C}" srcOrd="0" destOrd="0" presId="urn:microsoft.com/office/officeart/2017/3/layout/HorizontalLabelsTimeline"/>
    <dgm:cxn modelId="{5197BF85-0AF9-4C32-8D4A-92C45AD07617}" type="presParOf" srcId="{8BB96544-6D6D-4763-8986-837C03F728E5}" destId="{B06A88A8-1609-4948-9CE0-3FD324B1F547}" srcOrd="1" destOrd="0" presId="urn:microsoft.com/office/officeart/2017/3/layout/HorizontalLabelsTimeline"/>
    <dgm:cxn modelId="{F0EC6924-7C88-48DE-B635-6AECC29D03BE}" type="presParOf" srcId="{B06A88A8-1609-4948-9CE0-3FD324B1F547}" destId="{264877A6-D0BB-4272-87F8-FD6894619673}" srcOrd="0" destOrd="0" presId="urn:microsoft.com/office/officeart/2017/3/layout/HorizontalLabelsTimeline"/>
    <dgm:cxn modelId="{2CC34E7B-5B27-4DA4-9F1E-929EB527D1A0}" type="presParOf" srcId="{B06A88A8-1609-4948-9CE0-3FD324B1F547}" destId="{65C51B96-90FC-4382-9664-C97B0C0E5958}" srcOrd="1" destOrd="0" presId="urn:microsoft.com/office/officeart/2017/3/layout/HorizontalLabelsTimeline"/>
    <dgm:cxn modelId="{10C26282-BC38-491D-9EDD-C61D64F9243E}" type="presParOf" srcId="{8BB96544-6D6D-4763-8986-837C03F728E5}" destId="{1AAE6798-B675-4C39-B742-DCB1BD7E6B75}" srcOrd="2" destOrd="0" presId="urn:microsoft.com/office/officeart/2017/3/layout/HorizontalLabelsTimeline"/>
    <dgm:cxn modelId="{32E4097C-2597-48DE-9793-22DA7B353066}" type="presParOf" srcId="{8BB96544-6D6D-4763-8986-837C03F728E5}" destId="{097E916E-4F7D-401B-9787-4A6CA613DB2C}" srcOrd="3" destOrd="0" presId="urn:microsoft.com/office/officeart/2017/3/layout/HorizontalLabelsTimeline"/>
    <dgm:cxn modelId="{8492E25F-9F6A-49C4-9AA9-FA4015C70938}" type="presParOf" srcId="{8BB96544-6D6D-4763-8986-837C03F728E5}" destId="{49566A4D-C47D-4965-8626-DD19AF817CC0}" srcOrd="4" destOrd="0" presId="urn:microsoft.com/office/officeart/2017/3/layout/HorizontalLabelsTimeline"/>
    <dgm:cxn modelId="{498BB184-1FE1-4E02-9F31-36F166DF2B5B}" type="presParOf" srcId="{BAA59C6B-BA61-4124-9B22-4680B0D89A17}" destId="{98C8D85B-F6D2-465E-8DDC-102A479C2AA3}" srcOrd="9" destOrd="0" presId="urn:microsoft.com/office/officeart/2017/3/layout/HorizontalLabelsTimeline"/>
    <dgm:cxn modelId="{46295AF6-C070-4429-B86F-28900A8B52A4}" type="presParOf" srcId="{BAA59C6B-BA61-4124-9B22-4680B0D89A17}" destId="{7C28A0EC-608D-44E0-9576-29021F0B44B1}" srcOrd="10" destOrd="0" presId="urn:microsoft.com/office/officeart/2017/3/layout/HorizontalLabelsTimeline"/>
    <dgm:cxn modelId="{FA05AC0C-9DBF-48BB-8CF8-2DC04979B0E1}" type="presParOf" srcId="{7C28A0EC-608D-44E0-9576-29021F0B44B1}" destId="{12F3EE67-7952-4B32-9A30-AA3EAD9C0A65}" srcOrd="0" destOrd="0" presId="urn:microsoft.com/office/officeart/2017/3/layout/HorizontalLabelsTimeline"/>
    <dgm:cxn modelId="{2B70855E-E59C-4068-9BFA-9700655C5CD3}" type="presParOf" srcId="{7C28A0EC-608D-44E0-9576-29021F0B44B1}" destId="{7585361D-65D6-4569-A02D-58044A1D31EC}" srcOrd="1" destOrd="0" presId="urn:microsoft.com/office/officeart/2017/3/layout/HorizontalLabelsTimeline"/>
    <dgm:cxn modelId="{58E8617B-250D-485E-8C35-6DC145813BB6}" type="presParOf" srcId="{7585361D-65D6-4569-A02D-58044A1D31EC}" destId="{714FFC76-A9E3-490B-81DB-0400FF032FF7}" srcOrd="0" destOrd="0" presId="urn:microsoft.com/office/officeart/2017/3/layout/HorizontalLabelsTimeline"/>
    <dgm:cxn modelId="{D5669E94-2BB8-4E1F-A6EC-18A15BEEA259}" type="presParOf" srcId="{7585361D-65D6-4569-A02D-58044A1D31EC}" destId="{84FB75A3-7F0E-4E0B-8BA8-E0E68E5F2D21}" srcOrd="1" destOrd="0" presId="urn:microsoft.com/office/officeart/2017/3/layout/HorizontalLabelsTimeline"/>
    <dgm:cxn modelId="{85356E89-EA28-4A28-A7D4-70DFFBE191CC}" type="presParOf" srcId="{7C28A0EC-608D-44E0-9576-29021F0B44B1}" destId="{E8E2F26C-3448-4880-948C-60296FA9EC73}" srcOrd="2" destOrd="0" presId="urn:microsoft.com/office/officeart/2017/3/layout/HorizontalLabelsTimeline"/>
    <dgm:cxn modelId="{42343159-103C-4EA5-8F27-A958468715CF}" type="presParOf" srcId="{7C28A0EC-608D-44E0-9576-29021F0B44B1}" destId="{C13B8689-B2CF-4CF3-8541-B36CF9667029}" srcOrd="3" destOrd="0" presId="urn:microsoft.com/office/officeart/2017/3/layout/HorizontalLabelsTimeline"/>
    <dgm:cxn modelId="{E9C356E9-19BE-4499-BEAC-BBB4999B8340}" type="presParOf" srcId="{7C28A0EC-608D-44E0-9576-29021F0B44B1}" destId="{4AC9529D-A8F3-47D0-9DCD-56A3A42772E9}"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07E7EE-438E-4140-92F8-8C3E4BC35F8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0A23EFE-E647-4F13-9224-25424BD3BB68}">
      <dgm:prSet/>
      <dgm:spPr/>
      <dgm:t>
        <a:bodyPr/>
        <a:lstStyle/>
        <a:p>
          <a:r>
            <a:rPr lang="en-US" dirty="0"/>
            <a:t>MWBE Goal for the State, DOH, and on most of your contracts is </a:t>
          </a:r>
          <a:r>
            <a:rPr lang="en-US" b="1" dirty="0"/>
            <a:t>30%</a:t>
          </a:r>
          <a:r>
            <a:rPr lang="en-US" dirty="0"/>
            <a:t> of your eligible expenses, </a:t>
          </a:r>
          <a:r>
            <a:rPr lang="en-US" b="1" dirty="0"/>
            <a:t>15% MBE </a:t>
          </a:r>
          <a:r>
            <a:rPr lang="en-US" dirty="0"/>
            <a:t>and </a:t>
          </a:r>
          <a:r>
            <a:rPr lang="en-US" b="1" dirty="0"/>
            <a:t>15% WBE</a:t>
          </a:r>
          <a:r>
            <a:rPr lang="en-US" dirty="0"/>
            <a:t>. This is stated in the Attachment M of your grant contracts.</a:t>
          </a:r>
        </a:p>
      </dgm:t>
    </dgm:pt>
    <dgm:pt modelId="{126E4B92-5E3E-4A4A-97F3-DED559179DF7}" type="parTrans" cxnId="{503AAD10-35CC-480A-830E-6E5FC479E715}">
      <dgm:prSet/>
      <dgm:spPr/>
      <dgm:t>
        <a:bodyPr/>
        <a:lstStyle/>
        <a:p>
          <a:endParaRPr lang="en-US"/>
        </a:p>
      </dgm:t>
    </dgm:pt>
    <dgm:pt modelId="{A61600C6-01CC-40BF-B460-41B88AF2C05B}" type="sibTrans" cxnId="{503AAD10-35CC-480A-830E-6E5FC479E715}">
      <dgm:prSet/>
      <dgm:spPr/>
      <dgm:t>
        <a:bodyPr/>
        <a:lstStyle/>
        <a:p>
          <a:endParaRPr lang="en-US"/>
        </a:p>
      </dgm:t>
    </dgm:pt>
    <dgm:pt modelId="{766499CC-0D49-49E5-B9CF-F55466ED7B66}">
      <dgm:prSet/>
      <dgm:spPr/>
      <dgm:t>
        <a:bodyPr/>
        <a:lstStyle/>
        <a:p>
          <a:r>
            <a:rPr lang="en-US" dirty="0"/>
            <a:t>SDVOB Goal for the State, DOH and on (some of) your contracts (</a:t>
          </a:r>
          <a:r>
            <a:rPr lang="en-US" u="sng" dirty="0"/>
            <a:t>Statewide Health Care Facility Transformation Program, or SHCFTP</a:t>
          </a:r>
          <a:r>
            <a:rPr lang="en-US" dirty="0"/>
            <a:t>) </a:t>
          </a:r>
          <a:r>
            <a:rPr lang="en-US" b="1" dirty="0"/>
            <a:t>6%</a:t>
          </a:r>
          <a:r>
            <a:rPr lang="en-US" dirty="0"/>
            <a:t> of your contract’s eligible expenses</a:t>
          </a:r>
        </a:p>
      </dgm:t>
    </dgm:pt>
    <dgm:pt modelId="{EEAFF455-6489-4FDD-B7BB-EC1B51B430FE}" type="parTrans" cxnId="{B90FD820-9BD1-45E7-8CFE-496F124B0870}">
      <dgm:prSet/>
      <dgm:spPr/>
      <dgm:t>
        <a:bodyPr/>
        <a:lstStyle/>
        <a:p>
          <a:endParaRPr lang="en-US"/>
        </a:p>
      </dgm:t>
    </dgm:pt>
    <dgm:pt modelId="{D5A4019C-C5B8-4A65-B6D4-A3F6879885B1}" type="sibTrans" cxnId="{B90FD820-9BD1-45E7-8CFE-496F124B0870}">
      <dgm:prSet/>
      <dgm:spPr/>
      <dgm:t>
        <a:bodyPr/>
        <a:lstStyle/>
        <a:p>
          <a:endParaRPr lang="en-US"/>
        </a:p>
      </dgm:t>
    </dgm:pt>
    <dgm:pt modelId="{C43149B3-D998-48C9-9461-09A54DAA1E28}" type="pres">
      <dgm:prSet presAssocID="{CF07E7EE-438E-4140-92F8-8C3E4BC35F8D}" presName="hierChild1" presStyleCnt="0">
        <dgm:presLayoutVars>
          <dgm:chPref val="1"/>
          <dgm:dir/>
          <dgm:animOne val="branch"/>
          <dgm:animLvl val="lvl"/>
          <dgm:resizeHandles/>
        </dgm:presLayoutVars>
      </dgm:prSet>
      <dgm:spPr/>
    </dgm:pt>
    <dgm:pt modelId="{E51C42EC-48FB-4E7E-A298-26FBE12ED8B6}" type="pres">
      <dgm:prSet presAssocID="{10A23EFE-E647-4F13-9224-25424BD3BB68}" presName="hierRoot1" presStyleCnt="0"/>
      <dgm:spPr/>
    </dgm:pt>
    <dgm:pt modelId="{EAD01B51-8396-4697-8657-2E13FCA9FACE}" type="pres">
      <dgm:prSet presAssocID="{10A23EFE-E647-4F13-9224-25424BD3BB68}" presName="composite" presStyleCnt="0"/>
      <dgm:spPr/>
    </dgm:pt>
    <dgm:pt modelId="{1EB385A7-A003-4724-834D-511C93E59915}" type="pres">
      <dgm:prSet presAssocID="{10A23EFE-E647-4F13-9224-25424BD3BB68}" presName="background" presStyleLbl="node0" presStyleIdx="0" presStyleCnt="2"/>
      <dgm:spPr/>
    </dgm:pt>
    <dgm:pt modelId="{D297B964-9CB6-4AF6-9517-BB3672C96092}" type="pres">
      <dgm:prSet presAssocID="{10A23EFE-E647-4F13-9224-25424BD3BB68}" presName="text" presStyleLbl="fgAcc0" presStyleIdx="0" presStyleCnt="2">
        <dgm:presLayoutVars>
          <dgm:chPref val="3"/>
        </dgm:presLayoutVars>
      </dgm:prSet>
      <dgm:spPr/>
    </dgm:pt>
    <dgm:pt modelId="{0B67E17C-C431-43AA-A087-33F8DDB04F32}" type="pres">
      <dgm:prSet presAssocID="{10A23EFE-E647-4F13-9224-25424BD3BB68}" presName="hierChild2" presStyleCnt="0"/>
      <dgm:spPr/>
    </dgm:pt>
    <dgm:pt modelId="{6A49D365-C33B-48CF-9A20-9F811961C30A}" type="pres">
      <dgm:prSet presAssocID="{766499CC-0D49-49E5-B9CF-F55466ED7B66}" presName="hierRoot1" presStyleCnt="0"/>
      <dgm:spPr/>
    </dgm:pt>
    <dgm:pt modelId="{1D2472B2-569C-40F0-AC4D-F9D4133D6602}" type="pres">
      <dgm:prSet presAssocID="{766499CC-0D49-49E5-B9CF-F55466ED7B66}" presName="composite" presStyleCnt="0"/>
      <dgm:spPr/>
    </dgm:pt>
    <dgm:pt modelId="{15CA3B74-8DB6-43C2-98D7-A4CB6AAF05E0}" type="pres">
      <dgm:prSet presAssocID="{766499CC-0D49-49E5-B9CF-F55466ED7B66}" presName="background" presStyleLbl="node0" presStyleIdx="1" presStyleCnt="2"/>
      <dgm:spPr/>
    </dgm:pt>
    <dgm:pt modelId="{BA5DABD1-8593-44C0-9C3E-D14898ED3FDE}" type="pres">
      <dgm:prSet presAssocID="{766499CC-0D49-49E5-B9CF-F55466ED7B66}" presName="text" presStyleLbl="fgAcc0" presStyleIdx="1" presStyleCnt="2">
        <dgm:presLayoutVars>
          <dgm:chPref val="3"/>
        </dgm:presLayoutVars>
      </dgm:prSet>
      <dgm:spPr/>
    </dgm:pt>
    <dgm:pt modelId="{D036533B-F15B-47C3-8E1F-8CA3CD7F3701}" type="pres">
      <dgm:prSet presAssocID="{766499CC-0D49-49E5-B9CF-F55466ED7B66}" presName="hierChild2" presStyleCnt="0"/>
      <dgm:spPr/>
    </dgm:pt>
  </dgm:ptLst>
  <dgm:cxnLst>
    <dgm:cxn modelId="{503AAD10-35CC-480A-830E-6E5FC479E715}" srcId="{CF07E7EE-438E-4140-92F8-8C3E4BC35F8D}" destId="{10A23EFE-E647-4F13-9224-25424BD3BB68}" srcOrd="0" destOrd="0" parTransId="{126E4B92-5E3E-4A4A-97F3-DED559179DF7}" sibTransId="{A61600C6-01CC-40BF-B460-41B88AF2C05B}"/>
    <dgm:cxn modelId="{B90FD820-9BD1-45E7-8CFE-496F124B0870}" srcId="{CF07E7EE-438E-4140-92F8-8C3E4BC35F8D}" destId="{766499CC-0D49-49E5-B9CF-F55466ED7B66}" srcOrd="1" destOrd="0" parTransId="{EEAFF455-6489-4FDD-B7BB-EC1B51B430FE}" sibTransId="{D5A4019C-C5B8-4A65-B6D4-A3F6879885B1}"/>
    <dgm:cxn modelId="{3392C224-01F7-419E-A0F6-B9BF0F0725B2}" type="presOf" srcId="{766499CC-0D49-49E5-B9CF-F55466ED7B66}" destId="{BA5DABD1-8593-44C0-9C3E-D14898ED3FDE}" srcOrd="0" destOrd="0" presId="urn:microsoft.com/office/officeart/2005/8/layout/hierarchy1"/>
    <dgm:cxn modelId="{E79E3DB9-13A5-4504-AD44-7BA4085A92CE}" type="presOf" srcId="{10A23EFE-E647-4F13-9224-25424BD3BB68}" destId="{D297B964-9CB6-4AF6-9517-BB3672C96092}" srcOrd="0" destOrd="0" presId="urn:microsoft.com/office/officeart/2005/8/layout/hierarchy1"/>
    <dgm:cxn modelId="{3E1D58E9-6A39-4264-BD20-BE55379EF8A4}" type="presOf" srcId="{CF07E7EE-438E-4140-92F8-8C3E4BC35F8D}" destId="{C43149B3-D998-48C9-9461-09A54DAA1E28}" srcOrd="0" destOrd="0" presId="urn:microsoft.com/office/officeart/2005/8/layout/hierarchy1"/>
    <dgm:cxn modelId="{DE626E5E-693D-4FC0-A408-EEB59C1C40EC}" type="presParOf" srcId="{C43149B3-D998-48C9-9461-09A54DAA1E28}" destId="{E51C42EC-48FB-4E7E-A298-26FBE12ED8B6}" srcOrd="0" destOrd="0" presId="urn:microsoft.com/office/officeart/2005/8/layout/hierarchy1"/>
    <dgm:cxn modelId="{7A4906E2-B0AD-4032-A161-912E7FF3D773}" type="presParOf" srcId="{E51C42EC-48FB-4E7E-A298-26FBE12ED8B6}" destId="{EAD01B51-8396-4697-8657-2E13FCA9FACE}" srcOrd="0" destOrd="0" presId="urn:microsoft.com/office/officeart/2005/8/layout/hierarchy1"/>
    <dgm:cxn modelId="{46D7B584-05B0-4807-B54C-90BFBEACA45C}" type="presParOf" srcId="{EAD01B51-8396-4697-8657-2E13FCA9FACE}" destId="{1EB385A7-A003-4724-834D-511C93E59915}" srcOrd="0" destOrd="0" presId="urn:microsoft.com/office/officeart/2005/8/layout/hierarchy1"/>
    <dgm:cxn modelId="{D813776E-4F76-4159-B8A6-A55BCB37E8EF}" type="presParOf" srcId="{EAD01B51-8396-4697-8657-2E13FCA9FACE}" destId="{D297B964-9CB6-4AF6-9517-BB3672C96092}" srcOrd="1" destOrd="0" presId="urn:microsoft.com/office/officeart/2005/8/layout/hierarchy1"/>
    <dgm:cxn modelId="{3F2D24D1-3D2E-469F-A5B1-8B2A901771E9}" type="presParOf" srcId="{E51C42EC-48FB-4E7E-A298-26FBE12ED8B6}" destId="{0B67E17C-C431-43AA-A087-33F8DDB04F32}" srcOrd="1" destOrd="0" presId="urn:microsoft.com/office/officeart/2005/8/layout/hierarchy1"/>
    <dgm:cxn modelId="{A18D4D96-419F-4437-96BD-510630E1AFD6}" type="presParOf" srcId="{C43149B3-D998-48C9-9461-09A54DAA1E28}" destId="{6A49D365-C33B-48CF-9A20-9F811961C30A}" srcOrd="1" destOrd="0" presId="urn:microsoft.com/office/officeart/2005/8/layout/hierarchy1"/>
    <dgm:cxn modelId="{AEDF058D-E6C1-4AF8-B1FF-461BBCC9AA3F}" type="presParOf" srcId="{6A49D365-C33B-48CF-9A20-9F811961C30A}" destId="{1D2472B2-569C-40F0-AC4D-F9D4133D6602}" srcOrd="0" destOrd="0" presId="urn:microsoft.com/office/officeart/2005/8/layout/hierarchy1"/>
    <dgm:cxn modelId="{B0017481-47B3-4EB8-9DBF-65B6F16DF5A6}" type="presParOf" srcId="{1D2472B2-569C-40F0-AC4D-F9D4133D6602}" destId="{15CA3B74-8DB6-43C2-98D7-A4CB6AAF05E0}" srcOrd="0" destOrd="0" presId="urn:microsoft.com/office/officeart/2005/8/layout/hierarchy1"/>
    <dgm:cxn modelId="{C7BC5E38-008D-4A86-B443-01C4D7EF111A}" type="presParOf" srcId="{1D2472B2-569C-40F0-AC4D-F9D4133D6602}" destId="{BA5DABD1-8593-44C0-9C3E-D14898ED3FDE}" srcOrd="1" destOrd="0" presId="urn:microsoft.com/office/officeart/2005/8/layout/hierarchy1"/>
    <dgm:cxn modelId="{10AD9F08-0772-4A4F-B866-63906C6F8D83}" type="presParOf" srcId="{6A49D365-C33B-48CF-9A20-9F811961C30A}" destId="{D036533B-F15B-47C3-8E1F-8CA3CD7F370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87AB4C-C1AA-4A1E-8972-67D1EB10A1B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B581848-8D3A-4728-9099-52022F0BFC50}">
      <dgm:prSet/>
      <dgm:spPr/>
      <dgm:t>
        <a:bodyPr/>
        <a:lstStyle/>
        <a:p>
          <a:r>
            <a:rPr lang="en-US" b="0" i="0" dirty="0"/>
            <a:t>Capital grants (usually construction contracts on healthcare facilities – </a:t>
          </a:r>
          <a:r>
            <a:rPr lang="en-US" b="0" i="0" u="sng" dirty="0"/>
            <a:t>SHCFTP</a:t>
          </a:r>
          <a:r>
            <a:rPr lang="en-US" b="0" i="0" dirty="0"/>
            <a:t> are examples of these): only acquisition costs and debt relief can be taken out of goal calculation</a:t>
          </a:r>
          <a:endParaRPr lang="en-US" dirty="0"/>
        </a:p>
      </dgm:t>
    </dgm:pt>
    <dgm:pt modelId="{7EF84AEC-C6B6-423B-9797-124E7D54917D}" type="parTrans" cxnId="{85917365-CC04-48B4-A1C5-D4C6145FD079}">
      <dgm:prSet/>
      <dgm:spPr/>
      <dgm:t>
        <a:bodyPr/>
        <a:lstStyle/>
        <a:p>
          <a:endParaRPr lang="en-US"/>
        </a:p>
      </dgm:t>
    </dgm:pt>
    <dgm:pt modelId="{27AE23F4-AF9A-4970-8B97-AF846566CB07}" type="sibTrans" cxnId="{85917365-CC04-48B4-A1C5-D4C6145FD079}">
      <dgm:prSet/>
      <dgm:spPr/>
      <dgm:t>
        <a:bodyPr/>
        <a:lstStyle/>
        <a:p>
          <a:endParaRPr lang="en-US"/>
        </a:p>
      </dgm:t>
    </dgm:pt>
    <dgm:pt modelId="{4BDDE8A6-ED98-4E5B-B320-D4E9F251C274}">
      <dgm:prSet/>
      <dgm:spPr/>
      <dgm:t>
        <a:bodyPr/>
        <a:lstStyle/>
        <a:p>
          <a:r>
            <a:rPr lang="en-US" b="0" i="0"/>
            <a:t>Non-capital grants: should be evaluated for eligible expenses – anything that cannot be purchased from an MWBE or SDVOB can be excluded from goal</a:t>
          </a:r>
          <a:endParaRPr lang="en-US"/>
        </a:p>
      </dgm:t>
    </dgm:pt>
    <dgm:pt modelId="{74B5E495-A8DA-4D9E-994A-988B313B07D8}" type="parTrans" cxnId="{C56492B8-5B16-483B-A131-2D8F2D5671CD}">
      <dgm:prSet/>
      <dgm:spPr/>
      <dgm:t>
        <a:bodyPr/>
        <a:lstStyle/>
        <a:p>
          <a:endParaRPr lang="en-US"/>
        </a:p>
      </dgm:t>
    </dgm:pt>
    <dgm:pt modelId="{7AD58149-6805-427C-A97C-22F25CCD64D1}" type="sibTrans" cxnId="{C56492B8-5B16-483B-A131-2D8F2D5671CD}">
      <dgm:prSet/>
      <dgm:spPr/>
      <dgm:t>
        <a:bodyPr/>
        <a:lstStyle/>
        <a:p>
          <a:endParaRPr lang="en-US"/>
        </a:p>
      </dgm:t>
    </dgm:pt>
    <dgm:pt modelId="{D3860267-39DA-4E0D-9D30-1CE97F030A79}" type="pres">
      <dgm:prSet presAssocID="{2A87AB4C-C1AA-4A1E-8972-67D1EB10A1B0}" presName="hierChild1" presStyleCnt="0">
        <dgm:presLayoutVars>
          <dgm:chPref val="1"/>
          <dgm:dir/>
          <dgm:animOne val="branch"/>
          <dgm:animLvl val="lvl"/>
          <dgm:resizeHandles/>
        </dgm:presLayoutVars>
      </dgm:prSet>
      <dgm:spPr/>
    </dgm:pt>
    <dgm:pt modelId="{AC7ED66B-6E80-4CBF-8294-7D23BDF94DC3}" type="pres">
      <dgm:prSet presAssocID="{4B581848-8D3A-4728-9099-52022F0BFC50}" presName="hierRoot1" presStyleCnt="0"/>
      <dgm:spPr/>
    </dgm:pt>
    <dgm:pt modelId="{8A944D34-FCF0-4B90-A127-326A8B49F526}" type="pres">
      <dgm:prSet presAssocID="{4B581848-8D3A-4728-9099-52022F0BFC50}" presName="composite" presStyleCnt="0"/>
      <dgm:spPr/>
    </dgm:pt>
    <dgm:pt modelId="{11B68AD7-D3FD-40D5-A387-4279B14B89B6}" type="pres">
      <dgm:prSet presAssocID="{4B581848-8D3A-4728-9099-52022F0BFC50}" presName="background" presStyleLbl="node0" presStyleIdx="0" presStyleCnt="2"/>
      <dgm:spPr/>
    </dgm:pt>
    <dgm:pt modelId="{7045EB6B-0BE2-4324-AD5C-90C81BFA3948}" type="pres">
      <dgm:prSet presAssocID="{4B581848-8D3A-4728-9099-52022F0BFC50}" presName="text" presStyleLbl="fgAcc0" presStyleIdx="0" presStyleCnt="2">
        <dgm:presLayoutVars>
          <dgm:chPref val="3"/>
        </dgm:presLayoutVars>
      </dgm:prSet>
      <dgm:spPr/>
    </dgm:pt>
    <dgm:pt modelId="{BD40F543-001D-4D13-92F8-13F95B0878EB}" type="pres">
      <dgm:prSet presAssocID="{4B581848-8D3A-4728-9099-52022F0BFC50}" presName="hierChild2" presStyleCnt="0"/>
      <dgm:spPr/>
    </dgm:pt>
    <dgm:pt modelId="{62D1E5DE-5E8B-4B94-87EF-BA67C1558483}" type="pres">
      <dgm:prSet presAssocID="{4BDDE8A6-ED98-4E5B-B320-D4E9F251C274}" presName="hierRoot1" presStyleCnt="0"/>
      <dgm:spPr/>
    </dgm:pt>
    <dgm:pt modelId="{C22C696B-A8C5-4CBA-9A09-EF622ED299CD}" type="pres">
      <dgm:prSet presAssocID="{4BDDE8A6-ED98-4E5B-B320-D4E9F251C274}" presName="composite" presStyleCnt="0"/>
      <dgm:spPr/>
    </dgm:pt>
    <dgm:pt modelId="{AD10D7FE-35DA-46BF-A163-D4A1F0397973}" type="pres">
      <dgm:prSet presAssocID="{4BDDE8A6-ED98-4E5B-B320-D4E9F251C274}" presName="background" presStyleLbl="node0" presStyleIdx="1" presStyleCnt="2"/>
      <dgm:spPr/>
    </dgm:pt>
    <dgm:pt modelId="{4D9D15C7-D157-48D4-A7F2-A338EAB8358B}" type="pres">
      <dgm:prSet presAssocID="{4BDDE8A6-ED98-4E5B-B320-D4E9F251C274}" presName="text" presStyleLbl="fgAcc0" presStyleIdx="1" presStyleCnt="2">
        <dgm:presLayoutVars>
          <dgm:chPref val="3"/>
        </dgm:presLayoutVars>
      </dgm:prSet>
      <dgm:spPr/>
    </dgm:pt>
    <dgm:pt modelId="{EDC4A23E-33FE-4958-B35B-A46E1A31B823}" type="pres">
      <dgm:prSet presAssocID="{4BDDE8A6-ED98-4E5B-B320-D4E9F251C274}" presName="hierChild2" presStyleCnt="0"/>
      <dgm:spPr/>
    </dgm:pt>
  </dgm:ptLst>
  <dgm:cxnLst>
    <dgm:cxn modelId="{85917365-CC04-48B4-A1C5-D4C6145FD079}" srcId="{2A87AB4C-C1AA-4A1E-8972-67D1EB10A1B0}" destId="{4B581848-8D3A-4728-9099-52022F0BFC50}" srcOrd="0" destOrd="0" parTransId="{7EF84AEC-C6B6-423B-9797-124E7D54917D}" sibTransId="{27AE23F4-AF9A-4970-8B97-AF846566CB07}"/>
    <dgm:cxn modelId="{C2FB3D84-23B9-463C-8C15-AF2FC6FF2A62}" type="presOf" srcId="{4B581848-8D3A-4728-9099-52022F0BFC50}" destId="{7045EB6B-0BE2-4324-AD5C-90C81BFA3948}" srcOrd="0" destOrd="0" presId="urn:microsoft.com/office/officeart/2005/8/layout/hierarchy1"/>
    <dgm:cxn modelId="{C56492B8-5B16-483B-A131-2D8F2D5671CD}" srcId="{2A87AB4C-C1AA-4A1E-8972-67D1EB10A1B0}" destId="{4BDDE8A6-ED98-4E5B-B320-D4E9F251C274}" srcOrd="1" destOrd="0" parTransId="{74B5E495-A8DA-4D9E-994A-988B313B07D8}" sibTransId="{7AD58149-6805-427C-A97C-22F25CCD64D1}"/>
    <dgm:cxn modelId="{9DE681E2-8B19-4371-82C2-ECEB99B9D1BC}" type="presOf" srcId="{4BDDE8A6-ED98-4E5B-B320-D4E9F251C274}" destId="{4D9D15C7-D157-48D4-A7F2-A338EAB8358B}" srcOrd="0" destOrd="0" presId="urn:microsoft.com/office/officeart/2005/8/layout/hierarchy1"/>
    <dgm:cxn modelId="{0CDA3DEF-AF57-4DAF-B284-F655103F7CA5}" type="presOf" srcId="{2A87AB4C-C1AA-4A1E-8972-67D1EB10A1B0}" destId="{D3860267-39DA-4E0D-9D30-1CE97F030A79}" srcOrd="0" destOrd="0" presId="urn:microsoft.com/office/officeart/2005/8/layout/hierarchy1"/>
    <dgm:cxn modelId="{89C918F4-903C-434E-A340-B879DE3FD31A}" type="presParOf" srcId="{D3860267-39DA-4E0D-9D30-1CE97F030A79}" destId="{AC7ED66B-6E80-4CBF-8294-7D23BDF94DC3}" srcOrd="0" destOrd="0" presId="urn:microsoft.com/office/officeart/2005/8/layout/hierarchy1"/>
    <dgm:cxn modelId="{4CF4FFFC-E4EF-4E3F-AD3A-5DE3F634F676}" type="presParOf" srcId="{AC7ED66B-6E80-4CBF-8294-7D23BDF94DC3}" destId="{8A944D34-FCF0-4B90-A127-326A8B49F526}" srcOrd="0" destOrd="0" presId="urn:microsoft.com/office/officeart/2005/8/layout/hierarchy1"/>
    <dgm:cxn modelId="{A8389367-37BE-40FE-B5DB-09F7F1D5DF20}" type="presParOf" srcId="{8A944D34-FCF0-4B90-A127-326A8B49F526}" destId="{11B68AD7-D3FD-40D5-A387-4279B14B89B6}" srcOrd="0" destOrd="0" presId="urn:microsoft.com/office/officeart/2005/8/layout/hierarchy1"/>
    <dgm:cxn modelId="{B4931340-DCBA-4649-9044-D8130CE70F95}" type="presParOf" srcId="{8A944D34-FCF0-4B90-A127-326A8B49F526}" destId="{7045EB6B-0BE2-4324-AD5C-90C81BFA3948}" srcOrd="1" destOrd="0" presId="urn:microsoft.com/office/officeart/2005/8/layout/hierarchy1"/>
    <dgm:cxn modelId="{0E4F7447-9FCF-41A5-B10F-EBD6BA453F60}" type="presParOf" srcId="{AC7ED66B-6E80-4CBF-8294-7D23BDF94DC3}" destId="{BD40F543-001D-4D13-92F8-13F95B0878EB}" srcOrd="1" destOrd="0" presId="urn:microsoft.com/office/officeart/2005/8/layout/hierarchy1"/>
    <dgm:cxn modelId="{59EAC608-933D-414D-AD07-DFC3967C5696}" type="presParOf" srcId="{D3860267-39DA-4E0D-9D30-1CE97F030A79}" destId="{62D1E5DE-5E8B-4B94-87EF-BA67C1558483}" srcOrd="1" destOrd="0" presId="urn:microsoft.com/office/officeart/2005/8/layout/hierarchy1"/>
    <dgm:cxn modelId="{84706875-148C-4856-AC9E-63006CABE95F}" type="presParOf" srcId="{62D1E5DE-5E8B-4B94-87EF-BA67C1558483}" destId="{C22C696B-A8C5-4CBA-9A09-EF622ED299CD}" srcOrd="0" destOrd="0" presId="urn:microsoft.com/office/officeart/2005/8/layout/hierarchy1"/>
    <dgm:cxn modelId="{69FC7B0E-E279-4C22-AAF2-C55060B94573}" type="presParOf" srcId="{C22C696B-A8C5-4CBA-9A09-EF622ED299CD}" destId="{AD10D7FE-35DA-46BF-A163-D4A1F0397973}" srcOrd="0" destOrd="0" presId="urn:microsoft.com/office/officeart/2005/8/layout/hierarchy1"/>
    <dgm:cxn modelId="{0A0F1403-5FB1-4348-9B77-BA289E2BD878}" type="presParOf" srcId="{C22C696B-A8C5-4CBA-9A09-EF622ED299CD}" destId="{4D9D15C7-D157-48D4-A7F2-A338EAB8358B}" srcOrd="1" destOrd="0" presId="urn:microsoft.com/office/officeart/2005/8/layout/hierarchy1"/>
    <dgm:cxn modelId="{06EDDD81-8BE8-4E83-A04A-C9962A7208BA}" type="presParOf" srcId="{62D1E5DE-5E8B-4B94-87EF-BA67C1558483}" destId="{EDC4A23E-33FE-4958-B35B-A46E1A31B82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F30D4F-FBBB-4B13-9CB8-47689D12E838}" type="doc">
      <dgm:prSet loTypeId="urn:microsoft.com/office/officeart/2018/2/layout/IconVerticalSolidList" loCatId="icon" qsTypeId="urn:microsoft.com/office/officeart/2005/8/quickstyle/simple1" qsCatId="simple" csTypeId="urn:microsoft.com/office/officeart/2005/8/colors/accent1_5" csCatId="accent1" phldr="1"/>
      <dgm:spPr/>
      <dgm:t>
        <a:bodyPr/>
        <a:lstStyle/>
        <a:p>
          <a:endParaRPr lang="en-US"/>
        </a:p>
      </dgm:t>
    </dgm:pt>
    <dgm:pt modelId="{5B127DFB-D3E8-48EA-9AE9-14CA89F3938A}">
      <dgm:prSet/>
      <dgm:spPr/>
      <dgm:t>
        <a:bodyPr/>
        <a:lstStyle/>
        <a:p>
          <a:pPr>
            <a:lnSpc>
              <a:spcPct val="100000"/>
            </a:lnSpc>
          </a:pPr>
          <a:r>
            <a:rPr lang="en-US" dirty="0"/>
            <a:t>Communication &amp; asking questions.</a:t>
          </a:r>
        </a:p>
      </dgm:t>
    </dgm:pt>
    <dgm:pt modelId="{A6B9FEA3-5C75-4C2F-B7F3-F2F9B6E0B92E}" type="parTrans" cxnId="{5950818C-8C0E-45C3-8A7F-9DD91F45E510}">
      <dgm:prSet/>
      <dgm:spPr/>
      <dgm:t>
        <a:bodyPr/>
        <a:lstStyle/>
        <a:p>
          <a:endParaRPr lang="en-US"/>
        </a:p>
      </dgm:t>
    </dgm:pt>
    <dgm:pt modelId="{DE41BCF3-DD03-4E4B-A048-5452B41501EF}" type="sibTrans" cxnId="{5950818C-8C0E-45C3-8A7F-9DD91F45E510}">
      <dgm:prSet/>
      <dgm:spPr/>
      <dgm:t>
        <a:bodyPr/>
        <a:lstStyle/>
        <a:p>
          <a:endParaRPr lang="en-US"/>
        </a:p>
      </dgm:t>
    </dgm:pt>
    <dgm:pt modelId="{29103EF6-00A8-468A-A960-45D416699FDC}">
      <dgm:prSet/>
      <dgm:spPr/>
      <dgm:t>
        <a:bodyPr/>
        <a:lstStyle/>
        <a:p>
          <a:pPr>
            <a:lnSpc>
              <a:spcPct val="100000"/>
            </a:lnSpc>
          </a:pPr>
          <a:r>
            <a:rPr lang="en-US"/>
            <a:t>Regular outreach efforts to MWBEs and SDVOBs.</a:t>
          </a:r>
        </a:p>
      </dgm:t>
    </dgm:pt>
    <dgm:pt modelId="{B5F85E58-5812-4BA2-A407-6C765778ADE7}" type="parTrans" cxnId="{13B12ADE-D112-4898-849E-A54464550E45}">
      <dgm:prSet/>
      <dgm:spPr/>
      <dgm:t>
        <a:bodyPr/>
        <a:lstStyle/>
        <a:p>
          <a:endParaRPr lang="en-US"/>
        </a:p>
      </dgm:t>
    </dgm:pt>
    <dgm:pt modelId="{5A6EAA1E-BE41-496C-839F-1D23BB9F476B}" type="sibTrans" cxnId="{13B12ADE-D112-4898-849E-A54464550E45}">
      <dgm:prSet/>
      <dgm:spPr/>
      <dgm:t>
        <a:bodyPr/>
        <a:lstStyle/>
        <a:p>
          <a:endParaRPr lang="en-US"/>
        </a:p>
      </dgm:t>
    </dgm:pt>
    <dgm:pt modelId="{AFEA6740-AFB4-4729-9FF5-E5EA1D706F61}">
      <dgm:prSet/>
      <dgm:spPr/>
      <dgm:t>
        <a:bodyPr/>
        <a:lstStyle/>
        <a:p>
          <a:pPr>
            <a:lnSpc>
              <a:spcPct val="100000"/>
            </a:lnSpc>
          </a:pPr>
          <a:r>
            <a:rPr lang="en-US"/>
            <a:t>Keeping documentation in case a waiver is needed. </a:t>
          </a:r>
        </a:p>
      </dgm:t>
    </dgm:pt>
    <dgm:pt modelId="{F914413D-7892-40C4-9754-4BDDEEAE72A1}" type="parTrans" cxnId="{B098B13D-35C9-4E8C-9C7D-6FADC1A4CF56}">
      <dgm:prSet/>
      <dgm:spPr/>
      <dgm:t>
        <a:bodyPr/>
        <a:lstStyle/>
        <a:p>
          <a:endParaRPr lang="en-US"/>
        </a:p>
      </dgm:t>
    </dgm:pt>
    <dgm:pt modelId="{DE207189-1271-498B-9E83-3DD08C1FD744}" type="sibTrans" cxnId="{B098B13D-35C9-4E8C-9C7D-6FADC1A4CF56}">
      <dgm:prSet/>
      <dgm:spPr/>
      <dgm:t>
        <a:bodyPr/>
        <a:lstStyle/>
        <a:p>
          <a:endParaRPr lang="en-US"/>
        </a:p>
      </dgm:t>
    </dgm:pt>
    <dgm:pt modelId="{78ED70A7-3C8E-4E9F-8F3B-A24A34088694}">
      <dgm:prSet/>
      <dgm:spPr/>
      <dgm:t>
        <a:bodyPr/>
        <a:lstStyle/>
        <a:p>
          <a:pPr>
            <a:lnSpc>
              <a:spcPct val="100000"/>
            </a:lnSpc>
          </a:pPr>
          <a:r>
            <a:rPr lang="en-US" dirty="0"/>
            <a:t>Work with your Supplier Diversity Office</a:t>
          </a:r>
        </a:p>
      </dgm:t>
    </dgm:pt>
    <dgm:pt modelId="{49C2A996-8531-4CB1-880D-FC8267D88704}" type="parTrans" cxnId="{575E2EB6-B918-405E-AA88-14BA3ACE6531}">
      <dgm:prSet/>
      <dgm:spPr/>
    </dgm:pt>
    <dgm:pt modelId="{90652554-4283-4E7E-AA0F-B64E335674D0}" type="sibTrans" cxnId="{575E2EB6-B918-405E-AA88-14BA3ACE6531}">
      <dgm:prSet/>
      <dgm:spPr/>
    </dgm:pt>
    <dgm:pt modelId="{01BC11D1-D6B4-4C62-BBD6-D12C79D28C2B}" type="pres">
      <dgm:prSet presAssocID="{84F30D4F-FBBB-4B13-9CB8-47689D12E838}" presName="root" presStyleCnt="0">
        <dgm:presLayoutVars>
          <dgm:dir/>
          <dgm:resizeHandles val="exact"/>
        </dgm:presLayoutVars>
      </dgm:prSet>
      <dgm:spPr/>
    </dgm:pt>
    <dgm:pt modelId="{9FC95D36-7B6D-439E-A71C-1B6E3E9FE032}" type="pres">
      <dgm:prSet presAssocID="{78ED70A7-3C8E-4E9F-8F3B-A24A34088694}" presName="compNode" presStyleCnt="0"/>
      <dgm:spPr/>
    </dgm:pt>
    <dgm:pt modelId="{EED5A932-DADA-4750-B941-C13EF1D7DFA7}" type="pres">
      <dgm:prSet presAssocID="{78ED70A7-3C8E-4E9F-8F3B-A24A34088694}" presName="bgRect" presStyleLbl="bgShp" presStyleIdx="0" presStyleCnt="4"/>
      <dgm:spPr/>
    </dgm:pt>
    <dgm:pt modelId="{6B777753-E17A-492F-B4CA-EDF82CE4C84F}" type="pres">
      <dgm:prSet presAssocID="{78ED70A7-3C8E-4E9F-8F3B-A24A340886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siness Growth with solid fill"/>
        </a:ext>
      </dgm:extLst>
    </dgm:pt>
    <dgm:pt modelId="{55F288B0-AC0E-4360-AF5E-9B8AFE673C16}" type="pres">
      <dgm:prSet presAssocID="{78ED70A7-3C8E-4E9F-8F3B-A24A34088694}" presName="spaceRect" presStyleCnt="0"/>
      <dgm:spPr/>
    </dgm:pt>
    <dgm:pt modelId="{E138D9A8-1ED5-47ED-A8DE-C043DFC49ED6}" type="pres">
      <dgm:prSet presAssocID="{78ED70A7-3C8E-4E9F-8F3B-A24A34088694}" presName="parTx" presStyleLbl="revTx" presStyleIdx="0" presStyleCnt="4">
        <dgm:presLayoutVars>
          <dgm:chMax val="0"/>
          <dgm:chPref val="0"/>
        </dgm:presLayoutVars>
      </dgm:prSet>
      <dgm:spPr/>
    </dgm:pt>
    <dgm:pt modelId="{DFD4D77A-E99E-4EEA-8DBD-13A9256998BC}" type="pres">
      <dgm:prSet presAssocID="{90652554-4283-4E7E-AA0F-B64E335674D0}" presName="sibTrans" presStyleCnt="0"/>
      <dgm:spPr/>
    </dgm:pt>
    <dgm:pt modelId="{2914455B-6FAF-4792-8D64-3584F802005A}" type="pres">
      <dgm:prSet presAssocID="{5B127DFB-D3E8-48EA-9AE9-14CA89F3938A}" presName="compNode" presStyleCnt="0"/>
      <dgm:spPr/>
    </dgm:pt>
    <dgm:pt modelId="{67C9A22A-8270-4D67-A2DF-F4CF21CCC48A}" type="pres">
      <dgm:prSet presAssocID="{5B127DFB-D3E8-48EA-9AE9-14CA89F3938A}" presName="bgRect" presStyleLbl="bgShp" presStyleIdx="1" presStyleCnt="4"/>
      <dgm:spPr/>
    </dgm:pt>
    <dgm:pt modelId="{5BE4AC2A-E694-4343-8129-350E70473213}" type="pres">
      <dgm:prSet presAssocID="{5B127DFB-D3E8-48EA-9AE9-14CA89F393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Bubble"/>
        </a:ext>
      </dgm:extLst>
    </dgm:pt>
    <dgm:pt modelId="{F6FC8B60-64A4-4C77-B0FF-6AB3FC50754F}" type="pres">
      <dgm:prSet presAssocID="{5B127DFB-D3E8-48EA-9AE9-14CA89F3938A}" presName="spaceRect" presStyleCnt="0"/>
      <dgm:spPr/>
    </dgm:pt>
    <dgm:pt modelId="{856EAC23-18D4-4F5B-94CD-CC37243DEDA4}" type="pres">
      <dgm:prSet presAssocID="{5B127DFB-D3E8-48EA-9AE9-14CA89F3938A}" presName="parTx" presStyleLbl="revTx" presStyleIdx="1" presStyleCnt="4">
        <dgm:presLayoutVars>
          <dgm:chMax val="0"/>
          <dgm:chPref val="0"/>
        </dgm:presLayoutVars>
      </dgm:prSet>
      <dgm:spPr/>
    </dgm:pt>
    <dgm:pt modelId="{61233413-DAF1-4CF0-A239-DA21EE432B47}" type="pres">
      <dgm:prSet presAssocID="{DE41BCF3-DD03-4E4B-A048-5452B41501EF}" presName="sibTrans" presStyleCnt="0"/>
      <dgm:spPr/>
    </dgm:pt>
    <dgm:pt modelId="{F3C7D8DF-4802-45B1-868E-ED32E31C4890}" type="pres">
      <dgm:prSet presAssocID="{29103EF6-00A8-468A-A960-45D416699FDC}" presName="compNode" presStyleCnt="0"/>
      <dgm:spPr/>
    </dgm:pt>
    <dgm:pt modelId="{324D9E37-EFC4-4477-8086-3B1565608BA0}" type="pres">
      <dgm:prSet presAssocID="{29103EF6-00A8-468A-A960-45D416699FDC}" presName="bgRect" presStyleLbl="bgShp" presStyleIdx="2" presStyleCnt="4"/>
      <dgm:spPr/>
    </dgm:pt>
    <dgm:pt modelId="{65ED7B38-4F65-4B59-B6E5-9B9781E091EA}" type="pres">
      <dgm:prSet presAssocID="{29103EF6-00A8-468A-A960-45D416699FD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atellite dish"/>
        </a:ext>
      </dgm:extLst>
    </dgm:pt>
    <dgm:pt modelId="{47293186-5DC0-4039-A64F-6FF6FCFEB097}" type="pres">
      <dgm:prSet presAssocID="{29103EF6-00A8-468A-A960-45D416699FDC}" presName="spaceRect" presStyleCnt="0"/>
      <dgm:spPr/>
    </dgm:pt>
    <dgm:pt modelId="{49502518-D5C5-409A-A072-02B447C9CCB6}" type="pres">
      <dgm:prSet presAssocID="{29103EF6-00A8-468A-A960-45D416699FDC}" presName="parTx" presStyleLbl="revTx" presStyleIdx="2" presStyleCnt="4">
        <dgm:presLayoutVars>
          <dgm:chMax val="0"/>
          <dgm:chPref val="0"/>
        </dgm:presLayoutVars>
      </dgm:prSet>
      <dgm:spPr/>
    </dgm:pt>
    <dgm:pt modelId="{946E8001-60C5-43A3-A7F1-F76D164B1BC2}" type="pres">
      <dgm:prSet presAssocID="{5A6EAA1E-BE41-496C-839F-1D23BB9F476B}" presName="sibTrans" presStyleCnt="0"/>
      <dgm:spPr/>
    </dgm:pt>
    <dgm:pt modelId="{0B116BB6-64F4-40A1-9EE7-821AF7B09981}" type="pres">
      <dgm:prSet presAssocID="{AFEA6740-AFB4-4729-9FF5-E5EA1D706F61}" presName="compNode" presStyleCnt="0"/>
      <dgm:spPr/>
    </dgm:pt>
    <dgm:pt modelId="{075D62B5-9698-448E-929F-859395BD5CA0}" type="pres">
      <dgm:prSet presAssocID="{AFEA6740-AFB4-4729-9FF5-E5EA1D706F61}" presName="bgRect" presStyleLbl="bgShp" presStyleIdx="3" presStyleCnt="4"/>
      <dgm:spPr/>
    </dgm:pt>
    <dgm:pt modelId="{5CCD8891-4858-42CC-BAC4-8495B39E1F21}" type="pres">
      <dgm:prSet presAssocID="{AFEA6740-AFB4-4729-9FF5-E5EA1D706F6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tract"/>
        </a:ext>
      </dgm:extLst>
    </dgm:pt>
    <dgm:pt modelId="{0C2E04F7-3554-42C0-A1F3-72949859C9C5}" type="pres">
      <dgm:prSet presAssocID="{AFEA6740-AFB4-4729-9FF5-E5EA1D706F61}" presName="spaceRect" presStyleCnt="0"/>
      <dgm:spPr/>
    </dgm:pt>
    <dgm:pt modelId="{8D492C14-B172-469E-8694-9F320DCAF606}" type="pres">
      <dgm:prSet presAssocID="{AFEA6740-AFB4-4729-9FF5-E5EA1D706F61}" presName="parTx" presStyleLbl="revTx" presStyleIdx="3" presStyleCnt="4">
        <dgm:presLayoutVars>
          <dgm:chMax val="0"/>
          <dgm:chPref val="0"/>
        </dgm:presLayoutVars>
      </dgm:prSet>
      <dgm:spPr/>
    </dgm:pt>
  </dgm:ptLst>
  <dgm:cxnLst>
    <dgm:cxn modelId="{5BD46E01-A8E1-4B54-A7A0-CBA16DBB1713}" type="presOf" srcId="{78ED70A7-3C8E-4E9F-8F3B-A24A34088694}" destId="{E138D9A8-1ED5-47ED-A8DE-C043DFC49ED6}" srcOrd="0" destOrd="0" presId="urn:microsoft.com/office/officeart/2018/2/layout/IconVerticalSolidList"/>
    <dgm:cxn modelId="{590E8734-CF92-40CD-82F4-67DB3EA784B7}" type="presOf" srcId="{AFEA6740-AFB4-4729-9FF5-E5EA1D706F61}" destId="{8D492C14-B172-469E-8694-9F320DCAF606}" srcOrd="0" destOrd="0" presId="urn:microsoft.com/office/officeart/2018/2/layout/IconVerticalSolidList"/>
    <dgm:cxn modelId="{B098B13D-35C9-4E8C-9C7D-6FADC1A4CF56}" srcId="{84F30D4F-FBBB-4B13-9CB8-47689D12E838}" destId="{AFEA6740-AFB4-4729-9FF5-E5EA1D706F61}" srcOrd="3" destOrd="0" parTransId="{F914413D-7892-40C4-9754-4BDDEEAE72A1}" sibTransId="{DE207189-1271-498B-9E83-3DD08C1FD744}"/>
    <dgm:cxn modelId="{1FBAC174-E01A-4853-BA32-34F45A641E50}" type="presOf" srcId="{5B127DFB-D3E8-48EA-9AE9-14CA89F3938A}" destId="{856EAC23-18D4-4F5B-94CD-CC37243DEDA4}" srcOrd="0" destOrd="0" presId="urn:microsoft.com/office/officeart/2018/2/layout/IconVerticalSolidList"/>
    <dgm:cxn modelId="{5950818C-8C0E-45C3-8A7F-9DD91F45E510}" srcId="{84F30D4F-FBBB-4B13-9CB8-47689D12E838}" destId="{5B127DFB-D3E8-48EA-9AE9-14CA89F3938A}" srcOrd="1" destOrd="0" parTransId="{A6B9FEA3-5C75-4C2F-B7F3-F2F9B6E0B92E}" sibTransId="{DE41BCF3-DD03-4E4B-A048-5452B41501EF}"/>
    <dgm:cxn modelId="{D2D2868C-D497-4F7E-A77C-29AA60F02971}" type="presOf" srcId="{29103EF6-00A8-468A-A960-45D416699FDC}" destId="{49502518-D5C5-409A-A072-02B447C9CCB6}" srcOrd="0" destOrd="0" presId="urn:microsoft.com/office/officeart/2018/2/layout/IconVerticalSolidList"/>
    <dgm:cxn modelId="{575E2EB6-B918-405E-AA88-14BA3ACE6531}" srcId="{84F30D4F-FBBB-4B13-9CB8-47689D12E838}" destId="{78ED70A7-3C8E-4E9F-8F3B-A24A34088694}" srcOrd="0" destOrd="0" parTransId="{49C2A996-8531-4CB1-880D-FC8267D88704}" sibTransId="{90652554-4283-4E7E-AA0F-B64E335674D0}"/>
    <dgm:cxn modelId="{13B12ADE-D112-4898-849E-A54464550E45}" srcId="{84F30D4F-FBBB-4B13-9CB8-47689D12E838}" destId="{29103EF6-00A8-468A-A960-45D416699FDC}" srcOrd="2" destOrd="0" parTransId="{B5F85E58-5812-4BA2-A407-6C765778ADE7}" sibTransId="{5A6EAA1E-BE41-496C-839F-1D23BB9F476B}"/>
    <dgm:cxn modelId="{AA0B2FEC-8DCB-461B-8463-63755146DE82}" type="presOf" srcId="{84F30D4F-FBBB-4B13-9CB8-47689D12E838}" destId="{01BC11D1-D6B4-4C62-BBD6-D12C79D28C2B}" srcOrd="0" destOrd="0" presId="urn:microsoft.com/office/officeart/2018/2/layout/IconVerticalSolidList"/>
    <dgm:cxn modelId="{A27600E6-15AA-4387-A994-416EE3CE2D36}" type="presParOf" srcId="{01BC11D1-D6B4-4C62-BBD6-D12C79D28C2B}" destId="{9FC95D36-7B6D-439E-A71C-1B6E3E9FE032}" srcOrd="0" destOrd="0" presId="urn:microsoft.com/office/officeart/2018/2/layout/IconVerticalSolidList"/>
    <dgm:cxn modelId="{BE60239E-006B-408F-AAFC-DA92FFF6D13C}" type="presParOf" srcId="{9FC95D36-7B6D-439E-A71C-1B6E3E9FE032}" destId="{EED5A932-DADA-4750-B941-C13EF1D7DFA7}" srcOrd="0" destOrd="0" presId="urn:microsoft.com/office/officeart/2018/2/layout/IconVerticalSolidList"/>
    <dgm:cxn modelId="{863A8919-DF98-49C3-A8A0-B8F3EF03B2DC}" type="presParOf" srcId="{9FC95D36-7B6D-439E-A71C-1B6E3E9FE032}" destId="{6B777753-E17A-492F-B4CA-EDF82CE4C84F}" srcOrd="1" destOrd="0" presId="urn:microsoft.com/office/officeart/2018/2/layout/IconVerticalSolidList"/>
    <dgm:cxn modelId="{DF446A26-3126-4419-822F-9B02EECE6DA2}" type="presParOf" srcId="{9FC95D36-7B6D-439E-A71C-1B6E3E9FE032}" destId="{55F288B0-AC0E-4360-AF5E-9B8AFE673C16}" srcOrd="2" destOrd="0" presId="urn:microsoft.com/office/officeart/2018/2/layout/IconVerticalSolidList"/>
    <dgm:cxn modelId="{CA7E6B53-EB57-40C8-9FF3-2E6262FDF6C5}" type="presParOf" srcId="{9FC95D36-7B6D-439E-A71C-1B6E3E9FE032}" destId="{E138D9A8-1ED5-47ED-A8DE-C043DFC49ED6}" srcOrd="3" destOrd="0" presId="urn:microsoft.com/office/officeart/2018/2/layout/IconVerticalSolidList"/>
    <dgm:cxn modelId="{8FA5512C-8864-4C7E-AE15-47A2C17875E1}" type="presParOf" srcId="{01BC11D1-D6B4-4C62-BBD6-D12C79D28C2B}" destId="{DFD4D77A-E99E-4EEA-8DBD-13A9256998BC}" srcOrd="1" destOrd="0" presId="urn:microsoft.com/office/officeart/2018/2/layout/IconVerticalSolidList"/>
    <dgm:cxn modelId="{28F1D773-FFF5-460E-AEF3-F6EA230BEBE7}" type="presParOf" srcId="{01BC11D1-D6B4-4C62-BBD6-D12C79D28C2B}" destId="{2914455B-6FAF-4792-8D64-3584F802005A}" srcOrd="2" destOrd="0" presId="urn:microsoft.com/office/officeart/2018/2/layout/IconVerticalSolidList"/>
    <dgm:cxn modelId="{2AB61812-D413-49E1-9DCD-98A2219308E5}" type="presParOf" srcId="{2914455B-6FAF-4792-8D64-3584F802005A}" destId="{67C9A22A-8270-4D67-A2DF-F4CF21CCC48A}" srcOrd="0" destOrd="0" presId="urn:microsoft.com/office/officeart/2018/2/layout/IconVerticalSolidList"/>
    <dgm:cxn modelId="{3A4018B8-EAA1-48BE-93B5-EC0710A44770}" type="presParOf" srcId="{2914455B-6FAF-4792-8D64-3584F802005A}" destId="{5BE4AC2A-E694-4343-8129-350E70473213}" srcOrd="1" destOrd="0" presId="urn:microsoft.com/office/officeart/2018/2/layout/IconVerticalSolidList"/>
    <dgm:cxn modelId="{460112E2-F61A-4D25-81A8-ADF31F319D12}" type="presParOf" srcId="{2914455B-6FAF-4792-8D64-3584F802005A}" destId="{F6FC8B60-64A4-4C77-B0FF-6AB3FC50754F}" srcOrd="2" destOrd="0" presId="urn:microsoft.com/office/officeart/2018/2/layout/IconVerticalSolidList"/>
    <dgm:cxn modelId="{98A1B172-0E79-46CD-825E-C143DB81E50B}" type="presParOf" srcId="{2914455B-6FAF-4792-8D64-3584F802005A}" destId="{856EAC23-18D4-4F5B-94CD-CC37243DEDA4}" srcOrd="3" destOrd="0" presId="urn:microsoft.com/office/officeart/2018/2/layout/IconVerticalSolidList"/>
    <dgm:cxn modelId="{EE4478AC-2A64-41DA-9F50-ECC5F3C5292D}" type="presParOf" srcId="{01BC11D1-D6B4-4C62-BBD6-D12C79D28C2B}" destId="{61233413-DAF1-4CF0-A239-DA21EE432B47}" srcOrd="3" destOrd="0" presId="urn:microsoft.com/office/officeart/2018/2/layout/IconVerticalSolidList"/>
    <dgm:cxn modelId="{87A4A24B-543E-409B-942B-AA455930AD4C}" type="presParOf" srcId="{01BC11D1-D6B4-4C62-BBD6-D12C79D28C2B}" destId="{F3C7D8DF-4802-45B1-868E-ED32E31C4890}" srcOrd="4" destOrd="0" presId="urn:microsoft.com/office/officeart/2018/2/layout/IconVerticalSolidList"/>
    <dgm:cxn modelId="{63504B69-6ADF-4F46-853E-A5359F7F46D4}" type="presParOf" srcId="{F3C7D8DF-4802-45B1-868E-ED32E31C4890}" destId="{324D9E37-EFC4-4477-8086-3B1565608BA0}" srcOrd="0" destOrd="0" presId="urn:microsoft.com/office/officeart/2018/2/layout/IconVerticalSolidList"/>
    <dgm:cxn modelId="{4D5E0AB8-046D-4BE1-8FB9-540D8D09BD9D}" type="presParOf" srcId="{F3C7D8DF-4802-45B1-868E-ED32E31C4890}" destId="{65ED7B38-4F65-4B59-B6E5-9B9781E091EA}" srcOrd="1" destOrd="0" presId="urn:microsoft.com/office/officeart/2018/2/layout/IconVerticalSolidList"/>
    <dgm:cxn modelId="{DE556A5A-E482-4C5F-806C-302CB5BF086B}" type="presParOf" srcId="{F3C7D8DF-4802-45B1-868E-ED32E31C4890}" destId="{47293186-5DC0-4039-A64F-6FF6FCFEB097}" srcOrd="2" destOrd="0" presId="urn:microsoft.com/office/officeart/2018/2/layout/IconVerticalSolidList"/>
    <dgm:cxn modelId="{EDA676DF-B8E9-4412-80F9-E9BCA846FB4C}" type="presParOf" srcId="{F3C7D8DF-4802-45B1-868E-ED32E31C4890}" destId="{49502518-D5C5-409A-A072-02B447C9CCB6}" srcOrd="3" destOrd="0" presId="urn:microsoft.com/office/officeart/2018/2/layout/IconVerticalSolidList"/>
    <dgm:cxn modelId="{4459B322-227E-4A4C-9C70-571863992198}" type="presParOf" srcId="{01BC11D1-D6B4-4C62-BBD6-D12C79D28C2B}" destId="{946E8001-60C5-43A3-A7F1-F76D164B1BC2}" srcOrd="5" destOrd="0" presId="urn:microsoft.com/office/officeart/2018/2/layout/IconVerticalSolidList"/>
    <dgm:cxn modelId="{841BBA18-7770-4B77-B487-E16802D04CCA}" type="presParOf" srcId="{01BC11D1-D6B4-4C62-BBD6-D12C79D28C2B}" destId="{0B116BB6-64F4-40A1-9EE7-821AF7B09981}" srcOrd="6" destOrd="0" presId="urn:microsoft.com/office/officeart/2018/2/layout/IconVerticalSolidList"/>
    <dgm:cxn modelId="{90EB998C-EC19-4332-994E-DC11F533BF01}" type="presParOf" srcId="{0B116BB6-64F4-40A1-9EE7-821AF7B09981}" destId="{075D62B5-9698-448E-929F-859395BD5CA0}" srcOrd="0" destOrd="0" presId="urn:microsoft.com/office/officeart/2018/2/layout/IconVerticalSolidList"/>
    <dgm:cxn modelId="{3DCA2E7F-EA8D-4533-A9D7-4B8B5DD1966E}" type="presParOf" srcId="{0B116BB6-64F4-40A1-9EE7-821AF7B09981}" destId="{5CCD8891-4858-42CC-BAC4-8495B39E1F21}" srcOrd="1" destOrd="0" presId="urn:microsoft.com/office/officeart/2018/2/layout/IconVerticalSolidList"/>
    <dgm:cxn modelId="{A75FA937-D8AB-4600-BA2D-E32D7F172391}" type="presParOf" srcId="{0B116BB6-64F4-40A1-9EE7-821AF7B09981}" destId="{0C2E04F7-3554-42C0-A1F3-72949859C9C5}" srcOrd="2" destOrd="0" presId="urn:microsoft.com/office/officeart/2018/2/layout/IconVerticalSolidList"/>
    <dgm:cxn modelId="{1C0AA001-0BC6-4050-AF93-1BF087905B88}" type="presParOf" srcId="{0B116BB6-64F4-40A1-9EE7-821AF7B09981}" destId="{8D492C14-B172-469E-8694-9F320DCAF60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EC9588-0598-44FF-A60F-BB7C101C401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77CF1BB-8132-4386-A1D9-C3D5CFDCC90A}">
      <dgm:prSet/>
      <dgm:spPr/>
      <dgm:t>
        <a:bodyPr/>
        <a:lstStyle/>
        <a:p>
          <a:r>
            <a:rPr lang="en-US" dirty="0"/>
            <a:t>Keep open communication with us – we are happy to answer questions &amp; work with you.</a:t>
          </a:r>
        </a:p>
      </dgm:t>
    </dgm:pt>
    <dgm:pt modelId="{0271D436-12BC-4712-B4AA-15D4489147BB}" type="parTrans" cxnId="{BE8CDA23-5E7E-44AB-B12F-8D02E2318520}">
      <dgm:prSet/>
      <dgm:spPr/>
      <dgm:t>
        <a:bodyPr/>
        <a:lstStyle/>
        <a:p>
          <a:endParaRPr lang="en-US"/>
        </a:p>
      </dgm:t>
    </dgm:pt>
    <dgm:pt modelId="{180C3DF5-C49B-43C9-85D3-BEFCC1820CEE}" type="sibTrans" cxnId="{BE8CDA23-5E7E-44AB-B12F-8D02E2318520}">
      <dgm:prSet/>
      <dgm:spPr/>
      <dgm:t>
        <a:bodyPr/>
        <a:lstStyle/>
        <a:p>
          <a:endParaRPr lang="en-US"/>
        </a:p>
      </dgm:t>
    </dgm:pt>
    <dgm:pt modelId="{14D50188-2957-41D9-9B9E-671A2E684ACD}">
      <dgm:prSet/>
      <dgm:spPr/>
      <dgm:t>
        <a:bodyPr/>
        <a:lstStyle/>
        <a:p>
          <a:r>
            <a:rPr lang="en-US" dirty="0"/>
            <a:t>Keep documentation of good faith efforts to meet goals throughout the life of your contracts</a:t>
          </a:r>
        </a:p>
      </dgm:t>
    </dgm:pt>
    <dgm:pt modelId="{2995DFE6-E3B2-45D0-8997-C814FBCB7FE1}" type="parTrans" cxnId="{2D958E32-D7A2-4188-99B6-CA9861032FE2}">
      <dgm:prSet/>
      <dgm:spPr/>
      <dgm:t>
        <a:bodyPr/>
        <a:lstStyle/>
        <a:p>
          <a:endParaRPr lang="en-US"/>
        </a:p>
      </dgm:t>
    </dgm:pt>
    <dgm:pt modelId="{FA665F6D-0395-4813-A5C2-B949FCC84447}" type="sibTrans" cxnId="{2D958E32-D7A2-4188-99B6-CA9861032FE2}">
      <dgm:prSet/>
      <dgm:spPr/>
      <dgm:t>
        <a:bodyPr/>
        <a:lstStyle/>
        <a:p>
          <a:endParaRPr lang="en-US"/>
        </a:p>
      </dgm:t>
    </dgm:pt>
    <dgm:pt modelId="{1488E775-1E1B-474F-84F5-255FB790FB51}">
      <dgm:prSet/>
      <dgm:spPr/>
      <dgm:t>
        <a:bodyPr/>
        <a:lstStyle/>
        <a:p>
          <a:r>
            <a:rPr lang="en-US" dirty="0"/>
            <a:t>We all have a vested interest in the success of your contracts and achieving MWBE &amp; SDVOB goals.</a:t>
          </a:r>
        </a:p>
      </dgm:t>
    </dgm:pt>
    <dgm:pt modelId="{52500CBA-E811-4A50-AF4E-BBEDAA515257}" type="parTrans" cxnId="{BA3739A7-B478-479E-8278-6EFBBCEFDD26}">
      <dgm:prSet/>
      <dgm:spPr/>
      <dgm:t>
        <a:bodyPr/>
        <a:lstStyle/>
        <a:p>
          <a:endParaRPr lang="en-US"/>
        </a:p>
      </dgm:t>
    </dgm:pt>
    <dgm:pt modelId="{7B6986BA-2B9D-4384-BC35-8989AAA0903E}" type="sibTrans" cxnId="{BA3739A7-B478-479E-8278-6EFBBCEFDD26}">
      <dgm:prSet/>
      <dgm:spPr/>
      <dgm:t>
        <a:bodyPr/>
        <a:lstStyle/>
        <a:p>
          <a:endParaRPr lang="en-US"/>
        </a:p>
      </dgm:t>
    </dgm:pt>
    <dgm:pt modelId="{63396800-F072-4521-B767-3F279882124B}">
      <dgm:prSet/>
      <dgm:spPr/>
      <dgm:t>
        <a:bodyPr/>
        <a:lstStyle/>
        <a:p>
          <a:r>
            <a:rPr lang="en-US" dirty="0"/>
            <a:t>Collaboration with your Supplier Diversity office &amp; their resources</a:t>
          </a:r>
        </a:p>
      </dgm:t>
    </dgm:pt>
    <dgm:pt modelId="{45F69A49-F8CC-42BF-9A90-67A416043B2A}" type="parTrans" cxnId="{83EC8B8A-782A-4C0A-8D5F-3CB96F45639A}">
      <dgm:prSet/>
      <dgm:spPr/>
      <dgm:t>
        <a:bodyPr/>
        <a:lstStyle/>
        <a:p>
          <a:endParaRPr lang="en-US"/>
        </a:p>
      </dgm:t>
    </dgm:pt>
    <dgm:pt modelId="{6F6D9ED6-9565-4624-A974-44E7111AE99D}" type="sibTrans" cxnId="{83EC8B8A-782A-4C0A-8D5F-3CB96F45639A}">
      <dgm:prSet/>
      <dgm:spPr/>
      <dgm:t>
        <a:bodyPr/>
        <a:lstStyle/>
        <a:p>
          <a:endParaRPr lang="en-US"/>
        </a:p>
      </dgm:t>
    </dgm:pt>
    <dgm:pt modelId="{E553BA53-6858-4F3A-9984-E6A0DC97B022}" type="pres">
      <dgm:prSet presAssocID="{68EC9588-0598-44FF-A60F-BB7C101C4014}" presName="hierChild1" presStyleCnt="0">
        <dgm:presLayoutVars>
          <dgm:chPref val="1"/>
          <dgm:dir/>
          <dgm:animOne val="branch"/>
          <dgm:animLvl val="lvl"/>
          <dgm:resizeHandles/>
        </dgm:presLayoutVars>
      </dgm:prSet>
      <dgm:spPr/>
    </dgm:pt>
    <dgm:pt modelId="{EA70C344-9B27-4946-90E6-5BD9F9B0FD88}" type="pres">
      <dgm:prSet presAssocID="{63396800-F072-4521-B767-3F279882124B}" presName="hierRoot1" presStyleCnt="0"/>
      <dgm:spPr/>
    </dgm:pt>
    <dgm:pt modelId="{D2B3452A-DC52-41AD-9EB7-1DFF032DABB0}" type="pres">
      <dgm:prSet presAssocID="{63396800-F072-4521-B767-3F279882124B}" presName="composite" presStyleCnt="0"/>
      <dgm:spPr/>
    </dgm:pt>
    <dgm:pt modelId="{6A27CD5B-06E5-4464-B124-193A9ADE9218}" type="pres">
      <dgm:prSet presAssocID="{63396800-F072-4521-B767-3F279882124B}" presName="background" presStyleLbl="node0" presStyleIdx="0" presStyleCnt="4"/>
      <dgm:spPr/>
    </dgm:pt>
    <dgm:pt modelId="{21F20077-875F-418F-AF5E-DCE7824F925C}" type="pres">
      <dgm:prSet presAssocID="{63396800-F072-4521-B767-3F279882124B}" presName="text" presStyleLbl="fgAcc0" presStyleIdx="0" presStyleCnt="4">
        <dgm:presLayoutVars>
          <dgm:chPref val="3"/>
        </dgm:presLayoutVars>
      </dgm:prSet>
      <dgm:spPr/>
    </dgm:pt>
    <dgm:pt modelId="{3000D552-431C-4DD1-BC69-A28306531992}" type="pres">
      <dgm:prSet presAssocID="{63396800-F072-4521-B767-3F279882124B}" presName="hierChild2" presStyleCnt="0"/>
      <dgm:spPr/>
    </dgm:pt>
    <dgm:pt modelId="{1AB530F7-8341-43E6-84E9-484BEE3CB4A2}" type="pres">
      <dgm:prSet presAssocID="{D77CF1BB-8132-4386-A1D9-C3D5CFDCC90A}" presName="hierRoot1" presStyleCnt="0"/>
      <dgm:spPr/>
    </dgm:pt>
    <dgm:pt modelId="{B79CF3D9-7F75-4148-931A-EFAE1496BCEE}" type="pres">
      <dgm:prSet presAssocID="{D77CF1BB-8132-4386-A1D9-C3D5CFDCC90A}" presName="composite" presStyleCnt="0"/>
      <dgm:spPr/>
    </dgm:pt>
    <dgm:pt modelId="{121F6C1D-6E7F-41DD-9AEC-8767AFC132FC}" type="pres">
      <dgm:prSet presAssocID="{D77CF1BB-8132-4386-A1D9-C3D5CFDCC90A}" presName="background" presStyleLbl="node0" presStyleIdx="1" presStyleCnt="4"/>
      <dgm:spPr/>
    </dgm:pt>
    <dgm:pt modelId="{D75BE439-46B3-4081-BCD0-35EDF95996CF}" type="pres">
      <dgm:prSet presAssocID="{D77CF1BB-8132-4386-A1D9-C3D5CFDCC90A}" presName="text" presStyleLbl="fgAcc0" presStyleIdx="1" presStyleCnt="4">
        <dgm:presLayoutVars>
          <dgm:chPref val="3"/>
        </dgm:presLayoutVars>
      </dgm:prSet>
      <dgm:spPr/>
    </dgm:pt>
    <dgm:pt modelId="{C6647FAA-51B4-4B0B-8FDD-D3A43122878A}" type="pres">
      <dgm:prSet presAssocID="{D77CF1BB-8132-4386-A1D9-C3D5CFDCC90A}" presName="hierChild2" presStyleCnt="0"/>
      <dgm:spPr/>
    </dgm:pt>
    <dgm:pt modelId="{32015BE2-664F-4DB4-AEE0-9B0C2C529AB9}" type="pres">
      <dgm:prSet presAssocID="{14D50188-2957-41D9-9B9E-671A2E684ACD}" presName="hierRoot1" presStyleCnt="0"/>
      <dgm:spPr/>
    </dgm:pt>
    <dgm:pt modelId="{AE8891B6-D385-4ED2-83BD-A8B220C60230}" type="pres">
      <dgm:prSet presAssocID="{14D50188-2957-41D9-9B9E-671A2E684ACD}" presName="composite" presStyleCnt="0"/>
      <dgm:spPr/>
    </dgm:pt>
    <dgm:pt modelId="{BD6C953D-1A75-406B-AB19-C8B2E8D74239}" type="pres">
      <dgm:prSet presAssocID="{14D50188-2957-41D9-9B9E-671A2E684ACD}" presName="background" presStyleLbl="node0" presStyleIdx="2" presStyleCnt="4"/>
      <dgm:spPr/>
    </dgm:pt>
    <dgm:pt modelId="{3FB2C410-AF69-4EE4-95D2-24F3710B502A}" type="pres">
      <dgm:prSet presAssocID="{14D50188-2957-41D9-9B9E-671A2E684ACD}" presName="text" presStyleLbl="fgAcc0" presStyleIdx="2" presStyleCnt="4">
        <dgm:presLayoutVars>
          <dgm:chPref val="3"/>
        </dgm:presLayoutVars>
      </dgm:prSet>
      <dgm:spPr/>
    </dgm:pt>
    <dgm:pt modelId="{E96D0201-2BC6-4360-9D1B-454EF6856D3E}" type="pres">
      <dgm:prSet presAssocID="{14D50188-2957-41D9-9B9E-671A2E684ACD}" presName="hierChild2" presStyleCnt="0"/>
      <dgm:spPr/>
    </dgm:pt>
    <dgm:pt modelId="{0B4ECA74-9E66-4AFB-A423-724F2ADF4EC3}" type="pres">
      <dgm:prSet presAssocID="{1488E775-1E1B-474F-84F5-255FB790FB51}" presName="hierRoot1" presStyleCnt="0"/>
      <dgm:spPr/>
    </dgm:pt>
    <dgm:pt modelId="{4E9F5495-3C70-43F9-8AB1-4C196B11CC59}" type="pres">
      <dgm:prSet presAssocID="{1488E775-1E1B-474F-84F5-255FB790FB51}" presName="composite" presStyleCnt="0"/>
      <dgm:spPr/>
    </dgm:pt>
    <dgm:pt modelId="{4BF3CA20-7007-45A4-9B4B-4C08F97C88B3}" type="pres">
      <dgm:prSet presAssocID="{1488E775-1E1B-474F-84F5-255FB790FB51}" presName="background" presStyleLbl="node0" presStyleIdx="3" presStyleCnt="4"/>
      <dgm:spPr/>
    </dgm:pt>
    <dgm:pt modelId="{EB327E8E-E647-4EA4-A01A-84CBEE684280}" type="pres">
      <dgm:prSet presAssocID="{1488E775-1E1B-474F-84F5-255FB790FB51}" presName="text" presStyleLbl="fgAcc0" presStyleIdx="3" presStyleCnt="4">
        <dgm:presLayoutVars>
          <dgm:chPref val="3"/>
        </dgm:presLayoutVars>
      </dgm:prSet>
      <dgm:spPr/>
    </dgm:pt>
    <dgm:pt modelId="{689B8B34-DA24-4FE2-9677-72F50A9873E0}" type="pres">
      <dgm:prSet presAssocID="{1488E775-1E1B-474F-84F5-255FB790FB51}" presName="hierChild2" presStyleCnt="0"/>
      <dgm:spPr/>
    </dgm:pt>
  </dgm:ptLst>
  <dgm:cxnLst>
    <dgm:cxn modelId="{BE8CDA23-5E7E-44AB-B12F-8D02E2318520}" srcId="{68EC9588-0598-44FF-A60F-BB7C101C4014}" destId="{D77CF1BB-8132-4386-A1D9-C3D5CFDCC90A}" srcOrd="1" destOrd="0" parTransId="{0271D436-12BC-4712-B4AA-15D4489147BB}" sibTransId="{180C3DF5-C49B-43C9-85D3-BEFCC1820CEE}"/>
    <dgm:cxn modelId="{2D958E32-D7A2-4188-99B6-CA9861032FE2}" srcId="{68EC9588-0598-44FF-A60F-BB7C101C4014}" destId="{14D50188-2957-41D9-9B9E-671A2E684ACD}" srcOrd="2" destOrd="0" parTransId="{2995DFE6-E3B2-45D0-8997-C814FBCB7FE1}" sibTransId="{FA665F6D-0395-4813-A5C2-B949FCC84447}"/>
    <dgm:cxn modelId="{9F5D474C-1F59-4ED2-A358-21DBC275874B}" type="presOf" srcId="{1488E775-1E1B-474F-84F5-255FB790FB51}" destId="{EB327E8E-E647-4EA4-A01A-84CBEE684280}" srcOrd="0" destOrd="0" presId="urn:microsoft.com/office/officeart/2005/8/layout/hierarchy1"/>
    <dgm:cxn modelId="{83EC8B8A-782A-4C0A-8D5F-3CB96F45639A}" srcId="{68EC9588-0598-44FF-A60F-BB7C101C4014}" destId="{63396800-F072-4521-B767-3F279882124B}" srcOrd="0" destOrd="0" parTransId="{45F69A49-F8CC-42BF-9A90-67A416043B2A}" sibTransId="{6F6D9ED6-9565-4624-A974-44E7111AE99D}"/>
    <dgm:cxn modelId="{BA3739A7-B478-479E-8278-6EFBBCEFDD26}" srcId="{68EC9588-0598-44FF-A60F-BB7C101C4014}" destId="{1488E775-1E1B-474F-84F5-255FB790FB51}" srcOrd="3" destOrd="0" parTransId="{52500CBA-E811-4A50-AF4E-BBEDAA515257}" sibTransId="{7B6986BA-2B9D-4384-BC35-8989AAA0903E}"/>
    <dgm:cxn modelId="{6879EAA7-2FD9-455A-AA78-DE1B1636A71A}" type="presOf" srcId="{14D50188-2957-41D9-9B9E-671A2E684ACD}" destId="{3FB2C410-AF69-4EE4-95D2-24F3710B502A}" srcOrd="0" destOrd="0" presId="urn:microsoft.com/office/officeart/2005/8/layout/hierarchy1"/>
    <dgm:cxn modelId="{41D0B2B7-459D-4B36-84E2-6A04DF3E3A30}" type="presOf" srcId="{63396800-F072-4521-B767-3F279882124B}" destId="{21F20077-875F-418F-AF5E-DCE7824F925C}" srcOrd="0" destOrd="0" presId="urn:microsoft.com/office/officeart/2005/8/layout/hierarchy1"/>
    <dgm:cxn modelId="{FE604DD6-5388-49BB-9A54-711B0A860DE9}" type="presOf" srcId="{D77CF1BB-8132-4386-A1D9-C3D5CFDCC90A}" destId="{D75BE439-46B3-4081-BCD0-35EDF95996CF}" srcOrd="0" destOrd="0" presId="urn:microsoft.com/office/officeart/2005/8/layout/hierarchy1"/>
    <dgm:cxn modelId="{A2250DE0-5AB1-4430-8E82-CDD8DFCE9D91}" type="presOf" srcId="{68EC9588-0598-44FF-A60F-BB7C101C4014}" destId="{E553BA53-6858-4F3A-9984-E6A0DC97B022}" srcOrd="0" destOrd="0" presId="urn:microsoft.com/office/officeart/2005/8/layout/hierarchy1"/>
    <dgm:cxn modelId="{26329F7C-A031-4978-AA20-6DA32D0F9205}" type="presParOf" srcId="{E553BA53-6858-4F3A-9984-E6A0DC97B022}" destId="{EA70C344-9B27-4946-90E6-5BD9F9B0FD88}" srcOrd="0" destOrd="0" presId="urn:microsoft.com/office/officeart/2005/8/layout/hierarchy1"/>
    <dgm:cxn modelId="{F7604C50-2C6E-4416-A6B2-5B972FE9DE99}" type="presParOf" srcId="{EA70C344-9B27-4946-90E6-5BD9F9B0FD88}" destId="{D2B3452A-DC52-41AD-9EB7-1DFF032DABB0}" srcOrd="0" destOrd="0" presId="urn:microsoft.com/office/officeart/2005/8/layout/hierarchy1"/>
    <dgm:cxn modelId="{D7CCBE41-D10A-4BD6-8C0A-E7EFE07F3661}" type="presParOf" srcId="{D2B3452A-DC52-41AD-9EB7-1DFF032DABB0}" destId="{6A27CD5B-06E5-4464-B124-193A9ADE9218}" srcOrd="0" destOrd="0" presId="urn:microsoft.com/office/officeart/2005/8/layout/hierarchy1"/>
    <dgm:cxn modelId="{4CF5A316-D4DF-4EB6-B56D-15DF7E439D59}" type="presParOf" srcId="{D2B3452A-DC52-41AD-9EB7-1DFF032DABB0}" destId="{21F20077-875F-418F-AF5E-DCE7824F925C}" srcOrd="1" destOrd="0" presId="urn:microsoft.com/office/officeart/2005/8/layout/hierarchy1"/>
    <dgm:cxn modelId="{78E1A25B-ED16-4E11-82EB-75FA7E51BCD4}" type="presParOf" srcId="{EA70C344-9B27-4946-90E6-5BD9F9B0FD88}" destId="{3000D552-431C-4DD1-BC69-A28306531992}" srcOrd="1" destOrd="0" presId="urn:microsoft.com/office/officeart/2005/8/layout/hierarchy1"/>
    <dgm:cxn modelId="{5AC9C2B7-64BD-4130-A0C1-0CED807BB5B7}" type="presParOf" srcId="{E553BA53-6858-4F3A-9984-E6A0DC97B022}" destId="{1AB530F7-8341-43E6-84E9-484BEE3CB4A2}" srcOrd="1" destOrd="0" presId="urn:microsoft.com/office/officeart/2005/8/layout/hierarchy1"/>
    <dgm:cxn modelId="{7D28ECD3-1FB2-461C-A67F-850B64CDDB84}" type="presParOf" srcId="{1AB530F7-8341-43E6-84E9-484BEE3CB4A2}" destId="{B79CF3D9-7F75-4148-931A-EFAE1496BCEE}" srcOrd="0" destOrd="0" presId="urn:microsoft.com/office/officeart/2005/8/layout/hierarchy1"/>
    <dgm:cxn modelId="{8E32B8A1-914E-443E-9E8E-13E3B351D93F}" type="presParOf" srcId="{B79CF3D9-7F75-4148-931A-EFAE1496BCEE}" destId="{121F6C1D-6E7F-41DD-9AEC-8767AFC132FC}" srcOrd="0" destOrd="0" presId="urn:microsoft.com/office/officeart/2005/8/layout/hierarchy1"/>
    <dgm:cxn modelId="{2BD3720B-D8E0-4BD8-9006-DF03B3536A79}" type="presParOf" srcId="{B79CF3D9-7F75-4148-931A-EFAE1496BCEE}" destId="{D75BE439-46B3-4081-BCD0-35EDF95996CF}" srcOrd="1" destOrd="0" presId="urn:microsoft.com/office/officeart/2005/8/layout/hierarchy1"/>
    <dgm:cxn modelId="{419089A6-1BDF-4918-8A21-6009AA6EEBCE}" type="presParOf" srcId="{1AB530F7-8341-43E6-84E9-484BEE3CB4A2}" destId="{C6647FAA-51B4-4B0B-8FDD-D3A43122878A}" srcOrd="1" destOrd="0" presId="urn:microsoft.com/office/officeart/2005/8/layout/hierarchy1"/>
    <dgm:cxn modelId="{03170F77-16E9-40A5-874A-3DDC9BE54A9D}" type="presParOf" srcId="{E553BA53-6858-4F3A-9984-E6A0DC97B022}" destId="{32015BE2-664F-4DB4-AEE0-9B0C2C529AB9}" srcOrd="2" destOrd="0" presId="urn:microsoft.com/office/officeart/2005/8/layout/hierarchy1"/>
    <dgm:cxn modelId="{F7CB8BE1-E86E-411B-8D57-BAF376B326D9}" type="presParOf" srcId="{32015BE2-664F-4DB4-AEE0-9B0C2C529AB9}" destId="{AE8891B6-D385-4ED2-83BD-A8B220C60230}" srcOrd="0" destOrd="0" presId="urn:microsoft.com/office/officeart/2005/8/layout/hierarchy1"/>
    <dgm:cxn modelId="{35EAEF74-7E8B-4CC2-A126-B4D7682A9423}" type="presParOf" srcId="{AE8891B6-D385-4ED2-83BD-A8B220C60230}" destId="{BD6C953D-1A75-406B-AB19-C8B2E8D74239}" srcOrd="0" destOrd="0" presId="urn:microsoft.com/office/officeart/2005/8/layout/hierarchy1"/>
    <dgm:cxn modelId="{8B38C2C0-CA74-47A0-ACE8-A308B383FBC2}" type="presParOf" srcId="{AE8891B6-D385-4ED2-83BD-A8B220C60230}" destId="{3FB2C410-AF69-4EE4-95D2-24F3710B502A}" srcOrd="1" destOrd="0" presId="urn:microsoft.com/office/officeart/2005/8/layout/hierarchy1"/>
    <dgm:cxn modelId="{0AD5E1B9-A146-4315-951A-6B63666BFA4A}" type="presParOf" srcId="{32015BE2-664F-4DB4-AEE0-9B0C2C529AB9}" destId="{E96D0201-2BC6-4360-9D1B-454EF6856D3E}" srcOrd="1" destOrd="0" presId="urn:microsoft.com/office/officeart/2005/8/layout/hierarchy1"/>
    <dgm:cxn modelId="{C9AC429D-D221-4CEC-8441-197C159B1E78}" type="presParOf" srcId="{E553BA53-6858-4F3A-9984-E6A0DC97B022}" destId="{0B4ECA74-9E66-4AFB-A423-724F2ADF4EC3}" srcOrd="3" destOrd="0" presId="urn:microsoft.com/office/officeart/2005/8/layout/hierarchy1"/>
    <dgm:cxn modelId="{965880E5-8205-4983-9B43-738EFE2D32DE}" type="presParOf" srcId="{0B4ECA74-9E66-4AFB-A423-724F2ADF4EC3}" destId="{4E9F5495-3C70-43F9-8AB1-4C196B11CC59}" srcOrd="0" destOrd="0" presId="urn:microsoft.com/office/officeart/2005/8/layout/hierarchy1"/>
    <dgm:cxn modelId="{6F089D00-A7AF-4BD7-AE3E-DFDFC3356940}" type="presParOf" srcId="{4E9F5495-3C70-43F9-8AB1-4C196B11CC59}" destId="{4BF3CA20-7007-45A4-9B4B-4C08F97C88B3}" srcOrd="0" destOrd="0" presId="urn:microsoft.com/office/officeart/2005/8/layout/hierarchy1"/>
    <dgm:cxn modelId="{E7C83BBA-7C9E-45EB-AC12-873FB7F4E5DD}" type="presParOf" srcId="{4E9F5495-3C70-43F9-8AB1-4C196B11CC59}" destId="{EB327E8E-E647-4EA4-A01A-84CBEE684280}" srcOrd="1" destOrd="0" presId="urn:microsoft.com/office/officeart/2005/8/layout/hierarchy1"/>
    <dgm:cxn modelId="{8834ACD1-8F04-49FB-934A-456B6E7DAB0A}" type="presParOf" srcId="{0B4ECA74-9E66-4AFB-A423-724F2ADF4EC3}" destId="{689B8B34-DA24-4FE2-9677-72F50A9873E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2A9B7-3A2E-4A58-AC99-9E2CEB2C4BD3}">
      <dsp:nvSpPr>
        <dsp:cNvPr id="0" name=""/>
        <dsp:cNvSpPr/>
      </dsp:nvSpPr>
      <dsp:spPr>
        <a:xfrm>
          <a:off x="0" y="2076913"/>
          <a:ext cx="11338560" cy="0"/>
        </a:xfrm>
        <a:prstGeom prst="lin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DABD87-0930-4142-800A-153AE526693B}">
      <dsp:nvSpPr>
        <dsp:cNvPr id="0" name=""/>
        <dsp:cNvSpPr/>
      </dsp:nvSpPr>
      <dsp:spPr>
        <a:xfrm>
          <a:off x="195711" y="1287686"/>
          <a:ext cx="2850141" cy="49845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1988</a:t>
          </a:r>
        </a:p>
      </dsp:txBody>
      <dsp:txXfrm>
        <a:off x="195711" y="1287686"/>
        <a:ext cx="2850141" cy="498459"/>
      </dsp:txXfrm>
    </dsp:sp>
    <dsp:sp modelId="{E610E672-646E-4457-A39B-DDCA164E44F5}">
      <dsp:nvSpPr>
        <dsp:cNvPr id="0" name=""/>
        <dsp:cNvSpPr/>
      </dsp:nvSpPr>
      <dsp:spPr>
        <a:xfrm>
          <a:off x="195711" y="550083"/>
          <a:ext cx="2850141" cy="73760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The NYS MWBE Program is established under NYS Executive Law Article 15-A</a:t>
          </a:r>
        </a:p>
      </dsp:txBody>
      <dsp:txXfrm>
        <a:off x="195711" y="550083"/>
        <a:ext cx="2850141" cy="737602"/>
      </dsp:txXfrm>
    </dsp:sp>
    <dsp:sp modelId="{7F3991DA-1598-493C-ABB0-6ED89B958EEB}">
      <dsp:nvSpPr>
        <dsp:cNvPr id="0" name=""/>
        <dsp:cNvSpPr/>
      </dsp:nvSpPr>
      <dsp:spPr>
        <a:xfrm>
          <a:off x="1620782" y="1786145"/>
          <a:ext cx="0" cy="290767"/>
        </a:xfrm>
        <a:prstGeom prst="line">
          <a:avLst/>
        </a:pr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1A5A5E-1C7F-4029-9FF5-AE84D2A4A6BC}">
      <dsp:nvSpPr>
        <dsp:cNvPr id="0" name=""/>
        <dsp:cNvSpPr/>
      </dsp:nvSpPr>
      <dsp:spPr>
        <a:xfrm>
          <a:off x="1815110" y="2367681"/>
          <a:ext cx="2850141" cy="49845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2010</a:t>
          </a:r>
        </a:p>
      </dsp:txBody>
      <dsp:txXfrm>
        <a:off x="1815110" y="2367681"/>
        <a:ext cx="2850141" cy="498459"/>
      </dsp:txXfrm>
    </dsp:sp>
    <dsp:sp modelId="{BAF07262-66D1-43B7-94C6-895FF7AC1EE3}">
      <dsp:nvSpPr>
        <dsp:cNvPr id="0" name=""/>
        <dsp:cNvSpPr/>
      </dsp:nvSpPr>
      <dsp:spPr>
        <a:xfrm>
          <a:off x="1815110" y="2866140"/>
          <a:ext cx="2850141" cy="128768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 Disparity Study is published using data from the previous 5 years. The findings from this study indicate MWBEs are being disproportionately excluded from state contracting opportunities, and the goal is raised to 10%</a:t>
          </a:r>
        </a:p>
      </dsp:txBody>
      <dsp:txXfrm>
        <a:off x="1815110" y="2866140"/>
        <a:ext cx="2850141" cy="1287686"/>
      </dsp:txXfrm>
    </dsp:sp>
    <dsp:sp modelId="{C049543F-A15D-469A-9F34-943798216146}">
      <dsp:nvSpPr>
        <dsp:cNvPr id="0" name=""/>
        <dsp:cNvSpPr/>
      </dsp:nvSpPr>
      <dsp:spPr>
        <a:xfrm>
          <a:off x="3240181" y="2076913"/>
          <a:ext cx="0" cy="290767"/>
        </a:xfrm>
        <a:prstGeom prst="line">
          <a:avLst/>
        </a:pr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077577-7045-41BE-95EE-C58C22F15A1E}">
      <dsp:nvSpPr>
        <dsp:cNvPr id="0" name=""/>
        <dsp:cNvSpPr/>
      </dsp:nvSpPr>
      <dsp:spPr>
        <a:xfrm rot="2700000">
          <a:off x="1588473" y="2044604"/>
          <a:ext cx="64618" cy="64618"/>
        </a:xfrm>
        <a:prstGeom prst="rect">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E1BA3-C80B-4FB4-BEE1-9B6676E9C1DC}">
      <dsp:nvSpPr>
        <dsp:cNvPr id="0" name=""/>
        <dsp:cNvSpPr/>
      </dsp:nvSpPr>
      <dsp:spPr>
        <a:xfrm rot="2700000">
          <a:off x="3207872" y="2044604"/>
          <a:ext cx="64618" cy="64618"/>
        </a:xfrm>
        <a:prstGeom prst="rect">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10E1A9-18F9-4FE6-BD79-D248063D012C}">
      <dsp:nvSpPr>
        <dsp:cNvPr id="0" name=""/>
        <dsp:cNvSpPr/>
      </dsp:nvSpPr>
      <dsp:spPr>
        <a:xfrm>
          <a:off x="3434509" y="1287686"/>
          <a:ext cx="2850141" cy="49845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2011</a:t>
          </a:r>
        </a:p>
      </dsp:txBody>
      <dsp:txXfrm>
        <a:off x="3434509" y="1287686"/>
        <a:ext cx="2850141" cy="498459"/>
      </dsp:txXfrm>
    </dsp:sp>
    <dsp:sp modelId="{509DECDD-3568-45C7-B77D-6D6BA41CD540}">
      <dsp:nvSpPr>
        <dsp:cNvPr id="0" name=""/>
        <dsp:cNvSpPr/>
      </dsp:nvSpPr>
      <dsp:spPr>
        <a:xfrm>
          <a:off x="3434509" y="377453"/>
          <a:ext cx="2850141" cy="91023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The goal is raised from 10% to 20%, with Gov. Andrew Cuomo doubling the goal set the previous year by Gov. David Paterson</a:t>
          </a:r>
        </a:p>
      </dsp:txBody>
      <dsp:txXfrm>
        <a:off x="3434509" y="377453"/>
        <a:ext cx="2850141" cy="910233"/>
      </dsp:txXfrm>
    </dsp:sp>
    <dsp:sp modelId="{E5487EFE-E2BF-4BA8-85F8-EA2B998D5897}">
      <dsp:nvSpPr>
        <dsp:cNvPr id="0" name=""/>
        <dsp:cNvSpPr/>
      </dsp:nvSpPr>
      <dsp:spPr>
        <a:xfrm>
          <a:off x="4859580" y="1786145"/>
          <a:ext cx="0" cy="290767"/>
        </a:xfrm>
        <a:prstGeom prst="line">
          <a:avLst/>
        </a:pr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83A1E0-410A-4BF5-A83F-766CF0D64CAE}">
      <dsp:nvSpPr>
        <dsp:cNvPr id="0" name=""/>
        <dsp:cNvSpPr/>
      </dsp:nvSpPr>
      <dsp:spPr>
        <a:xfrm>
          <a:off x="5053908" y="2367681"/>
          <a:ext cx="2850141" cy="49845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2014</a:t>
          </a:r>
        </a:p>
      </dsp:txBody>
      <dsp:txXfrm>
        <a:off x="5053908" y="2367681"/>
        <a:ext cx="2850141" cy="498459"/>
      </dsp:txXfrm>
    </dsp:sp>
    <dsp:sp modelId="{619F0544-CD85-49FB-8B47-700B2C611310}">
      <dsp:nvSpPr>
        <dsp:cNvPr id="0" name=""/>
        <dsp:cNvSpPr/>
      </dsp:nvSpPr>
      <dsp:spPr>
        <a:xfrm>
          <a:off x="5053908" y="2866140"/>
          <a:ext cx="2850141" cy="109855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Gov. Andrew Cuomo announces the MWBE goal will be raised from 20% to 30%, making this the highest MWBE utilization requirement in the country</a:t>
          </a:r>
        </a:p>
      </dsp:txBody>
      <dsp:txXfrm>
        <a:off x="5053908" y="2866140"/>
        <a:ext cx="2850141" cy="1098557"/>
      </dsp:txXfrm>
    </dsp:sp>
    <dsp:sp modelId="{8DA7AC42-D912-4493-85A6-1619D129374C}">
      <dsp:nvSpPr>
        <dsp:cNvPr id="0" name=""/>
        <dsp:cNvSpPr/>
      </dsp:nvSpPr>
      <dsp:spPr>
        <a:xfrm>
          <a:off x="6478979" y="2076913"/>
          <a:ext cx="0" cy="290767"/>
        </a:xfrm>
        <a:prstGeom prst="line">
          <a:avLst/>
        </a:pr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2A87B6-1884-4570-8C36-EBA42689BE54}">
      <dsp:nvSpPr>
        <dsp:cNvPr id="0" name=""/>
        <dsp:cNvSpPr/>
      </dsp:nvSpPr>
      <dsp:spPr>
        <a:xfrm rot="2700000">
          <a:off x="4827271" y="2044604"/>
          <a:ext cx="64618" cy="64618"/>
        </a:xfrm>
        <a:prstGeom prst="rect">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F3CF8-4B7E-4FC0-90EF-7E62811E0883}">
      <dsp:nvSpPr>
        <dsp:cNvPr id="0" name=""/>
        <dsp:cNvSpPr/>
      </dsp:nvSpPr>
      <dsp:spPr>
        <a:xfrm rot="2700000">
          <a:off x="6446670" y="2044604"/>
          <a:ext cx="64618" cy="64618"/>
        </a:xfrm>
        <a:prstGeom prst="rect">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271B23-2E6D-4CBD-A31D-2D1086997F6C}">
      <dsp:nvSpPr>
        <dsp:cNvPr id="0" name=""/>
        <dsp:cNvSpPr/>
      </dsp:nvSpPr>
      <dsp:spPr>
        <a:xfrm>
          <a:off x="6673307" y="1287686"/>
          <a:ext cx="2850141" cy="49845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2016</a:t>
          </a:r>
        </a:p>
      </dsp:txBody>
      <dsp:txXfrm>
        <a:off x="6673307" y="1287686"/>
        <a:ext cx="2850141" cy="498459"/>
      </dsp:txXfrm>
    </dsp:sp>
    <dsp:sp modelId="{264877A6-D0BB-4272-87F8-FD6894619673}">
      <dsp:nvSpPr>
        <dsp:cNvPr id="0" name=""/>
        <dsp:cNvSpPr/>
      </dsp:nvSpPr>
      <dsp:spPr>
        <a:xfrm>
          <a:off x="6673307" y="377453"/>
          <a:ext cx="2850141" cy="91023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the most recent disparity study is published, again enforcing the need for the MWBE Program and its benefits to NYS communities.</a:t>
          </a:r>
        </a:p>
      </dsp:txBody>
      <dsp:txXfrm>
        <a:off x="6673307" y="377453"/>
        <a:ext cx="2850141" cy="910233"/>
      </dsp:txXfrm>
    </dsp:sp>
    <dsp:sp modelId="{1AAE6798-B675-4C39-B742-DCB1BD7E6B75}">
      <dsp:nvSpPr>
        <dsp:cNvPr id="0" name=""/>
        <dsp:cNvSpPr/>
      </dsp:nvSpPr>
      <dsp:spPr>
        <a:xfrm>
          <a:off x="8098378" y="1786145"/>
          <a:ext cx="0" cy="290767"/>
        </a:xfrm>
        <a:prstGeom prst="line">
          <a:avLst/>
        </a:pr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F3EE67-7952-4B32-9A30-AA3EAD9C0A65}">
      <dsp:nvSpPr>
        <dsp:cNvPr id="0" name=""/>
        <dsp:cNvSpPr/>
      </dsp:nvSpPr>
      <dsp:spPr>
        <a:xfrm>
          <a:off x="8292706" y="2367681"/>
          <a:ext cx="2850141" cy="49845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2020</a:t>
          </a:r>
        </a:p>
      </dsp:txBody>
      <dsp:txXfrm>
        <a:off x="8292706" y="2367681"/>
        <a:ext cx="2850141" cy="498459"/>
      </dsp:txXfrm>
    </dsp:sp>
    <dsp:sp modelId="{714FFC76-A9E3-490B-81DB-0400FF032FF7}">
      <dsp:nvSpPr>
        <dsp:cNvPr id="0" name=""/>
        <dsp:cNvSpPr/>
      </dsp:nvSpPr>
      <dsp:spPr>
        <a:xfrm>
          <a:off x="8292706" y="2866140"/>
          <a:ext cx="2850141" cy="58066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NYS finally achieves above 30% MWBE Utilization statewide</a:t>
          </a:r>
        </a:p>
      </dsp:txBody>
      <dsp:txXfrm>
        <a:off x="8292706" y="2866140"/>
        <a:ext cx="2850141" cy="580666"/>
      </dsp:txXfrm>
    </dsp:sp>
    <dsp:sp modelId="{E8E2F26C-3448-4880-948C-60296FA9EC73}">
      <dsp:nvSpPr>
        <dsp:cNvPr id="0" name=""/>
        <dsp:cNvSpPr/>
      </dsp:nvSpPr>
      <dsp:spPr>
        <a:xfrm>
          <a:off x="9717777" y="2076913"/>
          <a:ext cx="0" cy="290767"/>
        </a:xfrm>
        <a:prstGeom prst="line">
          <a:avLst/>
        </a:pr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7E916E-4F7D-401B-9787-4A6CA613DB2C}">
      <dsp:nvSpPr>
        <dsp:cNvPr id="0" name=""/>
        <dsp:cNvSpPr/>
      </dsp:nvSpPr>
      <dsp:spPr>
        <a:xfrm rot="2700000">
          <a:off x="8066069" y="2044604"/>
          <a:ext cx="64618" cy="64618"/>
        </a:xfrm>
        <a:prstGeom prst="rect">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B8689-B2CF-4CF3-8541-B36CF9667029}">
      <dsp:nvSpPr>
        <dsp:cNvPr id="0" name=""/>
        <dsp:cNvSpPr/>
      </dsp:nvSpPr>
      <dsp:spPr>
        <a:xfrm rot="2700000">
          <a:off x="9685467" y="2044604"/>
          <a:ext cx="64618" cy="64618"/>
        </a:xfrm>
        <a:prstGeom prst="rect">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385A7-A003-4724-834D-511C93E59915}">
      <dsp:nvSpPr>
        <dsp:cNvPr id="0" name=""/>
        <dsp:cNvSpPr/>
      </dsp:nvSpPr>
      <dsp:spPr>
        <a:xfrm>
          <a:off x="85120"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97B964-9CB6-4AF6-9517-BB3672C96092}">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MWBE Goal for the State, DOH, and on most of your contracts is </a:t>
          </a:r>
          <a:r>
            <a:rPr lang="en-US" sz="2400" b="1" kern="1200" dirty="0"/>
            <a:t>30%</a:t>
          </a:r>
          <a:r>
            <a:rPr lang="en-US" sz="2400" kern="1200" dirty="0"/>
            <a:t> of your eligible expenses, </a:t>
          </a:r>
          <a:r>
            <a:rPr lang="en-US" sz="2400" b="1" kern="1200" dirty="0"/>
            <a:t>15% MBE </a:t>
          </a:r>
          <a:r>
            <a:rPr lang="en-US" sz="2400" kern="1200" dirty="0"/>
            <a:t>and </a:t>
          </a:r>
          <a:r>
            <a:rPr lang="en-US" sz="2400" b="1" kern="1200" dirty="0"/>
            <a:t>15% WBE</a:t>
          </a:r>
          <a:r>
            <a:rPr lang="en-US" sz="2400" kern="1200" dirty="0"/>
            <a:t>. This is stated in the Attachment M of your grant contracts.</a:t>
          </a:r>
        </a:p>
      </dsp:txBody>
      <dsp:txXfrm>
        <a:off x="681328" y="570834"/>
        <a:ext cx="4425508" cy="2747791"/>
      </dsp:txXfrm>
    </dsp:sp>
    <dsp:sp modelId="{15CA3B74-8DB6-43C2-98D7-A4CB6AAF05E0}">
      <dsp:nvSpPr>
        <dsp:cNvPr id="0" name=""/>
        <dsp:cNvSpPr/>
      </dsp:nvSpPr>
      <dsp:spPr>
        <a:xfrm>
          <a:off x="5703045"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DABD1-8593-44C0-9C3E-D14898ED3FDE}">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SDVOB Goal for the State, DOH and on (some of) your contracts (</a:t>
          </a:r>
          <a:r>
            <a:rPr lang="en-US" sz="2400" u="sng" kern="1200" dirty="0"/>
            <a:t>Statewide Health Care Facility Transformation Program, or SHCFTP</a:t>
          </a:r>
          <a:r>
            <a:rPr lang="en-US" sz="2400" kern="1200" dirty="0"/>
            <a:t>) </a:t>
          </a:r>
          <a:r>
            <a:rPr lang="en-US" sz="2400" b="1" kern="1200" dirty="0"/>
            <a:t>6%</a:t>
          </a:r>
          <a:r>
            <a:rPr lang="en-US" sz="2400" kern="1200" dirty="0"/>
            <a:t> of your contract’s eligible expenses</a:t>
          </a:r>
        </a:p>
      </dsp:txBody>
      <dsp:txXfrm>
        <a:off x="6299253" y="570834"/>
        <a:ext cx="4425508" cy="2747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68AD7-D3FD-40D5-A387-4279B14B89B6}">
      <dsp:nvSpPr>
        <dsp:cNvPr id="0" name=""/>
        <dsp:cNvSpPr/>
      </dsp:nvSpPr>
      <dsp:spPr>
        <a:xfrm>
          <a:off x="85120"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5EB6B-0BE2-4324-AD5C-90C81BFA3948}">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Capital grants (usually construction contracts on healthcare facilities – </a:t>
          </a:r>
          <a:r>
            <a:rPr lang="en-US" sz="2300" b="0" i="0" u="sng" kern="1200" dirty="0"/>
            <a:t>SHCFTP</a:t>
          </a:r>
          <a:r>
            <a:rPr lang="en-US" sz="2300" b="0" i="0" kern="1200" dirty="0"/>
            <a:t> are examples of these): only acquisition costs and debt relief can be taken out of goal calculation</a:t>
          </a:r>
          <a:endParaRPr lang="en-US" sz="2300" kern="1200" dirty="0"/>
        </a:p>
      </dsp:txBody>
      <dsp:txXfrm>
        <a:off x="681328" y="570834"/>
        <a:ext cx="4425508" cy="2747791"/>
      </dsp:txXfrm>
    </dsp:sp>
    <dsp:sp modelId="{AD10D7FE-35DA-46BF-A163-D4A1F0397973}">
      <dsp:nvSpPr>
        <dsp:cNvPr id="0" name=""/>
        <dsp:cNvSpPr/>
      </dsp:nvSpPr>
      <dsp:spPr>
        <a:xfrm>
          <a:off x="5703045"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9D15C7-D157-48D4-A7F2-A338EAB8358B}">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Non-capital grants: should be evaluated for eligible expenses – anything that cannot be purchased from an MWBE or SDVOB can be excluded from goal</a:t>
          </a:r>
          <a:endParaRPr lang="en-US" sz="2300" kern="1200"/>
        </a:p>
      </dsp:txBody>
      <dsp:txXfrm>
        <a:off x="6299253" y="570834"/>
        <a:ext cx="4425508" cy="2747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5A932-DADA-4750-B941-C13EF1D7DFA7}">
      <dsp:nvSpPr>
        <dsp:cNvPr id="0" name=""/>
        <dsp:cNvSpPr/>
      </dsp:nvSpPr>
      <dsp:spPr>
        <a:xfrm>
          <a:off x="0" y="1897"/>
          <a:ext cx="6496050" cy="961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77753-E17A-492F-B4CA-EDF82CE4C84F}">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8D9A8-1ED5-47ED-A8DE-C043DFC49ED6}">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Work with your Supplier Diversity Office</a:t>
          </a:r>
        </a:p>
      </dsp:txBody>
      <dsp:txXfrm>
        <a:off x="1110795" y="1897"/>
        <a:ext cx="5385254" cy="961727"/>
      </dsp:txXfrm>
    </dsp:sp>
    <dsp:sp modelId="{67C9A22A-8270-4D67-A2DF-F4CF21CCC48A}">
      <dsp:nvSpPr>
        <dsp:cNvPr id="0" name=""/>
        <dsp:cNvSpPr/>
      </dsp:nvSpPr>
      <dsp:spPr>
        <a:xfrm>
          <a:off x="0" y="1204056"/>
          <a:ext cx="6496050" cy="961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E4AC2A-E694-4343-8129-350E70473213}">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EAC23-18D4-4F5B-94CD-CC37243DEDA4}">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Communication &amp; asking questions.</a:t>
          </a:r>
        </a:p>
      </dsp:txBody>
      <dsp:txXfrm>
        <a:off x="1110795" y="1204056"/>
        <a:ext cx="5385254" cy="961727"/>
      </dsp:txXfrm>
    </dsp:sp>
    <dsp:sp modelId="{324D9E37-EFC4-4477-8086-3B1565608BA0}">
      <dsp:nvSpPr>
        <dsp:cNvPr id="0" name=""/>
        <dsp:cNvSpPr/>
      </dsp:nvSpPr>
      <dsp:spPr>
        <a:xfrm>
          <a:off x="0" y="2406215"/>
          <a:ext cx="6496050" cy="961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D7B38-4F65-4B59-B6E5-9B9781E091EA}">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502518-D5C5-409A-A072-02B447C9CCB6}">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a:t>Regular outreach efforts to MWBEs and SDVOBs.</a:t>
          </a:r>
        </a:p>
      </dsp:txBody>
      <dsp:txXfrm>
        <a:off x="1110795" y="2406215"/>
        <a:ext cx="5385254" cy="961727"/>
      </dsp:txXfrm>
    </dsp:sp>
    <dsp:sp modelId="{075D62B5-9698-448E-929F-859395BD5CA0}">
      <dsp:nvSpPr>
        <dsp:cNvPr id="0" name=""/>
        <dsp:cNvSpPr/>
      </dsp:nvSpPr>
      <dsp:spPr>
        <a:xfrm>
          <a:off x="0" y="3608375"/>
          <a:ext cx="6496050" cy="961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CD8891-4858-42CC-BAC4-8495B39E1F21}">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92C14-B172-469E-8694-9F320DCAF606}">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a:t>Keeping documentation in case a waiver is needed. </a:t>
          </a:r>
        </a:p>
      </dsp:txBody>
      <dsp:txXfrm>
        <a:off x="1110795" y="3608375"/>
        <a:ext cx="5385254" cy="9617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7CD5B-06E5-4464-B124-193A9ADE9218}">
      <dsp:nvSpPr>
        <dsp:cNvPr id="0" name=""/>
        <dsp:cNvSpPr/>
      </dsp:nvSpPr>
      <dsp:spPr>
        <a:xfrm>
          <a:off x="3375" y="976436"/>
          <a:ext cx="2410051" cy="15303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20077-875F-418F-AF5E-DCE7824F925C}">
      <dsp:nvSpPr>
        <dsp:cNvPr id="0" name=""/>
        <dsp:cNvSpPr/>
      </dsp:nvSpPr>
      <dsp:spPr>
        <a:xfrm>
          <a:off x="271158" y="1230830"/>
          <a:ext cx="2410051" cy="153038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Collaboration with your Supplier Diversity office &amp; their resources</a:t>
          </a:r>
        </a:p>
      </dsp:txBody>
      <dsp:txXfrm>
        <a:off x="315981" y="1275653"/>
        <a:ext cx="2320405" cy="1440736"/>
      </dsp:txXfrm>
    </dsp:sp>
    <dsp:sp modelId="{121F6C1D-6E7F-41DD-9AEC-8767AFC132FC}">
      <dsp:nvSpPr>
        <dsp:cNvPr id="0" name=""/>
        <dsp:cNvSpPr/>
      </dsp:nvSpPr>
      <dsp:spPr>
        <a:xfrm>
          <a:off x="2948993" y="976436"/>
          <a:ext cx="2410051" cy="15303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5BE439-46B3-4081-BCD0-35EDF95996CF}">
      <dsp:nvSpPr>
        <dsp:cNvPr id="0" name=""/>
        <dsp:cNvSpPr/>
      </dsp:nvSpPr>
      <dsp:spPr>
        <a:xfrm>
          <a:off x="3216777" y="1230830"/>
          <a:ext cx="2410051" cy="153038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Keep open communication with us – we are happy to answer questions &amp; work with you.</a:t>
          </a:r>
        </a:p>
      </dsp:txBody>
      <dsp:txXfrm>
        <a:off x="3261600" y="1275653"/>
        <a:ext cx="2320405" cy="1440736"/>
      </dsp:txXfrm>
    </dsp:sp>
    <dsp:sp modelId="{BD6C953D-1A75-406B-AB19-C8B2E8D74239}">
      <dsp:nvSpPr>
        <dsp:cNvPr id="0" name=""/>
        <dsp:cNvSpPr/>
      </dsp:nvSpPr>
      <dsp:spPr>
        <a:xfrm>
          <a:off x="5894611" y="976436"/>
          <a:ext cx="2410051" cy="15303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B2C410-AF69-4EE4-95D2-24F3710B502A}">
      <dsp:nvSpPr>
        <dsp:cNvPr id="0" name=""/>
        <dsp:cNvSpPr/>
      </dsp:nvSpPr>
      <dsp:spPr>
        <a:xfrm>
          <a:off x="6162395" y="1230830"/>
          <a:ext cx="2410051" cy="153038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Keep documentation of good faith efforts to meet goals throughout the life of your contracts</a:t>
          </a:r>
        </a:p>
      </dsp:txBody>
      <dsp:txXfrm>
        <a:off x="6207218" y="1275653"/>
        <a:ext cx="2320405" cy="1440736"/>
      </dsp:txXfrm>
    </dsp:sp>
    <dsp:sp modelId="{4BF3CA20-7007-45A4-9B4B-4C08F97C88B3}">
      <dsp:nvSpPr>
        <dsp:cNvPr id="0" name=""/>
        <dsp:cNvSpPr/>
      </dsp:nvSpPr>
      <dsp:spPr>
        <a:xfrm>
          <a:off x="8840229" y="976436"/>
          <a:ext cx="2410051" cy="15303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327E8E-E647-4EA4-A01A-84CBEE684280}">
      <dsp:nvSpPr>
        <dsp:cNvPr id="0" name=""/>
        <dsp:cNvSpPr/>
      </dsp:nvSpPr>
      <dsp:spPr>
        <a:xfrm>
          <a:off x="9108013" y="1230830"/>
          <a:ext cx="2410051" cy="153038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We all have a vested interest in the success of your contracts and achieving MWBE &amp; SDVOB goals.</a:t>
          </a:r>
        </a:p>
      </dsp:txBody>
      <dsp:txXfrm>
        <a:off x="9152836" y="1275653"/>
        <a:ext cx="2320405" cy="1440736"/>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389C5-D0C1-460A-8E16-9A22D4BCAE1C}"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2D236-45B0-49A3-BC24-0726C71EDAA1}" type="slidenum">
              <a:rPr lang="en-US" smtClean="0"/>
              <a:t>‹#›</a:t>
            </a:fld>
            <a:endParaRPr lang="en-US"/>
          </a:p>
        </p:txBody>
      </p:sp>
    </p:spTree>
    <p:extLst>
      <p:ext uri="{BB962C8B-B14F-4D97-AF65-F5344CB8AC3E}">
        <p14:creationId xmlns:p14="http://schemas.microsoft.com/office/powerpoint/2010/main" val="276894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1</a:t>
            </a:fld>
            <a:endParaRPr lang="en-US"/>
          </a:p>
        </p:txBody>
      </p:sp>
    </p:spTree>
    <p:extLst>
      <p:ext uri="{BB962C8B-B14F-4D97-AF65-F5344CB8AC3E}">
        <p14:creationId xmlns:p14="http://schemas.microsoft.com/office/powerpoint/2010/main" val="4205111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10</a:t>
            </a:fld>
            <a:endParaRPr lang="en-US"/>
          </a:p>
        </p:txBody>
      </p:sp>
    </p:spTree>
    <p:extLst>
      <p:ext uri="{BB962C8B-B14F-4D97-AF65-F5344CB8AC3E}">
        <p14:creationId xmlns:p14="http://schemas.microsoft.com/office/powerpoint/2010/main" val="61807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11</a:t>
            </a:fld>
            <a:endParaRPr lang="en-US"/>
          </a:p>
        </p:txBody>
      </p:sp>
    </p:spTree>
    <p:extLst>
      <p:ext uri="{BB962C8B-B14F-4D97-AF65-F5344CB8AC3E}">
        <p14:creationId xmlns:p14="http://schemas.microsoft.com/office/powerpoint/2010/main" val="31248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12</a:t>
            </a:fld>
            <a:endParaRPr lang="en-US"/>
          </a:p>
        </p:txBody>
      </p:sp>
    </p:spTree>
    <p:extLst>
      <p:ext uri="{BB962C8B-B14F-4D97-AF65-F5344CB8AC3E}">
        <p14:creationId xmlns:p14="http://schemas.microsoft.com/office/powerpoint/2010/main" val="50156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13</a:t>
            </a:fld>
            <a:endParaRPr lang="en-US"/>
          </a:p>
        </p:txBody>
      </p:sp>
    </p:spTree>
    <p:extLst>
      <p:ext uri="{BB962C8B-B14F-4D97-AF65-F5344CB8AC3E}">
        <p14:creationId xmlns:p14="http://schemas.microsoft.com/office/powerpoint/2010/main" val="2621209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14</a:t>
            </a:fld>
            <a:endParaRPr lang="en-US"/>
          </a:p>
        </p:txBody>
      </p:sp>
    </p:spTree>
    <p:extLst>
      <p:ext uri="{BB962C8B-B14F-4D97-AF65-F5344CB8AC3E}">
        <p14:creationId xmlns:p14="http://schemas.microsoft.com/office/powerpoint/2010/main" val="2262446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15</a:t>
            </a:fld>
            <a:endParaRPr lang="en-US"/>
          </a:p>
        </p:txBody>
      </p:sp>
    </p:spTree>
    <p:extLst>
      <p:ext uri="{BB962C8B-B14F-4D97-AF65-F5344CB8AC3E}">
        <p14:creationId xmlns:p14="http://schemas.microsoft.com/office/powerpoint/2010/main" val="143731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16</a:t>
            </a:fld>
            <a:endParaRPr lang="en-US"/>
          </a:p>
        </p:txBody>
      </p:sp>
    </p:spTree>
    <p:extLst>
      <p:ext uri="{BB962C8B-B14F-4D97-AF65-F5344CB8AC3E}">
        <p14:creationId xmlns:p14="http://schemas.microsoft.com/office/powerpoint/2010/main" val="2144725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17</a:t>
            </a:fld>
            <a:endParaRPr lang="en-US"/>
          </a:p>
        </p:txBody>
      </p:sp>
    </p:spTree>
    <p:extLst>
      <p:ext uri="{BB962C8B-B14F-4D97-AF65-F5344CB8AC3E}">
        <p14:creationId xmlns:p14="http://schemas.microsoft.com/office/powerpoint/2010/main" val="2536920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18</a:t>
            </a:fld>
            <a:endParaRPr lang="en-US"/>
          </a:p>
        </p:txBody>
      </p:sp>
    </p:spTree>
    <p:extLst>
      <p:ext uri="{BB962C8B-B14F-4D97-AF65-F5344CB8AC3E}">
        <p14:creationId xmlns:p14="http://schemas.microsoft.com/office/powerpoint/2010/main" val="1527202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19</a:t>
            </a:fld>
            <a:endParaRPr lang="en-US"/>
          </a:p>
        </p:txBody>
      </p:sp>
    </p:spTree>
    <p:extLst>
      <p:ext uri="{BB962C8B-B14F-4D97-AF65-F5344CB8AC3E}">
        <p14:creationId xmlns:p14="http://schemas.microsoft.com/office/powerpoint/2010/main" val="80431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2</a:t>
            </a:fld>
            <a:endParaRPr lang="en-US"/>
          </a:p>
        </p:txBody>
      </p:sp>
    </p:spTree>
    <p:extLst>
      <p:ext uri="{BB962C8B-B14F-4D97-AF65-F5344CB8AC3E}">
        <p14:creationId xmlns:p14="http://schemas.microsoft.com/office/powerpoint/2010/main" val="1879430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20</a:t>
            </a:fld>
            <a:endParaRPr lang="en-US"/>
          </a:p>
        </p:txBody>
      </p:sp>
    </p:spTree>
    <p:extLst>
      <p:ext uri="{BB962C8B-B14F-4D97-AF65-F5344CB8AC3E}">
        <p14:creationId xmlns:p14="http://schemas.microsoft.com/office/powerpoint/2010/main" val="1326911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21</a:t>
            </a:fld>
            <a:endParaRPr lang="en-US"/>
          </a:p>
        </p:txBody>
      </p:sp>
    </p:spTree>
    <p:extLst>
      <p:ext uri="{BB962C8B-B14F-4D97-AF65-F5344CB8AC3E}">
        <p14:creationId xmlns:p14="http://schemas.microsoft.com/office/powerpoint/2010/main" val="166910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3</a:t>
            </a:fld>
            <a:endParaRPr lang="en-US"/>
          </a:p>
        </p:txBody>
      </p:sp>
    </p:spTree>
    <p:extLst>
      <p:ext uri="{BB962C8B-B14F-4D97-AF65-F5344CB8AC3E}">
        <p14:creationId xmlns:p14="http://schemas.microsoft.com/office/powerpoint/2010/main" val="380005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4</a:t>
            </a:fld>
            <a:endParaRPr lang="en-US"/>
          </a:p>
        </p:txBody>
      </p:sp>
    </p:spTree>
    <p:extLst>
      <p:ext uri="{BB962C8B-B14F-4D97-AF65-F5344CB8AC3E}">
        <p14:creationId xmlns:p14="http://schemas.microsoft.com/office/powerpoint/2010/main" val="233633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5</a:t>
            </a:fld>
            <a:endParaRPr lang="en-US"/>
          </a:p>
        </p:txBody>
      </p:sp>
    </p:spTree>
    <p:extLst>
      <p:ext uri="{BB962C8B-B14F-4D97-AF65-F5344CB8AC3E}">
        <p14:creationId xmlns:p14="http://schemas.microsoft.com/office/powerpoint/2010/main" val="332850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6</a:t>
            </a:fld>
            <a:endParaRPr lang="en-US"/>
          </a:p>
        </p:txBody>
      </p:sp>
    </p:spTree>
    <p:extLst>
      <p:ext uri="{BB962C8B-B14F-4D97-AF65-F5344CB8AC3E}">
        <p14:creationId xmlns:p14="http://schemas.microsoft.com/office/powerpoint/2010/main" val="2867942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7</a:t>
            </a:fld>
            <a:endParaRPr lang="en-US"/>
          </a:p>
        </p:txBody>
      </p:sp>
    </p:spTree>
    <p:extLst>
      <p:ext uri="{BB962C8B-B14F-4D97-AF65-F5344CB8AC3E}">
        <p14:creationId xmlns:p14="http://schemas.microsoft.com/office/powerpoint/2010/main" val="4039742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8</a:t>
            </a:fld>
            <a:endParaRPr lang="en-US"/>
          </a:p>
        </p:txBody>
      </p:sp>
    </p:spTree>
    <p:extLst>
      <p:ext uri="{BB962C8B-B14F-4D97-AF65-F5344CB8AC3E}">
        <p14:creationId xmlns:p14="http://schemas.microsoft.com/office/powerpoint/2010/main" val="267276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2D236-45B0-49A3-BC24-0726C71EDAA1}" type="slidenum">
              <a:rPr lang="en-US" smtClean="0"/>
              <a:t>9</a:t>
            </a:fld>
            <a:endParaRPr lang="en-US"/>
          </a:p>
        </p:txBody>
      </p:sp>
    </p:spTree>
    <p:extLst>
      <p:ext uri="{BB962C8B-B14F-4D97-AF65-F5344CB8AC3E}">
        <p14:creationId xmlns:p14="http://schemas.microsoft.com/office/powerpoint/2010/main" val="221202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CC53DA-9EC7-4BF6-A828-D4A3153F6EC5}"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191707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C53DA-9EC7-4BF6-A828-D4A3153F6EC5}"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101433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FCC53DA-9EC7-4BF6-A828-D4A3153F6EC5}"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1040886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FCC53DA-9EC7-4BF6-A828-D4A3153F6EC5}"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9D57-6D0B-4F08-B005-2C73FF6A30DC}"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7738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C53DA-9EC7-4BF6-A828-D4A3153F6EC5}"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2559861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FCC53DA-9EC7-4BF6-A828-D4A3153F6EC5}" type="datetimeFigureOut">
              <a:rPr lang="en-US" smtClean="0"/>
              <a:t>4/30/2024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2684844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FCC53DA-9EC7-4BF6-A828-D4A3153F6EC5}" type="datetimeFigureOut">
              <a:rPr lang="en-US" smtClean="0"/>
              <a:t>4/30/2024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30554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C53DA-9EC7-4BF6-A828-D4A3153F6EC5}"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3146237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C53DA-9EC7-4BF6-A828-D4A3153F6EC5}"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119679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C53DA-9EC7-4BF6-A828-D4A3153F6EC5}"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251425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C53DA-9EC7-4BF6-A828-D4A3153F6EC5}"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135731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CC53DA-9EC7-4BF6-A828-D4A3153F6EC5}"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114062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CC53DA-9EC7-4BF6-A828-D4A3153F6EC5}"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145103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FCC53DA-9EC7-4BF6-A828-D4A3153F6EC5}" type="datetimeFigureOut">
              <a:rPr lang="en-US" smtClean="0"/>
              <a:t>4/30/2024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72205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FCC53DA-9EC7-4BF6-A828-D4A3153F6EC5}" type="datetimeFigureOut">
              <a:rPr lang="en-US" smtClean="0"/>
              <a:t>4/30/2024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290268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FCC53DA-9EC7-4BF6-A828-D4A3153F6EC5}" type="datetimeFigureOut">
              <a:rPr lang="en-US" smtClean="0"/>
              <a:t>4/30/2024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378779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C53DA-9EC7-4BF6-A828-D4A3153F6EC5}"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79D57-6D0B-4F08-B005-2C73FF6A30DC}" type="slidenum">
              <a:rPr lang="en-US" smtClean="0"/>
              <a:t>‹#›</a:t>
            </a:fld>
            <a:endParaRPr lang="en-US"/>
          </a:p>
        </p:txBody>
      </p:sp>
    </p:spTree>
    <p:extLst>
      <p:ext uri="{BB962C8B-B14F-4D97-AF65-F5344CB8AC3E}">
        <p14:creationId xmlns:p14="http://schemas.microsoft.com/office/powerpoint/2010/main" val="1106180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FCC53DA-9EC7-4BF6-A828-D4A3153F6EC5}" type="datetimeFigureOut">
              <a:rPr lang="en-US" smtClean="0"/>
              <a:t>4/30/2024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8679D57-6D0B-4F08-B005-2C73FF6A30DC}" type="slidenum">
              <a:rPr lang="en-US" smtClean="0"/>
              <a:t>‹#›</a:t>
            </a:fld>
            <a:endParaRPr lang="en-US"/>
          </a:p>
        </p:txBody>
      </p:sp>
    </p:spTree>
    <p:extLst>
      <p:ext uri="{BB962C8B-B14F-4D97-AF65-F5344CB8AC3E}">
        <p14:creationId xmlns:p14="http://schemas.microsoft.com/office/powerpoint/2010/main" val="373672244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mailto:mwbe@health.ny.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govt.westlaw.com/nycrr/Document/Ie8529745221211e4a6bf0000845b8d3e?viewType=FullText&amp;originationContext=documenttoc&amp;transitionType=CategoryPageItem&amp;contextData=(sc.Default)" TargetMode="External"/><Relationship Id="rId3" Type="http://schemas.openxmlformats.org/officeDocument/2006/relationships/hyperlink" Target="https://esd.ny.gov/mwbe-disparity-studies" TargetMode="External"/><Relationship Id="rId7" Type="http://schemas.openxmlformats.org/officeDocument/2006/relationships/hyperlink" Target="https://sdves.ogs.ny.gov/business-searc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ny.newnycontracts.com/?TN=ny" TargetMode="External"/><Relationship Id="rId5" Type="http://schemas.openxmlformats.org/officeDocument/2006/relationships/hyperlink" Target="https://www.nysenate.gov/legislation/laws/VET/A3" TargetMode="External"/><Relationship Id="rId10" Type="http://schemas.openxmlformats.org/officeDocument/2006/relationships/hyperlink" Target="chrome-extension://efaidnbmnnnibpcajpcglclefindmkaj/https:/esd.ny.gov/sites/default/files/ReauthorizationArticle-15-A-FAQs-092619-FINAL.pdf" TargetMode="External"/><Relationship Id="rId4" Type="http://schemas.openxmlformats.org/officeDocument/2006/relationships/hyperlink" Target="https://www.nysenate.gov/legislation/laws/EXC/A15-A" TargetMode="External"/><Relationship Id="rId9" Type="http://schemas.openxmlformats.org/officeDocument/2006/relationships/hyperlink" Target="chrome-extension://efaidnbmnnnibpcajpcglclefindmkaj/https:/esd.ny.gov/sites/default/files/FY2023-DMWBDAnnualReport.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mwbe@health.ny.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Karissa.joos@health.ny.gov" TargetMode="External"/><Relationship Id="rId5" Type="http://schemas.openxmlformats.org/officeDocument/2006/relationships/hyperlink" Target="mailto:allyson.mcauliffe@health.ny.gov" TargetMode="External"/><Relationship Id="rId4" Type="http://schemas.openxmlformats.org/officeDocument/2006/relationships/hyperlink" Target="https://health.ny.gov/funding/mwbe/"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2"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B2CCA3A5-1FDF-D1C8-F27D-EFCB0583F8B4}"/>
              </a:ext>
            </a:extLst>
          </p:cNvPr>
          <p:cNvSpPr>
            <a:spLocks noGrp="1"/>
          </p:cNvSpPr>
          <p:nvPr>
            <p:ph type="subTitle" idx="1"/>
          </p:nvPr>
        </p:nvSpPr>
        <p:spPr>
          <a:xfrm>
            <a:off x="1154955" y="4777380"/>
            <a:ext cx="6458419" cy="861420"/>
          </a:xfrm>
        </p:spPr>
        <p:txBody>
          <a:bodyPr>
            <a:normAutofit/>
          </a:bodyPr>
          <a:lstStyle/>
          <a:p>
            <a:r>
              <a:rPr lang="en-US" dirty="0">
                <a:solidFill>
                  <a:schemeClr val="tx1">
                    <a:lumMod val="85000"/>
                    <a:lumOff val="15000"/>
                  </a:schemeClr>
                </a:solidFill>
              </a:rPr>
              <a:t>Presented by Allyson McAuliffe &amp; Karissa Joos</a:t>
            </a:r>
          </a:p>
        </p:txBody>
      </p:sp>
      <p:sp>
        <p:nvSpPr>
          <p:cNvPr id="2" name="Title 1">
            <a:extLst>
              <a:ext uri="{FF2B5EF4-FFF2-40B4-BE49-F238E27FC236}">
                <a16:creationId xmlns:a16="http://schemas.microsoft.com/office/drawing/2014/main" id="{75718D69-6BB2-CA2A-24BC-D3756D099B7B}"/>
              </a:ext>
            </a:extLst>
          </p:cNvPr>
          <p:cNvSpPr>
            <a:spLocks noGrp="1"/>
          </p:cNvSpPr>
          <p:nvPr>
            <p:ph type="ctrTitle"/>
          </p:nvPr>
        </p:nvSpPr>
        <p:spPr>
          <a:xfrm>
            <a:off x="1154955" y="1447800"/>
            <a:ext cx="6458419" cy="3329581"/>
          </a:xfrm>
        </p:spPr>
        <p:txBody>
          <a:bodyPr>
            <a:normAutofit/>
          </a:bodyPr>
          <a:lstStyle/>
          <a:p>
            <a:pPr>
              <a:lnSpc>
                <a:spcPct val="90000"/>
              </a:lnSpc>
            </a:pPr>
            <a:r>
              <a:rPr lang="en-US" sz="4500" dirty="0"/>
              <a:t>MWBE &amp; SDVOB Requirements on NYS Department of Health Contracts for the University of Rochester</a:t>
            </a:r>
            <a:endParaRPr lang="en-US" sz="4500" strike="sngStrike" dirty="0">
              <a:solidFill>
                <a:srgbClr val="FF0000"/>
              </a:solidFill>
            </a:endParaRPr>
          </a:p>
        </p:txBody>
      </p:sp>
      <p:sp>
        <p:nvSpPr>
          <p:cNvPr id="14"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4866003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BB4F3C9-7CDE-3016-C734-FE9D85C0E44C}"/>
              </a:ext>
            </a:extLst>
          </p:cNvPr>
          <p:cNvSpPr>
            <a:spLocks noGrp="1"/>
          </p:cNvSpPr>
          <p:nvPr>
            <p:ph type="title"/>
          </p:nvPr>
        </p:nvSpPr>
        <p:spPr>
          <a:xfrm>
            <a:off x="653143" y="1645920"/>
            <a:ext cx="3522879" cy="4470821"/>
          </a:xfrm>
        </p:spPr>
        <p:txBody>
          <a:bodyPr>
            <a:normAutofit fontScale="90000"/>
          </a:bodyPr>
          <a:lstStyle/>
          <a:p>
            <a:pPr algn="r"/>
            <a:r>
              <a:rPr lang="en-US" dirty="0">
                <a:solidFill>
                  <a:srgbClr val="FFFFFF"/>
                </a:solidFill>
              </a:rPr>
              <a:t>1. Accurate evaluation of eligible expenses (on non-capital contracts)</a:t>
            </a:r>
          </a:p>
        </p:txBody>
      </p:sp>
      <p:sp>
        <p:nvSpPr>
          <p:cNvPr id="3" name="Content Placeholder 2">
            <a:extLst>
              <a:ext uri="{FF2B5EF4-FFF2-40B4-BE49-F238E27FC236}">
                <a16:creationId xmlns:a16="http://schemas.microsoft.com/office/drawing/2014/main" id="{CCCEF6E8-5071-04DA-6CBF-58940C94F897}"/>
              </a:ext>
            </a:extLst>
          </p:cNvPr>
          <p:cNvSpPr>
            <a:spLocks noGrp="1"/>
          </p:cNvSpPr>
          <p:nvPr>
            <p:ph idx="1"/>
          </p:nvPr>
        </p:nvSpPr>
        <p:spPr>
          <a:xfrm>
            <a:off x="5204109" y="1565910"/>
            <a:ext cx="5919503" cy="4550831"/>
          </a:xfrm>
        </p:spPr>
        <p:txBody>
          <a:bodyPr>
            <a:normAutofit/>
          </a:bodyPr>
          <a:lstStyle/>
          <a:p>
            <a:pPr>
              <a:lnSpc>
                <a:spcPct val="90000"/>
              </a:lnSpc>
            </a:pPr>
            <a:r>
              <a:rPr lang="en-US" dirty="0"/>
              <a:t>The only things that should be eligible expenses are things that </a:t>
            </a:r>
            <a:r>
              <a:rPr lang="en-US" i="1" u="sng" dirty="0"/>
              <a:t>can</a:t>
            </a:r>
            <a:r>
              <a:rPr lang="en-US" dirty="0"/>
              <a:t> be provided by MWBEs. </a:t>
            </a:r>
          </a:p>
          <a:p>
            <a:pPr>
              <a:lnSpc>
                <a:spcPct val="90000"/>
              </a:lnSpc>
            </a:pPr>
            <a:r>
              <a:rPr lang="en-US" dirty="0"/>
              <a:t>Expenses like Personal Services, Utilities, stipends, or sole-source equipment should not be included in eligible expenses.</a:t>
            </a:r>
          </a:p>
        </p:txBody>
      </p:sp>
      <p:pic>
        <p:nvPicPr>
          <p:cNvPr id="5" name="Picture 4">
            <a:extLst>
              <a:ext uri="{FF2B5EF4-FFF2-40B4-BE49-F238E27FC236}">
                <a16:creationId xmlns:a16="http://schemas.microsoft.com/office/drawing/2014/main" id="{3A89ADAA-BB62-E423-C2F1-45C0B588933C}"/>
              </a:ext>
            </a:extLst>
          </p:cNvPr>
          <p:cNvPicPr>
            <a:picLocks noChangeAspect="1"/>
          </p:cNvPicPr>
          <p:nvPr/>
        </p:nvPicPr>
        <p:blipFill>
          <a:blip r:embed="rId3"/>
          <a:stretch>
            <a:fillRect/>
          </a:stretch>
        </p:blipFill>
        <p:spPr>
          <a:xfrm>
            <a:off x="6041059" y="3708597"/>
            <a:ext cx="3819208" cy="2778774"/>
          </a:xfrm>
          <a:prstGeom prst="rect">
            <a:avLst/>
          </a:prstGeom>
        </p:spPr>
      </p:pic>
    </p:spTree>
    <p:extLst>
      <p:ext uri="{BB962C8B-B14F-4D97-AF65-F5344CB8AC3E}">
        <p14:creationId xmlns:p14="http://schemas.microsoft.com/office/powerpoint/2010/main" val="110811028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D2653BF-4992-D09C-0F83-353F99F1188C}"/>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2. Outreach to MWBEs &amp; SDVOBs</a:t>
            </a:r>
          </a:p>
        </p:txBody>
      </p:sp>
      <p:sp>
        <p:nvSpPr>
          <p:cNvPr id="16" name="Content Placeholder 2">
            <a:extLst>
              <a:ext uri="{FF2B5EF4-FFF2-40B4-BE49-F238E27FC236}">
                <a16:creationId xmlns:a16="http://schemas.microsoft.com/office/drawing/2014/main" id="{2CB84C14-48AB-B172-D9C0-3280D6304FBC}"/>
              </a:ext>
            </a:extLst>
          </p:cNvPr>
          <p:cNvSpPr>
            <a:spLocks noGrp="1"/>
          </p:cNvSpPr>
          <p:nvPr>
            <p:ph idx="1"/>
          </p:nvPr>
        </p:nvSpPr>
        <p:spPr>
          <a:xfrm>
            <a:off x="5204109" y="1324796"/>
            <a:ext cx="5919503" cy="4470821"/>
          </a:xfrm>
        </p:spPr>
        <p:txBody>
          <a:bodyPr>
            <a:normAutofit/>
          </a:bodyPr>
          <a:lstStyle/>
          <a:p>
            <a:r>
              <a:rPr lang="en-US" dirty="0"/>
              <a:t>Resources &amp; best practices: work with University’s supplier diversity office </a:t>
            </a:r>
          </a:p>
          <a:p>
            <a:pPr lvl="1"/>
            <a:r>
              <a:rPr lang="en-US" dirty="0"/>
              <a:t>Searching the MWBE &amp; SDVOB Directories</a:t>
            </a:r>
          </a:p>
          <a:p>
            <a:pPr lvl="1"/>
            <a:r>
              <a:rPr lang="en-US" dirty="0"/>
              <a:t>Documentation of procurements</a:t>
            </a:r>
          </a:p>
          <a:p>
            <a:pPr lvl="1"/>
            <a:r>
              <a:rPr lang="en-US" dirty="0"/>
              <a:t>Keeping record of outreach attempts &amp; conversations with MWBEs and SDVOBs</a:t>
            </a:r>
          </a:p>
          <a:p>
            <a:r>
              <a:rPr lang="en-US" dirty="0"/>
              <a:t>If you are concerned about meeting your goals at any point during the contract, please reach out to us</a:t>
            </a:r>
          </a:p>
        </p:txBody>
      </p:sp>
      <p:pic>
        <p:nvPicPr>
          <p:cNvPr id="4" name="Picture 3">
            <a:extLst>
              <a:ext uri="{FF2B5EF4-FFF2-40B4-BE49-F238E27FC236}">
                <a16:creationId xmlns:a16="http://schemas.microsoft.com/office/drawing/2014/main" id="{CABA8C58-A683-890D-D4A1-F652AA20EEF6}"/>
              </a:ext>
            </a:extLst>
          </p:cNvPr>
          <p:cNvPicPr>
            <a:picLocks noChangeAspect="1"/>
          </p:cNvPicPr>
          <p:nvPr/>
        </p:nvPicPr>
        <p:blipFill>
          <a:blip r:embed="rId3"/>
          <a:stretch>
            <a:fillRect/>
          </a:stretch>
        </p:blipFill>
        <p:spPr>
          <a:xfrm>
            <a:off x="5162199" y="4657699"/>
            <a:ext cx="4260815" cy="1569375"/>
          </a:xfrm>
          <a:prstGeom prst="rect">
            <a:avLst/>
          </a:prstGeom>
        </p:spPr>
      </p:pic>
      <p:pic>
        <p:nvPicPr>
          <p:cNvPr id="5" name="Picture 4">
            <a:extLst>
              <a:ext uri="{FF2B5EF4-FFF2-40B4-BE49-F238E27FC236}">
                <a16:creationId xmlns:a16="http://schemas.microsoft.com/office/drawing/2014/main" id="{47C2D1DA-FBC3-6600-375A-063ECA0AE0B9}"/>
              </a:ext>
            </a:extLst>
          </p:cNvPr>
          <p:cNvPicPr>
            <a:picLocks noChangeAspect="1"/>
          </p:cNvPicPr>
          <p:nvPr/>
        </p:nvPicPr>
        <p:blipFill>
          <a:blip r:embed="rId4"/>
          <a:stretch>
            <a:fillRect/>
          </a:stretch>
        </p:blipFill>
        <p:spPr>
          <a:xfrm>
            <a:off x="7587437" y="5093363"/>
            <a:ext cx="4097547" cy="1569375"/>
          </a:xfrm>
          <a:prstGeom prst="rect">
            <a:avLst/>
          </a:prstGeom>
        </p:spPr>
      </p:pic>
    </p:spTree>
    <p:extLst>
      <p:ext uri="{BB962C8B-B14F-4D97-AF65-F5344CB8AC3E}">
        <p14:creationId xmlns:p14="http://schemas.microsoft.com/office/powerpoint/2010/main" val="88999181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6BBA-2719-D0C3-F47D-845DA786443E}"/>
              </a:ext>
            </a:extLst>
          </p:cNvPr>
          <p:cNvSpPr>
            <a:spLocks noGrp="1"/>
          </p:cNvSpPr>
          <p:nvPr>
            <p:ph type="title"/>
          </p:nvPr>
        </p:nvSpPr>
        <p:spPr>
          <a:xfrm>
            <a:off x="646111" y="609601"/>
            <a:ext cx="3325731" cy="1675975"/>
          </a:xfrm>
        </p:spPr>
        <p:txBody>
          <a:bodyPr>
            <a:normAutofit/>
          </a:bodyPr>
          <a:lstStyle/>
          <a:p>
            <a:pPr>
              <a:lnSpc>
                <a:spcPct val="90000"/>
              </a:lnSpc>
            </a:pPr>
            <a:r>
              <a:rPr lang="en-US" sz="2600"/>
              <a:t>3. Ensuring your contact information is up-to-date</a:t>
            </a:r>
          </a:p>
        </p:txBody>
      </p:sp>
      <p:pic>
        <p:nvPicPr>
          <p:cNvPr id="7" name="Picture 6">
            <a:extLst>
              <a:ext uri="{FF2B5EF4-FFF2-40B4-BE49-F238E27FC236}">
                <a16:creationId xmlns:a16="http://schemas.microsoft.com/office/drawing/2014/main" id="{796ED60B-90AD-6233-70A4-31F45462E0C5}"/>
              </a:ext>
            </a:extLst>
          </p:cNvPr>
          <p:cNvPicPr>
            <a:picLocks noChangeAspect="1"/>
          </p:cNvPicPr>
          <p:nvPr/>
        </p:nvPicPr>
        <p:blipFill rotWithShape="1">
          <a:blip r:embed="rId4"/>
          <a:srcRect r="30812" b="3"/>
          <a:stretch/>
        </p:blipFill>
        <p:spPr>
          <a:xfrm>
            <a:off x="4613644" y="609368"/>
            <a:ext cx="3409037" cy="5638797"/>
          </a:xfrm>
          <a:prstGeom prst="rect">
            <a:avLst/>
          </a:prstGeom>
          <a:effectLst>
            <a:outerShdw blurRad="50800" dist="38100" dir="5400000" algn="t" rotWithShape="0">
              <a:prstClr val="black">
                <a:alpha val="43000"/>
              </a:prstClr>
            </a:outerShdw>
          </a:effectLst>
        </p:spPr>
      </p:pic>
      <p:pic>
        <p:nvPicPr>
          <p:cNvPr id="5" name="Picture 4">
            <a:extLst>
              <a:ext uri="{FF2B5EF4-FFF2-40B4-BE49-F238E27FC236}">
                <a16:creationId xmlns:a16="http://schemas.microsoft.com/office/drawing/2014/main" id="{FA0928CB-FFF3-90A0-17B1-A12DB3FEA913}"/>
              </a:ext>
            </a:extLst>
          </p:cNvPr>
          <p:cNvPicPr>
            <a:picLocks noChangeAspect="1"/>
          </p:cNvPicPr>
          <p:nvPr/>
        </p:nvPicPr>
        <p:blipFill rotWithShape="1">
          <a:blip r:embed="rId5"/>
          <a:srcRect r="1" b="14403"/>
          <a:stretch/>
        </p:blipFill>
        <p:spPr>
          <a:xfrm>
            <a:off x="8135262" y="609601"/>
            <a:ext cx="3409037" cy="5638797"/>
          </a:xfrm>
          <a:prstGeom prst="rect">
            <a:avLst/>
          </a:prstGeom>
          <a:effectLst>
            <a:outerShdw blurRad="50800" dist="38100" dir="5400000" algn="t" rotWithShape="0">
              <a:prstClr val="black">
                <a:alpha val="43000"/>
              </a:prstClr>
            </a:outerShdw>
          </a:effectLst>
        </p:spPr>
      </p:pic>
      <p:sp>
        <p:nvSpPr>
          <p:cNvPr id="25" name="Rectangle 11">
            <a:extLst>
              <a:ext uri="{FF2B5EF4-FFF2-40B4-BE49-F238E27FC236}">
                <a16:creationId xmlns:a16="http://schemas.microsoft.com/office/drawing/2014/main" id="{B4BFCD53-7EAD-4FDE-866D-72D8ED608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FED1E67-C6CD-6480-2353-BFEE86EFDF6D}"/>
              </a:ext>
            </a:extLst>
          </p:cNvPr>
          <p:cNvSpPr>
            <a:spLocks noGrp="1"/>
          </p:cNvSpPr>
          <p:nvPr>
            <p:ph idx="1"/>
          </p:nvPr>
        </p:nvSpPr>
        <p:spPr>
          <a:xfrm>
            <a:off x="642176" y="2484544"/>
            <a:ext cx="3329666" cy="3763855"/>
          </a:xfrm>
        </p:spPr>
        <p:txBody>
          <a:bodyPr>
            <a:normAutofit/>
          </a:bodyPr>
          <a:lstStyle/>
          <a:p>
            <a:pPr>
              <a:lnSpc>
                <a:spcPct val="90000"/>
              </a:lnSpc>
            </a:pPr>
            <a:r>
              <a:rPr lang="en-US" sz="1700" dirty="0"/>
              <a:t>The users on your vendor account in the NYS Contract System can be managed through your profiles. There are guides on this available in Help &amp; Support</a:t>
            </a:r>
          </a:p>
          <a:p>
            <a:pPr>
              <a:lnSpc>
                <a:spcPct val="90000"/>
              </a:lnSpc>
            </a:pPr>
            <a:r>
              <a:rPr lang="en-US" sz="1700" dirty="0"/>
              <a:t>Our SDVOB tracker is currently a very manual process – be sure to tell us directly if contact information for these notifications should be updated. </a:t>
            </a:r>
          </a:p>
        </p:txBody>
      </p:sp>
    </p:spTree>
    <p:extLst>
      <p:ext uri="{BB962C8B-B14F-4D97-AF65-F5344CB8AC3E}">
        <p14:creationId xmlns:p14="http://schemas.microsoft.com/office/powerpoint/2010/main" val="592176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97" name="Freeform 7">
            <a:extLst>
              <a:ext uri="{FF2B5EF4-FFF2-40B4-BE49-F238E27FC236}">
                <a16:creationId xmlns:a16="http://schemas.microsoft.com/office/drawing/2014/main" id="{017CD891-586A-4B6E-A486-5402131D5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8589171-BD38-8B79-C21C-BC0D27100055}"/>
              </a:ext>
            </a:extLst>
          </p:cNvPr>
          <p:cNvSpPr>
            <a:spLocks noGrp="1"/>
          </p:cNvSpPr>
          <p:nvPr>
            <p:ph type="title"/>
          </p:nvPr>
        </p:nvSpPr>
        <p:spPr>
          <a:xfrm>
            <a:off x="648930" y="629267"/>
            <a:ext cx="9252154" cy="1016654"/>
          </a:xfrm>
        </p:spPr>
        <p:txBody>
          <a:bodyPr>
            <a:normAutofit/>
          </a:bodyPr>
          <a:lstStyle/>
          <a:p>
            <a:pPr>
              <a:lnSpc>
                <a:spcPct val="90000"/>
              </a:lnSpc>
            </a:pPr>
            <a:r>
              <a:rPr lang="en-US" sz="3300"/>
              <a:t>4. MWBE/SDVOBs Obligations versus Project Obligations</a:t>
            </a:r>
          </a:p>
        </p:txBody>
      </p:sp>
      <p:sp>
        <p:nvSpPr>
          <p:cNvPr id="98" name="Rectangle 81">
            <a:extLst>
              <a:ext uri="{FF2B5EF4-FFF2-40B4-BE49-F238E27FC236}">
                <a16:creationId xmlns:a16="http://schemas.microsoft.com/office/drawing/2014/main" id="{FF137431-18A7-4F8A-B89F-8EAB4AAD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5">
            <a:extLst>
              <a:ext uri="{FF2B5EF4-FFF2-40B4-BE49-F238E27FC236}">
                <a16:creationId xmlns:a16="http://schemas.microsoft.com/office/drawing/2014/main" id="{DEE94CCE-9E0B-4D7E-9B46-D34BC797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62" name="Content Placeholder 2">
            <a:extLst>
              <a:ext uri="{FF2B5EF4-FFF2-40B4-BE49-F238E27FC236}">
                <a16:creationId xmlns:a16="http://schemas.microsoft.com/office/drawing/2014/main" id="{7C7EE466-EBBE-EF9A-0DF3-3D0F0FDFA323}"/>
              </a:ext>
            </a:extLst>
          </p:cNvPr>
          <p:cNvSpPr>
            <a:spLocks noGrp="1"/>
          </p:cNvSpPr>
          <p:nvPr>
            <p:ph idx="1"/>
          </p:nvPr>
        </p:nvSpPr>
        <p:spPr>
          <a:xfrm>
            <a:off x="648930" y="2933702"/>
            <a:ext cx="6578592" cy="3658689"/>
          </a:xfrm>
        </p:spPr>
        <p:txBody>
          <a:bodyPr>
            <a:normAutofit/>
          </a:bodyPr>
          <a:lstStyle/>
          <a:p>
            <a:r>
              <a:rPr lang="en-US" dirty="0">
                <a:solidFill>
                  <a:schemeClr val="bg1"/>
                </a:solidFill>
              </a:rPr>
              <a:t>If using an MWBE/SDVOB over a non-certified competitor, documentation of this choice is strongly recommended</a:t>
            </a:r>
          </a:p>
          <a:p>
            <a:r>
              <a:rPr lang="en-US" dirty="0">
                <a:solidFill>
                  <a:schemeClr val="bg1"/>
                </a:solidFill>
              </a:rPr>
              <a:t>Documenting any issues meeting goal is a recommended best practice that benefits both the prime vendor and DOH</a:t>
            </a:r>
          </a:p>
          <a:p>
            <a:endParaRPr lang="en-US" dirty="0">
              <a:solidFill>
                <a:schemeClr val="bg1"/>
              </a:solidFill>
            </a:endParaRPr>
          </a:p>
        </p:txBody>
      </p:sp>
      <p:pic>
        <p:nvPicPr>
          <p:cNvPr id="3" name="Picture 2">
            <a:extLst>
              <a:ext uri="{FF2B5EF4-FFF2-40B4-BE49-F238E27FC236}">
                <a16:creationId xmlns:a16="http://schemas.microsoft.com/office/drawing/2014/main" id="{5DBBFDC2-3471-3595-673E-E2E6532A193B}"/>
              </a:ext>
            </a:extLst>
          </p:cNvPr>
          <p:cNvPicPr>
            <a:picLocks noChangeAspect="1"/>
          </p:cNvPicPr>
          <p:nvPr/>
        </p:nvPicPr>
        <p:blipFill>
          <a:blip r:embed="rId4"/>
          <a:stretch>
            <a:fillRect/>
          </a:stretch>
        </p:blipFill>
        <p:spPr>
          <a:xfrm>
            <a:off x="7716223" y="2548281"/>
            <a:ext cx="3662018" cy="3662018"/>
          </a:xfrm>
          <a:prstGeom prst="rect">
            <a:avLst/>
          </a:prstGeom>
          <a:effectLst/>
        </p:spPr>
      </p:pic>
    </p:spTree>
    <p:extLst>
      <p:ext uri="{BB962C8B-B14F-4D97-AF65-F5344CB8AC3E}">
        <p14:creationId xmlns:p14="http://schemas.microsoft.com/office/powerpoint/2010/main" val="3400346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9"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41" name="Freeform: Shape 40">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7B279BA-40AE-828A-48D3-0CEBF40DFC44}"/>
              </a:ext>
            </a:extLst>
          </p:cNvPr>
          <p:cNvSpPr>
            <a:spLocks noGrp="1"/>
          </p:cNvSpPr>
          <p:nvPr>
            <p:ph type="title"/>
          </p:nvPr>
        </p:nvSpPr>
        <p:spPr>
          <a:xfrm>
            <a:off x="653143" y="1645920"/>
            <a:ext cx="3522879" cy="4470821"/>
          </a:xfrm>
        </p:spPr>
        <p:txBody>
          <a:bodyPr>
            <a:normAutofit/>
          </a:bodyPr>
          <a:lstStyle/>
          <a:p>
            <a:pPr algn="r">
              <a:lnSpc>
                <a:spcPct val="90000"/>
              </a:lnSpc>
            </a:pPr>
            <a:r>
              <a:rPr lang="en-US" dirty="0">
                <a:solidFill>
                  <a:srgbClr val="FFFFFF"/>
                </a:solidFill>
              </a:rPr>
              <a:t>5. Responding to Quarterly Reporting Notifications</a:t>
            </a:r>
          </a:p>
        </p:txBody>
      </p:sp>
      <p:sp>
        <p:nvSpPr>
          <p:cNvPr id="3" name="Content Placeholder 2">
            <a:extLst>
              <a:ext uri="{FF2B5EF4-FFF2-40B4-BE49-F238E27FC236}">
                <a16:creationId xmlns:a16="http://schemas.microsoft.com/office/drawing/2014/main" id="{2470DD33-5798-A243-C897-C32F614D869A}"/>
              </a:ext>
            </a:extLst>
          </p:cNvPr>
          <p:cNvSpPr>
            <a:spLocks noGrp="1"/>
          </p:cNvSpPr>
          <p:nvPr>
            <p:ph idx="1"/>
          </p:nvPr>
        </p:nvSpPr>
        <p:spPr>
          <a:xfrm>
            <a:off x="5204109" y="1645920"/>
            <a:ext cx="5919503" cy="4470821"/>
          </a:xfrm>
        </p:spPr>
        <p:txBody>
          <a:bodyPr>
            <a:normAutofit/>
          </a:bodyPr>
          <a:lstStyle/>
          <a:p>
            <a:r>
              <a:rPr lang="en-US" dirty="0"/>
              <a:t>The NYS Contract System has an option for “No Payments Made” if MWBEs were not paid during an audit period</a:t>
            </a:r>
          </a:p>
          <a:p>
            <a:r>
              <a:rPr lang="en-US" dirty="0"/>
              <a:t>Currently there is no site to report SDVOB payments like there is for MWBE.</a:t>
            </a:r>
          </a:p>
          <a:p>
            <a:pPr lvl="1"/>
            <a:r>
              <a:rPr lang="en-US" dirty="0"/>
              <a:t>Instead, we send out the Reporting Form from </a:t>
            </a:r>
            <a:r>
              <a:rPr lang="en-US" dirty="0">
                <a:solidFill>
                  <a:schemeClr val="tx2">
                    <a:lumMod val="75000"/>
                  </a:schemeClr>
                </a:solidFill>
                <a:hlinkClick r:id="rId3">
                  <a:extLst>
                    <a:ext uri="{A12FA001-AC4F-418D-AE19-62706E023703}">
                      <ahyp:hlinkClr xmlns:ahyp="http://schemas.microsoft.com/office/drawing/2018/hyperlinkcolor" val="tx"/>
                    </a:ext>
                  </a:extLst>
                </a:hlinkClick>
              </a:rPr>
              <a:t>mwbe@health.ny.gov</a:t>
            </a:r>
            <a:r>
              <a:rPr lang="en-US" dirty="0">
                <a:solidFill>
                  <a:schemeClr val="tx2">
                    <a:lumMod val="75000"/>
                  </a:schemeClr>
                </a:solidFill>
              </a:rPr>
              <a:t> </a:t>
            </a:r>
            <a:r>
              <a:rPr lang="en-US" dirty="0"/>
              <a:t>for you to complete, sign, then send back to us.</a:t>
            </a:r>
          </a:p>
          <a:p>
            <a:pPr lvl="1"/>
            <a:r>
              <a:rPr lang="en-US" dirty="0"/>
              <a:t>Even if you haven’t made any SDVOB payments for the quarter, please respond to these notifications</a:t>
            </a:r>
          </a:p>
        </p:txBody>
      </p:sp>
    </p:spTree>
    <p:extLst>
      <p:ext uri="{BB962C8B-B14F-4D97-AF65-F5344CB8AC3E}">
        <p14:creationId xmlns:p14="http://schemas.microsoft.com/office/powerpoint/2010/main" val="119462461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Rectangle 4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9" name="Freeform: Shape 4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A4B6588-108D-9B23-C048-5C71A5664C15}"/>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Waiver Approval</a:t>
            </a:r>
          </a:p>
        </p:txBody>
      </p:sp>
      <p:sp>
        <p:nvSpPr>
          <p:cNvPr id="3" name="Content Placeholder 2">
            <a:extLst>
              <a:ext uri="{FF2B5EF4-FFF2-40B4-BE49-F238E27FC236}">
                <a16:creationId xmlns:a16="http://schemas.microsoft.com/office/drawing/2014/main" id="{5CEB71BB-1982-D1DD-08F7-6A462E78855A}"/>
              </a:ext>
            </a:extLst>
          </p:cNvPr>
          <p:cNvSpPr>
            <a:spLocks noGrp="1"/>
          </p:cNvSpPr>
          <p:nvPr>
            <p:ph idx="1"/>
          </p:nvPr>
        </p:nvSpPr>
        <p:spPr>
          <a:xfrm>
            <a:off x="1103312" y="2468880"/>
            <a:ext cx="10574882" cy="3936402"/>
          </a:xfrm>
        </p:spPr>
        <p:txBody>
          <a:bodyPr>
            <a:normAutofit lnSpcReduction="10000"/>
          </a:bodyPr>
          <a:lstStyle/>
          <a:p>
            <a:pPr>
              <a:lnSpc>
                <a:spcPct val="90000"/>
              </a:lnSpc>
            </a:pPr>
            <a:r>
              <a:rPr lang="en-US" dirty="0"/>
              <a:t>Waivers get approved when there is no doubt a prime vendor made every effort possible to contract with MWBEs/SDVOBs, but it was not possible due to a variety of circumstances. </a:t>
            </a:r>
          </a:p>
          <a:p>
            <a:pPr>
              <a:lnSpc>
                <a:spcPct val="90000"/>
              </a:lnSpc>
            </a:pPr>
            <a:r>
              <a:rPr lang="en-US" dirty="0"/>
              <a:t>Waivers usually consist of the following:</a:t>
            </a:r>
          </a:p>
          <a:p>
            <a:pPr lvl="1" fontAlgn="ctr">
              <a:lnSpc>
                <a:spcPct val="90000"/>
              </a:lnSpc>
              <a:spcBef>
                <a:spcPts val="0"/>
              </a:spcBef>
            </a:pPr>
            <a:r>
              <a:rPr lang="en-US" dirty="0"/>
              <a:t>Waiver forms completed &amp; signed</a:t>
            </a:r>
          </a:p>
          <a:p>
            <a:pPr lvl="1" fontAlgn="ctr">
              <a:lnSpc>
                <a:spcPct val="90000"/>
              </a:lnSpc>
              <a:spcBef>
                <a:spcPts val="0"/>
              </a:spcBef>
            </a:pPr>
            <a:r>
              <a:rPr lang="en-US" dirty="0"/>
              <a:t>A detailed budget breakdown </a:t>
            </a:r>
          </a:p>
          <a:p>
            <a:pPr lvl="1" fontAlgn="ctr">
              <a:lnSpc>
                <a:spcPct val="90000"/>
              </a:lnSpc>
              <a:spcBef>
                <a:spcPts val="0"/>
              </a:spcBef>
            </a:pPr>
            <a:r>
              <a:rPr lang="en-US" dirty="0"/>
              <a:t>Directory searches by NAICS/NIGP/CSI codes and business description for each eligible expense</a:t>
            </a:r>
            <a:endParaRPr lang="en-US" sz="1800" dirty="0"/>
          </a:p>
          <a:p>
            <a:pPr marL="1200150" lvl="2" indent="-285750" fontAlgn="ctr">
              <a:lnSpc>
                <a:spcPct val="90000"/>
              </a:lnSpc>
              <a:spcBef>
                <a:spcPts val="0"/>
              </a:spcBef>
            </a:pPr>
            <a:r>
              <a:rPr lang="en-US" sz="1800" dirty="0"/>
              <a:t>For any results from these searches, solicitation responses from the MWBE/SDVOBs if they were unable to do work on this contract &amp; why</a:t>
            </a:r>
          </a:p>
          <a:p>
            <a:pPr lvl="1" fontAlgn="ctr">
              <a:lnSpc>
                <a:spcPct val="90000"/>
              </a:lnSpc>
              <a:spcBef>
                <a:spcPts val="0"/>
              </a:spcBef>
            </a:pPr>
            <a:r>
              <a:rPr lang="en-US" dirty="0"/>
              <a:t>A narrative/explanation of why the goal wasn’t met</a:t>
            </a:r>
          </a:p>
          <a:p>
            <a:pPr fontAlgn="ctr">
              <a:lnSpc>
                <a:spcPct val="90000"/>
              </a:lnSpc>
              <a:spcBef>
                <a:spcPts val="0"/>
              </a:spcBef>
            </a:pPr>
            <a:r>
              <a:rPr lang="en-US" b="1" u="sng" dirty="0">
                <a:solidFill>
                  <a:schemeClr val="tx2">
                    <a:lumMod val="75000"/>
                  </a:schemeClr>
                </a:solidFill>
              </a:rPr>
              <a:t>Please note</a:t>
            </a:r>
            <a:r>
              <a:rPr lang="en-US" b="1" dirty="0">
                <a:solidFill>
                  <a:schemeClr val="tx2">
                    <a:lumMod val="75000"/>
                  </a:schemeClr>
                </a:solidFill>
              </a:rPr>
              <a:t>: a waiver cannot be automatically approved at time of submission. It must go through a multi-tier review process before it can be approved.</a:t>
            </a:r>
          </a:p>
          <a:p>
            <a:pPr lvl="1" fontAlgn="ctr">
              <a:lnSpc>
                <a:spcPct val="90000"/>
              </a:lnSpc>
              <a:spcBef>
                <a:spcPts val="0"/>
              </a:spcBef>
            </a:pPr>
            <a:endParaRPr lang="en-US" sz="1500" b="1" dirty="0">
              <a:solidFill>
                <a:schemeClr val="tx2">
                  <a:lumMod val="75000"/>
                </a:schemeClr>
              </a:solidFill>
            </a:endParaRPr>
          </a:p>
          <a:p>
            <a:pPr marL="457200" lvl="1" indent="0" fontAlgn="ctr">
              <a:lnSpc>
                <a:spcPct val="90000"/>
              </a:lnSpc>
              <a:spcBef>
                <a:spcPts val="0"/>
              </a:spcBef>
              <a:buNone/>
            </a:pPr>
            <a:r>
              <a:rPr lang="en-US" sz="1500" dirty="0"/>
              <a:t>	</a:t>
            </a:r>
          </a:p>
        </p:txBody>
      </p:sp>
    </p:spTree>
    <p:extLst>
      <p:ext uri="{BB962C8B-B14F-4D97-AF65-F5344CB8AC3E}">
        <p14:creationId xmlns:p14="http://schemas.microsoft.com/office/powerpoint/2010/main" val="126040056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9B12-32F3-B4C7-0A3B-EE0898363853}"/>
              </a:ext>
            </a:extLst>
          </p:cNvPr>
          <p:cNvSpPr>
            <a:spLocks noGrp="1"/>
          </p:cNvSpPr>
          <p:nvPr>
            <p:ph type="title"/>
          </p:nvPr>
        </p:nvSpPr>
        <p:spPr>
          <a:xfrm>
            <a:off x="648930" y="629266"/>
            <a:ext cx="6188190" cy="1622321"/>
          </a:xfrm>
        </p:spPr>
        <p:txBody>
          <a:bodyPr>
            <a:normAutofit/>
          </a:bodyPr>
          <a:lstStyle/>
          <a:p>
            <a:r>
              <a:rPr lang="en-US"/>
              <a:t>Waiver Denial</a:t>
            </a:r>
          </a:p>
        </p:txBody>
      </p:sp>
      <p:sp>
        <p:nvSpPr>
          <p:cNvPr id="3" name="Content Placeholder 2">
            <a:extLst>
              <a:ext uri="{FF2B5EF4-FFF2-40B4-BE49-F238E27FC236}">
                <a16:creationId xmlns:a16="http://schemas.microsoft.com/office/drawing/2014/main" id="{D05B9FEA-BDAE-14F8-5555-58CE65897050}"/>
              </a:ext>
            </a:extLst>
          </p:cNvPr>
          <p:cNvSpPr>
            <a:spLocks noGrp="1"/>
          </p:cNvSpPr>
          <p:nvPr>
            <p:ph idx="1"/>
          </p:nvPr>
        </p:nvSpPr>
        <p:spPr>
          <a:xfrm>
            <a:off x="648930" y="2438400"/>
            <a:ext cx="6188189" cy="3785419"/>
          </a:xfrm>
        </p:spPr>
        <p:txBody>
          <a:bodyPr>
            <a:normAutofit/>
          </a:bodyPr>
          <a:lstStyle/>
          <a:p>
            <a:r>
              <a:rPr lang="en-US" dirty="0"/>
              <a:t>Denials occur when we cannot be certain every effort was made to contract with MWBEs/SDVOBs. </a:t>
            </a:r>
          </a:p>
          <a:p>
            <a:r>
              <a:rPr lang="en-US" dirty="0"/>
              <a:t>We have had to deny waivers based on lack of documentation – this is why it’s so important to gather &amp; keep documentation throughout the life of the contract. </a:t>
            </a:r>
          </a:p>
          <a:p>
            <a:endParaRPr lang="en-US" dirty="0"/>
          </a:p>
        </p:txBody>
      </p:sp>
      <p:sp>
        <p:nvSpPr>
          <p:cNvPr id="28"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9" name="Rectangle 22">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8" name="Graphic 17" descr="Irritant">
            <a:extLst>
              <a:ext uri="{FF2B5EF4-FFF2-40B4-BE49-F238E27FC236}">
                <a16:creationId xmlns:a16="http://schemas.microsoft.com/office/drawing/2014/main" id="{4B2D94C3-671C-D056-1767-A72AC1655C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9871" y="1721993"/>
            <a:ext cx="3414010" cy="3414010"/>
          </a:xfrm>
          <a:prstGeom prst="rect">
            <a:avLst/>
          </a:prstGeom>
          <a:effectLst/>
        </p:spPr>
      </p:pic>
      <p:sp>
        <p:nvSpPr>
          <p:cNvPr id="27" name="Rectangle 26">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18772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BC1B3-15FC-90FC-2397-B02B69772EA3}"/>
              </a:ext>
            </a:extLst>
          </p:cNvPr>
          <p:cNvSpPr>
            <a:spLocks noGrp="1"/>
          </p:cNvSpPr>
          <p:nvPr>
            <p:ph type="title"/>
          </p:nvPr>
        </p:nvSpPr>
        <p:spPr>
          <a:xfrm>
            <a:off x="643855" y="1447800"/>
            <a:ext cx="3108626" cy="4572000"/>
          </a:xfrm>
        </p:spPr>
        <p:txBody>
          <a:bodyPr anchor="ctr">
            <a:normAutofit/>
          </a:bodyPr>
          <a:lstStyle/>
          <a:p>
            <a:r>
              <a:rPr lang="en-US" sz="3600" dirty="0">
                <a:solidFill>
                  <a:srgbClr val="EBEBEB"/>
                </a:solidFill>
              </a:rPr>
              <a:t>How can the University demonstrate efforts to comply?</a:t>
            </a:r>
          </a:p>
        </p:txBody>
      </p:sp>
      <p:sp>
        <p:nvSpPr>
          <p:cNvPr id="11" name="Freeform: Shape 10">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E9AE7CE-8C02-DAF6-33D6-96329EB71147}"/>
              </a:ext>
            </a:extLst>
          </p:cNvPr>
          <p:cNvGraphicFramePr>
            <a:graphicFrameLocks noGrp="1"/>
          </p:cNvGraphicFramePr>
          <p:nvPr>
            <p:ph idx="1"/>
            <p:extLst>
              <p:ext uri="{D42A27DB-BD31-4B8C-83A1-F6EECF244321}">
                <p14:modId xmlns:p14="http://schemas.microsoft.com/office/powerpoint/2010/main" val="792714285"/>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147896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1642ED3-40FE-5661-E17D-FD0C5A2DC109}"/>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What happens when goals are not met &amp; the waiver is denied?</a:t>
            </a:r>
          </a:p>
        </p:txBody>
      </p:sp>
      <p:sp>
        <p:nvSpPr>
          <p:cNvPr id="3" name="Content Placeholder 2">
            <a:extLst>
              <a:ext uri="{FF2B5EF4-FFF2-40B4-BE49-F238E27FC236}">
                <a16:creationId xmlns:a16="http://schemas.microsoft.com/office/drawing/2014/main" id="{FAA9C53B-FFBE-3D7D-81BE-A9FF7E51F4DC}"/>
              </a:ext>
            </a:extLst>
          </p:cNvPr>
          <p:cNvSpPr>
            <a:spLocks noGrp="1"/>
          </p:cNvSpPr>
          <p:nvPr>
            <p:ph idx="1"/>
          </p:nvPr>
        </p:nvSpPr>
        <p:spPr>
          <a:xfrm>
            <a:off x="1103312" y="2763520"/>
            <a:ext cx="8946541" cy="3484879"/>
          </a:xfrm>
        </p:spPr>
        <p:txBody>
          <a:bodyPr>
            <a:normAutofit/>
          </a:bodyPr>
          <a:lstStyle/>
          <a:p>
            <a:pPr>
              <a:lnSpc>
                <a:spcPct val="90000"/>
              </a:lnSpc>
            </a:pPr>
            <a:r>
              <a:rPr lang="en-US" sz="1700" dirty="0"/>
              <a:t>An update to your Vendor Responsibility profile explaining the situation</a:t>
            </a:r>
          </a:p>
          <a:p>
            <a:pPr>
              <a:lnSpc>
                <a:spcPct val="90000"/>
              </a:lnSpc>
            </a:pPr>
            <a:r>
              <a:rPr lang="en-US" sz="1700" u="sng" dirty="0"/>
              <a:t>Per the Attachment M</a:t>
            </a:r>
            <a:r>
              <a:rPr lang="en-US" sz="1700" dirty="0"/>
              <a:t>: “Where New York State Department of Health determines that Contractor is not in compliance with the requirements of the Contract and Contractor refuses to comply with such requirements, or if Contractor is found to have willfully and intentionally failed to comply with the MWBE participation goals, Contractor shall be obligated to pay to the New York State Department of Health liquidated damages.”</a:t>
            </a:r>
          </a:p>
          <a:p>
            <a:pPr>
              <a:lnSpc>
                <a:spcPct val="90000"/>
              </a:lnSpc>
            </a:pPr>
            <a:r>
              <a:rPr lang="en-US" sz="1700" u="sng" dirty="0"/>
              <a:t>Per the Attachment V</a:t>
            </a:r>
            <a:r>
              <a:rPr lang="en-US" sz="1700" dirty="0"/>
              <a:t>: “In accordance with 9 NYCRR § 252.2(s), any Contractor found to have willfully and intentionally failed to comply with the SDVOB participation goals set forth in the Contract, shall be found to have breached the contract and Contractor shall pay damages as set forth therein.”</a:t>
            </a:r>
          </a:p>
        </p:txBody>
      </p:sp>
    </p:spTree>
    <p:extLst>
      <p:ext uri="{BB962C8B-B14F-4D97-AF65-F5344CB8AC3E}">
        <p14:creationId xmlns:p14="http://schemas.microsoft.com/office/powerpoint/2010/main" val="86879052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E6C4E4B-0D1E-7E15-15E5-235C3192D58B}"/>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In Conclusion</a:t>
            </a:r>
          </a:p>
        </p:txBody>
      </p:sp>
      <p:sp>
        <p:nvSpPr>
          <p:cNvPr id="13" name="Rectangle 12">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DAD89E19-3385-888C-30BB-8295F9239D38}"/>
              </a:ext>
            </a:extLst>
          </p:cNvPr>
          <p:cNvGraphicFramePr>
            <a:graphicFrameLocks noGrp="1"/>
          </p:cNvGraphicFramePr>
          <p:nvPr>
            <p:ph idx="1"/>
            <p:extLst>
              <p:ext uri="{D42A27DB-BD31-4B8C-83A1-F6EECF244321}">
                <p14:modId xmlns:p14="http://schemas.microsoft.com/office/powerpoint/2010/main" val="1417742029"/>
              </p:ext>
            </p:extLst>
          </p:nvPr>
        </p:nvGraphicFramePr>
        <p:xfrm>
          <a:off x="297180" y="2476884"/>
          <a:ext cx="11521440" cy="3737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908162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79B01F1-662B-95B8-BAA0-01A990612C4F}"/>
              </a:ext>
            </a:extLst>
          </p:cNvPr>
          <p:cNvSpPr>
            <a:spLocks noGrp="1"/>
          </p:cNvSpPr>
          <p:nvPr>
            <p:ph type="title"/>
          </p:nvPr>
        </p:nvSpPr>
        <p:spPr>
          <a:xfrm>
            <a:off x="653143" y="1645920"/>
            <a:ext cx="3522879" cy="4470821"/>
          </a:xfrm>
        </p:spPr>
        <p:txBody>
          <a:bodyPr>
            <a:normAutofit/>
          </a:bodyPr>
          <a:lstStyle/>
          <a:p>
            <a:pPr algn="r"/>
            <a:r>
              <a:rPr lang="en-US" dirty="0">
                <a:solidFill>
                  <a:srgbClr val="FFFFFF"/>
                </a:solidFill>
              </a:rPr>
              <a:t>Topics in today’s discussion</a:t>
            </a:r>
          </a:p>
        </p:txBody>
      </p:sp>
      <p:sp>
        <p:nvSpPr>
          <p:cNvPr id="7" name="Content Placeholder 2">
            <a:extLst>
              <a:ext uri="{FF2B5EF4-FFF2-40B4-BE49-F238E27FC236}">
                <a16:creationId xmlns:a16="http://schemas.microsoft.com/office/drawing/2014/main" id="{76D4ABEE-2542-8DAD-4DDD-BBE582A3D8B5}"/>
              </a:ext>
            </a:extLst>
          </p:cNvPr>
          <p:cNvSpPr>
            <a:spLocks noGrp="1"/>
          </p:cNvSpPr>
          <p:nvPr>
            <p:ph idx="1"/>
          </p:nvPr>
        </p:nvSpPr>
        <p:spPr>
          <a:xfrm>
            <a:off x="5204109" y="1645920"/>
            <a:ext cx="5919503" cy="4470821"/>
          </a:xfrm>
        </p:spPr>
        <p:txBody>
          <a:bodyPr>
            <a:normAutofit/>
          </a:bodyPr>
          <a:lstStyle/>
          <a:p>
            <a:pPr>
              <a:lnSpc>
                <a:spcPct val="90000"/>
              </a:lnSpc>
            </a:pPr>
            <a:r>
              <a:rPr lang="en-US" dirty="0"/>
              <a:t>Why is there an MWBE/SDVOB requirement on NYS contracts?</a:t>
            </a:r>
          </a:p>
          <a:p>
            <a:pPr>
              <a:lnSpc>
                <a:spcPct val="90000"/>
              </a:lnSpc>
            </a:pPr>
            <a:r>
              <a:rPr lang="en-US" dirty="0"/>
              <a:t>What are the NYS MWBE and SDVOB goals for a grant? </a:t>
            </a:r>
          </a:p>
          <a:p>
            <a:pPr>
              <a:lnSpc>
                <a:spcPct val="90000"/>
              </a:lnSpc>
            </a:pPr>
            <a:r>
              <a:rPr lang="en-US" dirty="0"/>
              <a:t>What obligations must be fulfilled to meet these goals?</a:t>
            </a:r>
          </a:p>
          <a:p>
            <a:pPr>
              <a:lnSpc>
                <a:spcPct val="90000"/>
              </a:lnSpc>
            </a:pPr>
            <a:r>
              <a:rPr lang="en-US" dirty="0"/>
              <a:t>Waivers – approval vs denial</a:t>
            </a:r>
          </a:p>
          <a:p>
            <a:pPr>
              <a:lnSpc>
                <a:spcPct val="90000"/>
              </a:lnSpc>
            </a:pPr>
            <a:r>
              <a:rPr lang="en-US" dirty="0"/>
              <a:t>How can URMC demonstrate efforts to comply?</a:t>
            </a:r>
          </a:p>
          <a:p>
            <a:pPr>
              <a:lnSpc>
                <a:spcPct val="90000"/>
              </a:lnSpc>
            </a:pPr>
            <a:r>
              <a:rPr lang="en-US" dirty="0"/>
              <a:t>What happens when goals are not met &amp; the waiver is denied?</a:t>
            </a:r>
          </a:p>
          <a:p>
            <a:pPr>
              <a:lnSpc>
                <a:spcPct val="90000"/>
              </a:lnSpc>
            </a:pPr>
            <a:r>
              <a:rPr lang="en-US" dirty="0"/>
              <a:t>Q&amp;A &amp; Contact Information</a:t>
            </a:r>
          </a:p>
        </p:txBody>
      </p:sp>
    </p:spTree>
    <p:extLst>
      <p:ext uri="{BB962C8B-B14F-4D97-AF65-F5344CB8AC3E}">
        <p14:creationId xmlns:p14="http://schemas.microsoft.com/office/powerpoint/2010/main" val="27862397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9544-DA2D-95D2-6216-0880B554174B}"/>
              </a:ext>
            </a:extLst>
          </p:cNvPr>
          <p:cNvSpPr>
            <a:spLocks noGrp="1"/>
          </p:cNvSpPr>
          <p:nvPr>
            <p:ph type="title"/>
          </p:nvPr>
        </p:nvSpPr>
        <p:spPr/>
        <p:txBody>
          <a:bodyPr/>
          <a:lstStyle/>
          <a:p>
            <a:r>
              <a:rPr lang="en-US" dirty="0"/>
              <a:t>Helpful Links</a:t>
            </a:r>
          </a:p>
        </p:txBody>
      </p:sp>
      <p:sp>
        <p:nvSpPr>
          <p:cNvPr id="3" name="Content Placeholder 2">
            <a:extLst>
              <a:ext uri="{FF2B5EF4-FFF2-40B4-BE49-F238E27FC236}">
                <a16:creationId xmlns:a16="http://schemas.microsoft.com/office/drawing/2014/main" id="{3305884D-69E6-875B-EDDE-784CBEC56642}"/>
              </a:ext>
            </a:extLst>
          </p:cNvPr>
          <p:cNvSpPr>
            <a:spLocks noGrp="1"/>
          </p:cNvSpPr>
          <p:nvPr>
            <p:ph idx="1"/>
          </p:nvPr>
        </p:nvSpPr>
        <p:spPr/>
        <p:txBody>
          <a:bodyPr/>
          <a:lstStyle/>
          <a:p>
            <a:r>
              <a:rPr lang="en-US" b="1" dirty="0">
                <a:solidFill>
                  <a:srgbClr val="92D050"/>
                </a:solidFill>
                <a:hlinkClick r:id="rId3">
                  <a:extLst>
                    <a:ext uri="{A12FA001-AC4F-418D-AE19-62706E023703}">
                      <ahyp:hlinkClr xmlns:ahyp="http://schemas.microsoft.com/office/drawing/2018/hyperlinkcolor" val="tx"/>
                    </a:ext>
                  </a:extLst>
                </a:hlinkClick>
              </a:rPr>
              <a:t>2016 Disparity Study</a:t>
            </a:r>
            <a:endParaRPr lang="en-US" b="1" dirty="0">
              <a:solidFill>
                <a:srgbClr val="92D050"/>
              </a:solidFill>
            </a:endParaRPr>
          </a:p>
          <a:p>
            <a:r>
              <a:rPr lang="en-US" b="1" dirty="0">
                <a:solidFill>
                  <a:srgbClr val="92D050"/>
                </a:solidFill>
                <a:hlinkClick r:id="rId4">
                  <a:extLst>
                    <a:ext uri="{A12FA001-AC4F-418D-AE19-62706E023703}">
                      <ahyp:hlinkClr xmlns:ahyp="http://schemas.microsoft.com/office/drawing/2018/hyperlinkcolor" val="tx"/>
                    </a:ext>
                  </a:extLst>
                </a:hlinkClick>
              </a:rPr>
              <a:t>Article 15A of NYS Executive Law</a:t>
            </a:r>
            <a:endParaRPr lang="en-US" b="1" dirty="0">
              <a:solidFill>
                <a:srgbClr val="92D050"/>
              </a:solidFill>
            </a:endParaRPr>
          </a:p>
          <a:p>
            <a:r>
              <a:rPr lang="en-US" b="1" dirty="0">
                <a:solidFill>
                  <a:srgbClr val="92D050"/>
                </a:solidFill>
                <a:hlinkClick r:id="rId5">
                  <a:extLst>
                    <a:ext uri="{A12FA001-AC4F-418D-AE19-62706E023703}">
                      <ahyp:hlinkClr xmlns:ahyp="http://schemas.microsoft.com/office/drawing/2018/hyperlinkcolor" val="tx"/>
                    </a:ext>
                  </a:extLst>
                </a:hlinkClick>
              </a:rPr>
              <a:t>Article 3 of NYS Veterans’ </a:t>
            </a:r>
            <a:r>
              <a:rPr lang="en-US" b="1" dirty="0" err="1">
                <a:solidFill>
                  <a:srgbClr val="92D050"/>
                </a:solidFill>
                <a:hlinkClick r:id="rId5">
                  <a:extLst>
                    <a:ext uri="{A12FA001-AC4F-418D-AE19-62706E023703}">
                      <ahyp:hlinkClr xmlns:ahyp="http://schemas.microsoft.com/office/drawing/2018/hyperlinkcolor" val="tx"/>
                    </a:ext>
                  </a:extLst>
                </a:hlinkClick>
              </a:rPr>
              <a:t>Serivces</a:t>
            </a:r>
            <a:r>
              <a:rPr lang="en-US" b="1" dirty="0">
                <a:solidFill>
                  <a:srgbClr val="92D050"/>
                </a:solidFill>
                <a:hlinkClick r:id="rId5">
                  <a:extLst>
                    <a:ext uri="{A12FA001-AC4F-418D-AE19-62706E023703}">
                      <ahyp:hlinkClr xmlns:ahyp="http://schemas.microsoft.com/office/drawing/2018/hyperlinkcolor" val="tx"/>
                    </a:ext>
                  </a:extLst>
                </a:hlinkClick>
              </a:rPr>
              <a:t> Law</a:t>
            </a:r>
            <a:endParaRPr lang="en-US" b="1" dirty="0">
              <a:solidFill>
                <a:srgbClr val="92D050"/>
              </a:solidFill>
            </a:endParaRPr>
          </a:p>
          <a:p>
            <a:r>
              <a:rPr lang="en-US" b="1" dirty="0">
                <a:solidFill>
                  <a:srgbClr val="92D050"/>
                </a:solidFill>
                <a:hlinkClick r:id="rId6">
                  <a:extLst>
                    <a:ext uri="{A12FA001-AC4F-418D-AE19-62706E023703}">
                      <ahyp:hlinkClr xmlns:ahyp="http://schemas.microsoft.com/office/drawing/2018/hyperlinkcolor" val="tx"/>
                    </a:ext>
                  </a:extLst>
                </a:hlinkClick>
              </a:rPr>
              <a:t>NYS MWBE Directory</a:t>
            </a:r>
            <a:endParaRPr lang="en-US" b="1" dirty="0">
              <a:solidFill>
                <a:srgbClr val="92D050"/>
              </a:solidFill>
            </a:endParaRPr>
          </a:p>
          <a:p>
            <a:r>
              <a:rPr lang="en-US" b="1" dirty="0">
                <a:solidFill>
                  <a:srgbClr val="92D050"/>
                </a:solidFill>
                <a:hlinkClick r:id="rId7">
                  <a:extLst>
                    <a:ext uri="{A12FA001-AC4F-418D-AE19-62706E023703}">
                      <ahyp:hlinkClr xmlns:ahyp="http://schemas.microsoft.com/office/drawing/2018/hyperlinkcolor" val="tx"/>
                    </a:ext>
                  </a:extLst>
                </a:hlinkClick>
              </a:rPr>
              <a:t>NYS SDVOB Directory</a:t>
            </a:r>
            <a:endParaRPr lang="en-US" b="1" dirty="0">
              <a:solidFill>
                <a:srgbClr val="92D050"/>
              </a:solidFill>
            </a:endParaRPr>
          </a:p>
          <a:p>
            <a:r>
              <a:rPr lang="en-US" b="1" dirty="0">
                <a:solidFill>
                  <a:srgbClr val="92D050"/>
                </a:solidFill>
                <a:hlinkClick r:id="rId8">
                  <a:extLst>
                    <a:ext uri="{A12FA001-AC4F-418D-AE19-62706E023703}">
                      <ahyp:hlinkClr xmlns:ahyp="http://schemas.microsoft.com/office/drawing/2018/hyperlinkcolor" val="tx"/>
                    </a:ext>
                  </a:extLst>
                </a:hlinkClick>
              </a:rPr>
              <a:t>9 CRR-NY 252.2</a:t>
            </a:r>
            <a:endParaRPr lang="en-US" b="1" dirty="0">
              <a:solidFill>
                <a:srgbClr val="92D050"/>
              </a:solidFill>
            </a:endParaRPr>
          </a:p>
          <a:p>
            <a:r>
              <a:rPr lang="en-US" b="1" dirty="0">
                <a:solidFill>
                  <a:srgbClr val="92D050"/>
                </a:solidFill>
                <a:hlinkClick r:id="rId9">
                  <a:extLst>
                    <a:ext uri="{A12FA001-AC4F-418D-AE19-62706E023703}">
                      <ahyp:hlinkClr xmlns:ahyp="http://schemas.microsoft.com/office/drawing/2018/hyperlinkcolor" val="tx"/>
                    </a:ext>
                  </a:extLst>
                </a:hlinkClick>
              </a:rPr>
              <a:t>Division of Minority and Women-Owned Business Development (DMWBD) Annual Fiscal Report 2022-23</a:t>
            </a:r>
            <a:endParaRPr lang="en-US" b="1" dirty="0">
              <a:solidFill>
                <a:srgbClr val="92D050"/>
              </a:solidFill>
            </a:endParaRPr>
          </a:p>
          <a:p>
            <a:r>
              <a:rPr lang="en-US" b="1" dirty="0">
                <a:solidFill>
                  <a:srgbClr val="92D050"/>
                </a:solidFill>
                <a:hlinkClick r:id="rId10">
                  <a:extLst>
                    <a:ext uri="{A12FA001-AC4F-418D-AE19-62706E023703}">
                      <ahyp:hlinkClr xmlns:ahyp="http://schemas.microsoft.com/office/drawing/2018/hyperlinkcolor" val="tx"/>
                    </a:ext>
                  </a:extLst>
                </a:hlinkClick>
              </a:rPr>
              <a:t>Reauthorization of Article 15-A FAQ</a:t>
            </a:r>
            <a:endParaRPr lang="en-US" b="1" dirty="0">
              <a:solidFill>
                <a:srgbClr val="92D050"/>
              </a:solidFill>
            </a:endParaRPr>
          </a:p>
          <a:p>
            <a:endParaRPr lang="en-US" dirty="0"/>
          </a:p>
          <a:p>
            <a:endParaRPr lang="en-US" dirty="0"/>
          </a:p>
        </p:txBody>
      </p:sp>
    </p:spTree>
    <p:extLst>
      <p:ext uri="{BB962C8B-B14F-4D97-AF65-F5344CB8AC3E}">
        <p14:creationId xmlns:p14="http://schemas.microsoft.com/office/powerpoint/2010/main" val="2968276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2F04-2CB7-2876-89B4-6FB354060A33}"/>
              </a:ext>
            </a:extLst>
          </p:cNvPr>
          <p:cNvSpPr>
            <a:spLocks noGrp="1"/>
          </p:cNvSpPr>
          <p:nvPr>
            <p:ph type="title"/>
          </p:nvPr>
        </p:nvSpPr>
        <p:spPr/>
        <p:txBody>
          <a:bodyPr/>
          <a:lstStyle/>
          <a:p>
            <a:r>
              <a:rPr lang="en-US" dirty="0"/>
              <a:t>Questions &amp; Contact Information</a:t>
            </a:r>
          </a:p>
        </p:txBody>
      </p:sp>
      <p:sp>
        <p:nvSpPr>
          <p:cNvPr id="3" name="Content Placeholder 2">
            <a:extLst>
              <a:ext uri="{FF2B5EF4-FFF2-40B4-BE49-F238E27FC236}">
                <a16:creationId xmlns:a16="http://schemas.microsoft.com/office/drawing/2014/main" id="{43A4BBEE-3A70-2887-798F-A51BE08EF0CE}"/>
              </a:ext>
            </a:extLst>
          </p:cNvPr>
          <p:cNvSpPr>
            <a:spLocks noGrp="1"/>
          </p:cNvSpPr>
          <p:nvPr>
            <p:ph idx="1"/>
          </p:nvPr>
        </p:nvSpPr>
        <p:spPr/>
        <p:txBody>
          <a:bodyPr>
            <a:normAutofit/>
          </a:bodyPr>
          <a:lstStyle/>
          <a:p>
            <a:r>
              <a:rPr lang="en-US" dirty="0"/>
              <a:t>Our MWBE inbox: </a:t>
            </a:r>
            <a:r>
              <a:rPr lang="en-US" dirty="0">
                <a:hlinkClick r:id="rId3"/>
              </a:rPr>
              <a:t>mwbe@health.ny.gov</a:t>
            </a:r>
            <a:endParaRPr lang="en-US" dirty="0"/>
          </a:p>
          <a:p>
            <a:r>
              <a:rPr lang="en-US" dirty="0"/>
              <a:t>Our MWBE phone number: 518-918-8842</a:t>
            </a:r>
          </a:p>
          <a:p>
            <a:r>
              <a:rPr lang="en-US" dirty="0"/>
              <a:t>Our main office line: 518-474-7896</a:t>
            </a:r>
          </a:p>
          <a:p>
            <a:r>
              <a:rPr lang="en-US" dirty="0"/>
              <a:t>Our MWBE website: </a:t>
            </a:r>
            <a:r>
              <a:rPr lang="en-US" dirty="0">
                <a:hlinkClick r:id="rId4"/>
              </a:rPr>
              <a:t>https://health.ny.gov/funding/mwbe/</a:t>
            </a:r>
            <a:endParaRPr lang="en-US" dirty="0"/>
          </a:p>
          <a:p>
            <a:endParaRPr lang="en-US" dirty="0"/>
          </a:p>
          <a:p>
            <a:pPr marL="0" indent="0">
              <a:buNone/>
            </a:pPr>
            <a:r>
              <a:rPr lang="en-US" dirty="0"/>
              <a:t>Presenters</a:t>
            </a:r>
          </a:p>
          <a:p>
            <a:r>
              <a:rPr lang="en-US" dirty="0"/>
              <a:t>Allyson McAuliffe (Vendor Outreach); </a:t>
            </a:r>
            <a:r>
              <a:rPr lang="en-US" dirty="0">
                <a:hlinkClick r:id="rId5"/>
              </a:rPr>
              <a:t>allyson.mcauliffe@health.ny.gov</a:t>
            </a:r>
            <a:endParaRPr lang="en-US" dirty="0"/>
          </a:p>
          <a:p>
            <a:r>
              <a:rPr lang="en-US" dirty="0"/>
              <a:t>Karissa Joos (Assistant Director, Financial Administration); </a:t>
            </a:r>
            <a:r>
              <a:rPr lang="en-US" dirty="0">
                <a:hlinkClick r:id="rId6"/>
              </a:rPr>
              <a:t>Karissa.joos@health.ny.gov</a:t>
            </a:r>
            <a:endParaRPr lang="en-US" dirty="0"/>
          </a:p>
        </p:txBody>
      </p:sp>
    </p:spTree>
    <p:extLst>
      <p:ext uri="{BB962C8B-B14F-4D97-AF65-F5344CB8AC3E}">
        <p14:creationId xmlns:p14="http://schemas.microsoft.com/office/powerpoint/2010/main" val="346928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4C229DB-DD00-6E8F-7DCA-240F064D4E15}"/>
              </a:ext>
            </a:extLst>
          </p:cNvPr>
          <p:cNvSpPr>
            <a:spLocks noGrp="1"/>
          </p:cNvSpPr>
          <p:nvPr>
            <p:ph type="title"/>
          </p:nvPr>
        </p:nvSpPr>
        <p:spPr>
          <a:xfrm>
            <a:off x="648930" y="629267"/>
            <a:ext cx="9252154" cy="1016654"/>
          </a:xfrm>
        </p:spPr>
        <p:txBody>
          <a:bodyPr>
            <a:normAutofit/>
          </a:bodyPr>
          <a:lstStyle/>
          <a:p>
            <a:r>
              <a:rPr lang="en-US">
                <a:solidFill>
                  <a:srgbClr val="EBEBEB"/>
                </a:solidFill>
              </a:rPr>
              <a:t>Timeline of the MWBE Program</a:t>
            </a:r>
          </a:p>
        </p:txBody>
      </p:sp>
      <p:sp>
        <p:nvSpPr>
          <p:cNvPr id="21" name="Rectangle 12">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Freeform: Shape 14">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3" name="Content Placeholder 2">
            <a:extLst>
              <a:ext uri="{FF2B5EF4-FFF2-40B4-BE49-F238E27FC236}">
                <a16:creationId xmlns:a16="http://schemas.microsoft.com/office/drawing/2014/main" id="{FA3CF45A-CB6C-3212-65B4-D104510419C8}"/>
              </a:ext>
            </a:extLst>
          </p:cNvPr>
          <p:cNvGraphicFramePr>
            <a:graphicFrameLocks noGrp="1"/>
          </p:cNvGraphicFramePr>
          <p:nvPr>
            <p:ph idx="1"/>
            <p:extLst>
              <p:ext uri="{D42A27DB-BD31-4B8C-83A1-F6EECF244321}">
                <p14:modId xmlns:p14="http://schemas.microsoft.com/office/powerpoint/2010/main" val="1072504417"/>
              </p:ext>
            </p:extLst>
          </p:nvPr>
        </p:nvGraphicFramePr>
        <p:xfrm>
          <a:off x="391886" y="2286162"/>
          <a:ext cx="11338560" cy="415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990155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85B897-7C69-5D57-A56D-09BF76978E61}"/>
              </a:ext>
            </a:extLst>
          </p:cNvPr>
          <p:cNvSpPr>
            <a:spLocks noGrp="1"/>
          </p:cNvSpPr>
          <p:nvPr>
            <p:ph type="title"/>
          </p:nvPr>
        </p:nvSpPr>
        <p:spPr>
          <a:xfrm>
            <a:off x="653143" y="1645920"/>
            <a:ext cx="3522879" cy="4470821"/>
          </a:xfrm>
        </p:spPr>
        <p:txBody>
          <a:bodyPr>
            <a:normAutofit/>
          </a:bodyPr>
          <a:lstStyle/>
          <a:p>
            <a:pPr algn="r"/>
            <a:r>
              <a:rPr lang="en-US" dirty="0">
                <a:solidFill>
                  <a:srgbClr val="FFFFFF"/>
                </a:solidFill>
              </a:rPr>
              <a:t>Why is there an MWBE requirement on NYS contracts?</a:t>
            </a:r>
          </a:p>
        </p:txBody>
      </p:sp>
      <p:sp>
        <p:nvSpPr>
          <p:cNvPr id="17" name="Content Placeholder 2">
            <a:extLst>
              <a:ext uri="{FF2B5EF4-FFF2-40B4-BE49-F238E27FC236}">
                <a16:creationId xmlns:a16="http://schemas.microsoft.com/office/drawing/2014/main" id="{A2FB3699-3BC3-59F0-4743-5D91EBC10872}"/>
              </a:ext>
            </a:extLst>
          </p:cNvPr>
          <p:cNvSpPr>
            <a:spLocks noGrp="1"/>
          </p:cNvSpPr>
          <p:nvPr>
            <p:ph idx="1"/>
          </p:nvPr>
        </p:nvSpPr>
        <p:spPr>
          <a:xfrm>
            <a:off x="5204109" y="1645920"/>
            <a:ext cx="5919503" cy="4470821"/>
          </a:xfrm>
        </p:spPr>
        <p:txBody>
          <a:bodyPr>
            <a:normAutofit/>
          </a:bodyPr>
          <a:lstStyle/>
          <a:p>
            <a:r>
              <a:rPr lang="en-US" dirty="0"/>
              <a:t>The Disparity Studies found statistically significant gaps in the utilization of MWBEs vs non-MWBEs on state contracts.</a:t>
            </a:r>
          </a:p>
          <a:p>
            <a:r>
              <a:rPr lang="en-US" dirty="0"/>
              <a:t>The goal of the MWBE program is to close these gaps by promoting equality of economic opportunities for MWBEs and  eliminating barriers to their participation in state contracting.</a:t>
            </a:r>
          </a:p>
          <a:p>
            <a:r>
              <a:rPr lang="en-US" dirty="0"/>
              <a:t>For all NYS contracts greater than or equal to $25,000, or construction contracts greater than or equal to $100,000, MWBE goal must be considered. </a:t>
            </a:r>
          </a:p>
        </p:txBody>
      </p:sp>
    </p:spTree>
    <p:extLst>
      <p:ext uri="{BB962C8B-B14F-4D97-AF65-F5344CB8AC3E}">
        <p14:creationId xmlns:p14="http://schemas.microsoft.com/office/powerpoint/2010/main" val="275101411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BE18-52F9-CE79-F603-669A72F8E901}"/>
              </a:ext>
            </a:extLst>
          </p:cNvPr>
          <p:cNvSpPr>
            <a:spLocks noGrp="1"/>
          </p:cNvSpPr>
          <p:nvPr>
            <p:ph type="title"/>
          </p:nvPr>
        </p:nvSpPr>
        <p:spPr>
          <a:xfrm>
            <a:off x="635223" y="629266"/>
            <a:ext cx="3116690" cy="5594554"/>
          </a:xfrm>
        </p:spPr>
        <p:txBody>
          <a:bodyPr anchor="ctr">
            <a:normAutofit/>
          </a:bodyPr>
          <a:lstStyle/>
          <a:p>
            <a:pPr>
              <a:lnSpc>
                <a:spcPct val="90000"/>
              </a:lnSpc>
            </a:pPr>
            <a:r>
              <a:rPr lang="en-US" sz="3700"/>
              <a:t>Why is there an SDVOB requirement on NYS contracts?</a:t>
            </a:r>
          </a:p>
        </p:txBody>
      </p:sp>
      <p:sp>
        <p:nvSpPr>
          <p:cNvPr id="19"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1" name="Rectangle 20">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5" name="Rectangle 24">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A5B7021-86D4-2CB8-4FBC-474EBEA9D4DA}"/>
              </a:ext>
            </a:extLst>
          </p:cNvPr>
          <p:cNvSpPr>
            <a:spLocks noGrp="1"/>
          </p:cNvSpPr>
          <p:nvPr>
            <p:ph idx="1"/>
          </p:nvPr>
        </p:nvSpPr>
        <p:spPr>
          <a:xfrm>
            <a:off x="5048452" y="1410459"/>
            <a:ext cx="6495847" cy="1885146"/>
          </a:xfrm>
        </p:spPr>
        <p:txBody>
          <a:bodyPr>
            <a:normAutofit/>
          </a:bodyPr>
          <a:lstStyle/>
          <a:p>
            <a:pPr>
              <a:lnSpc>
                <a:spcPct val="90000"/>
              </a:lnSpc>
            </a:pPr>
            <a:r>
              <a:rPr lang="en-US" sz="1700">
                <a:solidFill>
                  <a:schemeClr val="bg1"/>
                </a:solidFill>
              </a:rPr>
              <a:t>Established by Article 3 of the NYS Veterans’ Services Law</a:t>
            </a:r>
          </a:p>
          <a:p>
            <a:pPr>
              <a:lnSpc>
                <a:spcPct val="90000"/>
              </a:lnSpc>
            </a:pPr>
            <a:r>
              <a:rPr lang="en-US" sz="1700">
                <a:solidFill>
                  <a:schemeClr val="bg1"/>
                </a:solidFill>
              </a:rPr>
              <a:t>The goal of the SDVOB program is to encourage and support eligible Service-Disabled Veteran-Owned Businesses to play a greater role in the state's economy by increasing their participation in New York State's contracting opportunities</a:t>
            </a:r>
          </a:p>
        </p:txBody>
      </p:sp>
      <p:pic>
        <p:nvPicPr>
          <p:cNvPr id="6" name="Picture 5">
            <a:extLst>
              <a:ext uri="{FF2B5EF4-FFF2-40B4-BE49-F238E27FC236}">
                <a16:creationId xmlns:a16="http://schemas.microsoft.com/office/drawing/2014/main" id="{EAD1FC36-B6F5-E853-525D-54BD749A181C}"/>
              </a:ext>
            </a:extLst>
          </p:cNvPr>
          <p:cNvPicPr>
            <a:picLocks noChangeAspect="1"/>
          </p:cNvPicPr>
          <p:nvPr/>
        </p:nvPicPr>
        <p:blipFill>
          <a:blip r:embed="rId4"/>
          <a:stretch>
            <a:fillRect/>
          </a:stretch>
        </p:blipFill>
        <p:spPr>
          <a:xfrm>
            <a:off x="6285774" y="3295605"/>
            <a:ext cx="3555456" cy="3160405"/>
          </a:xfrm>
          <a:prstGeom prst="rect">
            <a:avLst/>
          </a:prstGeom>
        </p:spPr>
      </p:pic>
    </p:spTree>
    <p:extLst>
      <p:ext uri="{BB962C8B-B14F-4D97-AF65-F5344CB8AC3E}">
        <p14:creationId xmlns:p14="http://schemas.microsoft.com/office/powerpoint/2010/main" val="76583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40D0790-0DF6-E7FC-D86E-4B92680DF355}"/>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Standard MWBE &amp; SDVOB Goals on NYS Contracts</a:t>
            </a:r>
          </a:p>
        </p:txBody>
      </p:sp>
      <p:sp>
        <p:nvSpPr>
          <p:cNvPr id="14" name="Rectangle 13">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FB2A4F27-4D8C-FB8F-6C28-BF8B00C1E2F0}"/>
              </a:ext>
            </a:extLst>
          </p:cNvPr>
          <p:cNvGraphicFramePr>
            <a:graphicFrameLocks noGrp="1"/>
          </p:cNvGraphicFramePr>
          <p:nvPr>
            <p:ph idx="1"/>
            <p:extLst>
              <p:ext uri="{D42A27DB-BD31-4B8C-83A1-F6EECF244321}">
                <p14:modId xmlns:p14="http://schemas.microsoft.com/office/powerpoint/2010/main" val="136156331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484288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53B07A5-DD10-D860-EDFB-61B7020B6FBD}"/>
              </a:ext>
            </a:extLst>
          </p:cNvPr>
          <p:cNvSpPr>
            <a:spLocks noGrp="1"/>
          </p:cNvSpPr>
          <p:nvPr>
            <p:ph type="title"/>
          </p:nvPr>
        </p:nvSpPr>
        <p:spPr>
          <a:xfrm>
            <a:off x="648930" y="629267"/>
            <a:ext cx="9252154" cy="1016654"/>
          </a:xfrm>
        </p:spPr>
        <p:txBody>
          <a:bodyPr>
            <a:normAutofit fontScale="90000"/>
          </a:bodyPr>
          <a:lstStyle/>
          <a:p>
            <a:r>
              <a:rPr lang="en-US" dirty="0">
                <a:solidFill>
                  <a:srgbClr val="EBEBEB"/>
                </a:solidFill>
              </a:rPr>
              <a:t>Eligible Expenses: Capital vs Non-capital</a:t>
            </a:r>
          </a:p>
        </p:txBody>
      </p:sp>
      <p:sp>
        <p:nvSpPr>
          <p:cNvPr id="13" name="Rectangle 12">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30D218E8-78F6-AEC7-28FD-BB063E812B88}"/>
              </a:ext>
            </a:extLst>
          </p:cNvPr>
          <p:cNvGraphicFramePr>
            <a:graphicFrameLocks noGrp="1"/>
          </p:cNvGraphicFramePr>
          <p:nvPr>
            <p:ph idx="1"/>
            <p:extLst>
              <p:ext uri="{D42A27DB-BD31-4B8C-83A1-F6EECF244321}">
                <p14:modId xmlns:p14="http://schemas.microsoft.com/office/powerpoint/2010/main" val="2076528278"/>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707460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4EF6BE6-922F-3CC9-89B7-A8B525D5E6FE}"/>
              </a:ext>
            </a:extLst>
          </p:cNvPr>
          <p:cNvGraphicFramePr>
            <a:graphicFrameLocks noGrp="1"/>
          </p:cNvGraphicFramePr>
          <p:nvPr>
            <p:ph idx="1"/>
            <p:extLst>
              <p:ext uri="{D42A27DB-BD31-4B8C-83A1-F6EECF244321}">
                <p14:modId xmlns:p14="http://schemas.microsoft.com/office/powerpoint/2010/main" val="3859298283"/>
              </p:ext>
            </p:extLst>
          </p:nvPr>
        </p:nvGraphicFramePr>
        <p:xfrm>
          <a:off x="433251" y="169818"/>
          <a:ext cx="11325498" cy="6283462"/>
        </p:xfrm>
        <a:graphic>
          <a:graphicData uri="http://schemas.openxmlformats.org/drawingml/2006/table">
            <a:tbl>
              <a:tblPr firstRow="1" bandRow="1">
                <a:tableStyleId>{5C22544A-7EE6-4342-B048-85BDC9FD1C3A}</a:tableStyleId>
              </a:tblPr>
              <a:tblGrid>
                <a:gridCol w="5662749">
                  <a:extLst>
                    <a:ext uri="{9D8B030D-6E8A-4147-A177-3AD203B41FA5}">
                      <a16:colId xmlns:a16="http://schemas.microsoft.com/office/drawing/2014/main" val="4024806416"/>
                    </a:ext>
                  </a:extLst>
                </a:gridCol>
                <a:gridCol w="5662749">
                  <a:extLst>
                    <a:ext uri="{9D8B030D-6E8A-4147-A177-3AD203B41FA5}">
                      <a16:colId xmlns:a16="http://schemas.microsoft.com/office/drawing/2014/main" val="2902479474"/>
                    </a:ext>
                  </a:extLst>
                </a:gridCol>
              </a:tblGrid>
              <a:tr h="522742">
                <a:tc>
                  <a:txBody>
                    <a:bodyPr/>
                    <a:lstStyle/>
                    <a:p>
                      <a:r>
                        <a:rPr lang="en-US" dirty="0"/>
                        <a:t>Category of Expense</a:t>
                      </a:r>
                    </a:p>
                  </a:txBody>
                  <a:tcPr/>
                </a:tc>
                <a:tc>
                  <a:txBody>
                    <a:bodyPr/>
                    <a:lstStyle/>
                    <a:p>
                      <a:r>
                        <a:rPr lang="en-US" dirty="0"/>
                        <a:t>Eligible (y/n)?</a:t>
                      </a:r>
                    </a:p>
                  </a:txBody>
                  <a:tcPr/>
                </a:tc>
                <a:extLst>
                  <a:ext uri="{0D108BD9-81ED-4DB2-BD59-A6C34878D82A}">
                    <a16:rowId xmlns:a16="http://schemas.microsoft.com/office/drawing/2014/main" val="3192659481"/>
                  </a:ext>
                </a:extLst>
              </a:tr>
              <a:tr h="979486">
                <a:tc>
                  <a:txBody>
                    <a:bodyPr/>
                    <a:lstStyle/>
                    <a:p>
                      <a:r>
                        <a:rPr lang="en-US" dirty="0"/>
                        <a:t>Local non-profit or not-for-profit providing services or materials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Speaker fees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Data pull</a:t>
                      </a:r>
                    </a:p>
                    <a:p>
                      <a:endParaRPr lang="en-US" dirty="0"/>
                    </a:p>
                  </a:txBody>
                  <a:tcPr/>
                </a:tc>
                <a:tc>
                  <a:txBody>
                    <a:bodyPr/>
                    <a:lstStyle/>
                    <a:p>
                      <a:r>
                        <a:rPr lang="en-US" dirty="0"/>
                        <a:t>Y – for this to </a:t>
                      </a:r>
                      <a:r>
                        <a:rPr lang="en-US"/>
                        <a:t>be considered a </a:t>
                      </a:r>
                      <a:r>
                        <a:rPr lang="en-US" dirty="0"/>
                        <a:t>N, we would need explanation on why they were the only option for what they were providing</a:t>
                      </a:r>
                    </a:p>
                  </a:txBody>
                  <a:tcPr/>
                </a:tc>
                <a:extLst>
                  <a:ext uri="{0D108BD9-81ED-4DB2-BD59-A6C34878D82A}">
                    <a16:rowId xmlns:a16="http://schemas.microsoft.com/office/drawing/2014/main" val="1138916079"/>
                  </a:ext>
                </a:extLst>
              </a:tr>
              <a:tr h="0">
                <a:tc>
                  <a:txBody>
                    <a:bodyPr/>
                    <a:lstStyle/>
                    <a:p>
                      <a:r>
                        <a:rPr lang="en-US" dirty="0"/>
                        <a:t>Travel*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Educational Materials: purchase of XYZ accredited curriculum. Must be purchased from XYZ Industries.**</a:t>
                      </a:r>
                    </a:p>
                    <a:p>
                      <a:r>
                        <a:rPr lang="en-US" dirty="0"/>
                        <a:t>Postage</a:t>
                      </a:r>
                    </a:p>
                    <a:p>
                      <a:r>
                        <a:rPr lang="en-US" dirty="0"/>
                        <a:t>Utilities</a:t>
                      </a:r>
                    </a:p>
                    <a:p>
                      <a:r>
                        <a:rPr lang="en-US" dirty="0"/>
                        <a:t>Personal Services</a:t>
                      </a:r>
                    </a:p>
                    <a:p>
                      <a:r>
                        <a:rPr lang="en-US" dirty="0"/>
                        <a:t>Animals/Animal Care</a:t>
                      </a:r>
                    </a:p>
                    <a:p>
                      <a:r>
                        <a:rPr lang="en-US" b="1" dirty="0"/>
                        <a:t>Core Facilities: Gene Expression Analysis**</a:t>
                      </a:r>
                    </a:p>
                  </a:txBody>
                  <a:tcPr/>
                </a:tc>
                <a:tc>
                  <a:txBody>
                    <a:bodyPr/>
                    <a:lstStyle/>
                    <a:p>
                      <a:r>
                        <a:rPr lang="en-US" dirty="0"/>
                        <a:t>N</a:t>
                      </a:r>
                    </a:p>
                    <a:p>
                      <a:endParaRPr lang="en-US" dirty="0"/>
                    </a:p>
                    <a:p>
                      <a:r>
                        <a:rPr lang="en-US" dirty="0"/>
                        <a:t>*only if a travel agency is used would a “travel” expense be eligible</a:t>
                      </a:r>
                    </a:p>
                    <a:p>
                      <a:r>
                        <a:rPr lang="en-US" dirty="0"/>
                        <a:t>**these examples is different than below because there is reference to something specific that can only be bought from 1 vendor, or that is not found in the Directories. </a:t>
                      </a:r>
                    </a:p>
                  </a:txBody>
                  <a:tcPr/>
                </a:tc>
                <a:extLst>
                  <a:ext uri="{0D108BD9-81ED-4DB2-BD59-A6C34878D82A}">
                    <a16:rowId xmlns:a16="http://schemas.microsoft.com/office/drawing/2014/main" val="4048932483"/>
                  </a:ext>
                </a:extLst>
              </a:tr>
              <a:tr h="9535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Refreshments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Educational Materials</a:t>
                      </a:r>
                    </a:p>
                    <a:p>
                      <a:r>
                        <a:rPr lang="en-US" dirty="0"/>
                        <a:t>Marketing</a:t>
                      </a:r>
                    </a:p>
                    <a:p>
                      <a:r>
                        <a:rPr lang="en-US" dirty="0"/>
                        <a:t>Office, Medical, Program* or Lab Supplies</a:t>
                      </a:r>
                    </a:p>
                    <a:p>
                      <a:r>
                        <a:rPr lang="en-US" dirty="0"/>
                        <a:t>Copying or Printing</a:t>
                      </a:r>
                    </a:p>
                    <a:p>
                      <a:r>
                        <a:rPr lang="en-US" b="1" dirty="0"/>
                        <a:t>Core Facilities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can be similar to the above Education Materials example</a:t>
                      </a:r>
                    </a:p>
                  </a:txBody>
                  <a:tcPr/>
                </a:tc>
                <a:extLst>
                  <a:ext uri="{0D108BD9-81ED-4DB2-BD59-A6C34878D82A}">
                    <a16:rowId xmlns:a16="http://schemas.microsoft.com/office/drawing/2014/main" val="1750063799"/>
                  </a:ext>
                </a:extLst>
              </a:tr>
            </a:tbl>
          </a:graphicData>
        </a:graphic>
      </p:graphicFrame>
    </p:spTree>
    <p:extLst>
      <p:ext uri="{BB962C8B-B14F-4D97-AF65-F5344CB8AC3E}">
        <p14:creationId xmlns:p14="http://schemas.microsoft.com/office/powerpoint/2010/main" val="78265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 name="Picture 8">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 name="Oval 10">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 name="Picture 12">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14">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2" name="Rectangle 16">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Rectangle 1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8" name="Freeform: Shape 2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D68C126E-64B4-97EA-A6B4-D29B7A735C14}"/>
              </a:ext>
            </a:extLst>
          </p:cNvPr>
          <p:cNvSpPr>
            <a:spLocks noGrp="1"/>
          </p:cNvSpPr>
          <p:nvPr>
            <p:ph type="title"/>
          </p:nvPr>
        </p:nvSpPr>
        <p:spPr>
          <a:xfrm>
            <a:off x="1154955" y="1447800"/>
            <a:ext cx="6458419" cy="3329581"/>
          </a:xfrm>
        </p:spPr>
        <p:txBody>
          <a:bodyPr vert="horz" lIns="91440" tIns="45720" rIns="91440" bIns="45720" rtlCol="0" anchor="b">
            <a:normAutofit/>
          </a:bodyPr>
          <a:lstStyle/>
          <a:p>
            <a:pPr>
              <a:lnSpc>
                <a:spcPct val="90000"/>
              </a:lnSpc>
            </a:pPr>
            <a:r>
              <a:rPr lang="en-US" sz="5600"/>
              <a:t>What obligations must be fulfilled to meet these goals?</a:t>
            </a:r>
          </a:p>
        </p:txBody>
      </p:sp>
      <p:sp>
        <p:nvSpPr>
          <p:cNvPr id="20" name="Rectangle 2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82840220"/>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10525</TotalTime>
  <Words>1572</Words>
  <Application>Microsoft Office PowerPoint</Application>
  <PresentationFormat>Widescreen</PresentationFormat>
  <Paragraphs>151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vt:lpstr>
      <vt:lpstr>MWBE &amp; SDVOB Requirements on NYS Department of Health Contracts for the University of Rochester</vt:lpstr>
      <vt:lpstr>Topics in today’s discussion</vt:lpstr>
      <vt:lpstr>Timeline of the MWBE Program</vt:lpstr>
      <vt:lpstr>Why is there an MWBE requirement on NYS contracts?</vt:lpstr>
      <vt:lpstr>Why is there an SDVOB requirement on NYS contracts?</vt:lpstr>
      <vt:lpstr>Standard MWBE &amp; SDVOB Goals on NYS Contracts</vt:lpstr>
      <vt:lpstr>Eligible Expenses: Capital vs Non-capital</vt:lpstr>
      <vt:lpstr>PowerPoint Presentation</vt:lpstr>
      <vt:lpstr>What obligations must be fulfilled to meet these goals?</vt:lpstr>
      <vt:lpstr>1. Accurate evaluation of eligible expenses (on non-capital contracts)</vt:lpstr>
      <vt:lpstr>2. Outreach to MWBEs &amp; SDVOBs</vt:lpstr>
      <vt:lpstr>3. Ensuring your contact information is up-to-date</vt:lpstr>
      <vt:lpstr>4. MWBE/SDVOBs Obligations versus Project Obligations</vt:lpstr>
      <vt:lpstr>5. Responding to Quarterly Reporting Notifications</vt:lpstr>
      <vt:lpstr>Waiver Approval</vt:lpstr>
      <vt:lpstr>Waiver Denial</vt:lpstr>
      <vt:lpstr>How can the University demonstrate efforts to comply?</vt:lpstr>
      <vt:lpstr>What happens when goals are not met &amp; the waiver is denied?</vt:lpstr>
      <vt:lpstr>In Conclusion</vt:lpstr>
      <vt:lpstr>Helpful Links</vt:lpstr>
      <vt:lpstr>Questions &amp;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MWBE Requirements on NYS Contracts (URMC)</dc:title>
  <dc:creator>McAuliffe, Allyson (HEALTH)</dc:creator>
  <cp:lastModifiedBy>McAuliffe, Allyson (HEALTH)</cp:lastModifiedBy>
  <cp:revision>4</cp:revision>
  <dcterms:created xsi:type="dcterms:W3CDTF">2024-04-18T20:41:28Z</dcterms:created>
  <dcterms:modified xsi:type="dcterms:W3CDTF">2024-04-30T14:05:25Z</dcterms:modified>
</cp:coreProperties>
</file>