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629" r:id="rId2"/>
    <p:sldId id="630" r:id="rId3"/>
    <p:sldId id="643" r:id="rId4"/>
    <p:sldId id="647" r:id="rId5"/>
    <p:sldId id="642" r:id="rId6"/>
    <p:sldId id="645" r:id="rId7"/>
    <p:sldId id="644" r:id="rId8"/>
    <p:sldId id="646" r:id="rId9"/>
    <p:sldId id="635" r:id="rId10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9317D5-A62E-7363-9F31-22C6D1536AC8}" name="Stefanie Fingler" initials="SF" userId="gpA1x+99cb+xv5/tULjXUFiYlYhVLt6Hve5S1eUucsg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32B882"/>
    <a:srgbClr val="F89F56"/>
    <a:srgbClr val="FF5050"/>
    <a:srgbClr val="FF0000"/>
    <a:srgbClr val="FFFFFF"/>
    <a:srgbClr val="00823B"/>
    <a:srgbClr val="848484"/>
    <a:srgbClr val="D26012"/>
    <a:srgbClr val="5A8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0C4B0-8B19-42F2-AFF7-FDA776604776}" v="46" dt="2023-12-20T14:33:50.248"/>
    <p1510:client id="{EA17EF54-4015-45E1-B3CB-708CE7E6DFD0}" v="19" dt="2023-12-20T14:32:23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66316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>
        <p:scale>
          <a:sx n="162" d="100"/>
          <a:sy n="162" d="100"/>
        </p:scale>
        <p:origin x="448" y="-26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CBFED5-1E30-4530-B8DF-5FCBE11EC0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AC51D8-050E-47A2-850A-538687A9C2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DA42A-172F-4B08-9103-52F1BA71A687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DFF2D1-3268-48C6-8656-D6415A5B7B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A24B2-CDBD-470F-8AE2-965D76DC90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2045E-FFC8-4CFC-B6C6-E7166196B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261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4A93B-2F11-49DE-A421-D6C540C01A68}" type="datetimeFigureOut">
              <a:t>4/30/2024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15BB7-D9E2-4673-8157-28A03A1103BD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6603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Remove Val – resize images and make this slide more visually pleasing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15BB7-D9E2-4673-8157-28A03A1103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97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05200"/>
            <a:ext cx="103632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8"/>
            <a:ext cx="12192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84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363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787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head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34968"/>
            <a:ext cx="11480800" cy="63976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1650" b="0" i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200" y="1906260"/>
            <a:ext cx="11480800" cy="437367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5867401"/>
            <a:ext cx="1148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Protocol version: AB, April 25, 2016						vk_05242019</a:t>
            </a:r>
          </a:p>
        </p:txBody>
      </p:sp>
    </p:spTree>
    <p:extLst>
      <p:ext uri="{BB962C8B-B14F-4D97-AF65-F5344CB8AC3E}">
        <p14:creationId xmlns:p14="http://schemas.microsoft.com/office/powerpoint/2010/main" val="2605996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163" y="244477"/>
            <a:ext cx="10519317" cy="747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32520" y="1230315"/>
            <a:ext cx="10647349" cy="40417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CCE0C-DECB-4854-8308-09C0FA528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585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6361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63F64DB-4C9D-49EC-B8CB-69231C19751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76EAE53-4D85-4E85-AC8D-6401EF8D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5617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87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1785600" cy="114300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962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441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926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981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8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06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9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258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8"/>
            <a:ext cx="12192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1158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371600"/>
            <a:ext cx="103632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38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88" r:id="rId15"/>
    <p:sldLayoutId id="2147483704" r:id="rId1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800">
          <a:solidFill>
            <a:schemeClr val="tx1"/>
          </a:solidFill>
          <a:latin typeface="+mn-lt"/>
          <a:ea typeface="+mn-ea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rmc.zoom.us/j/98741414139?pwd=aFJRYVY2SGx1Z1YwS1JwalZLQ3RtUT09" TargetMode="External"/><Relationship Id="rId7" Type="http://schemas.openxmlformats.org/officeDocument/2006/relationships/hyperlink" Target="https://urmc.zoom.us/j/99000745378?pwd=K2NzVVgzRmdFK0d5cUpCN1AyNmdxUT09" TargetMode="External"/><Relationship Id="rId2" Type="http://schemas.openxmlformats.org/officeDocument/2006/relationships/hyperlink" Target="https://urmc.zoom.us/j/94974054343?pwd=ck5IelVIMkRDaGg3ZXR6djdBS24yQT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mc.zoom.us/j/96803341232?pwd=cUI1MHZwS2U0QUdHTERiT0lNcU9oUT09" TargetMode="External"/><Relationship Id="rId5" Type="http://schemas.openxmlformats.org/officeDocument/2006/relationships/hyperlink" Target="https://urmc.zoom.us/j/95125659026?pwd=cG5BWlVxZ3NUa0NIcFp0ZHFxZlV3Zz09" TargetMode="External"/><Relationship Id="rId4" Type="http://schemas.openxmlformats.org/officeDocument/2006/relationships/hyperlink" Target="https://urmc.zoom.us/j/91827860586?pwd=dDIrVWx0NktzOTBMM2xxeCsyZUpIdz0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rmc.zoom.us/j/98686599239?pwd=elFYdnNJUmgwMW15N2tBNkZlQUlNQT09" TargetMode="External"/><Relationship Id="rId7" Type="http://schemas.openxmlformats.org/officeDocument/2006/relationships/hyperlink" Target="https://urmc.zoom.us/j/93639782065?pwd=M2RLclZDS0pxci9PNkJQNC9WckhTQT09" TargetMode="External"/><Relationship Id="rId2" Type="http://schemas.openxmlformats.org/officeDocument/2006/relationships/hyperlink" Target="https://urmc.zoom.us/j/91579518631?pwd=dURETUNIN3pMOTY2T0lqUzdraXVhUT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mc.zoom.us/j/94245037336?pwd=elg4VUxMcmJiWWU4b1I3QlU4cTNzZz09" TargetMode="External"/><Relationship Id="rId5" Type="http://schemas.openxmlformats.org/officeDocument/2006/relationships/hyperlink" Target="https://urmc.zoom.us/j/99631057662?pwd=RGx4SDNrcloyeUNnU1B6TWNOclVtZz09" TargetMode="External"/><Relationship Id="rId4" Type="http://schemas.openxmlformats.org/officeDocument/2006/relationships/hyperlink" Target="https://urmc.zoom.us/j/98433195674?pwd=bnZDdjNqM1h1cUdrT0w4WDVqdE0rZz0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.rochester.edu/wp-content/uploads/URGEMS_QRC8.pdf" TargetMode="External"/><Relationship Id="rId2" Type="http://schemas.openxmlformats.org/officeDocument/2006/relationships/hyperlink" Target="https://tech.rochester.edu/services/urgem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URGEMSSupport@UR.Rochester.ed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rgemstest.ur.rochester.edu/Login.aspx" TargetMode="External"/><Relationship Id="rId2" Type="http://schemas.openxmlformats.org/officeDocument/2006/relationships/hyperlink" Target="https://urgems.ur.rochester.edu/Login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.rochester.edu/urgems-trainin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Gratitud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URGEMSSupport@UR.Rochester.edu" TargetMode="External"/><Relationship Id="rId2" Type="http://schemas.openxmlformats.org/officeDocument/2006/relationships/hyperlink" Target="mailto:URGEMSCoreTeam@UR.Rochester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RGEMSENDUsers@UR.Rochester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7A7F8AA-3B8D-4802-8287-DBA9AC84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748717"/>
            <a:ext cx="10363200" cy="2680283"/>
          </a:xfrm>
        </p:spPr>
        <p:txBody>
          <a:bodyPr/>
          <a:lstStyle/>
          <a:p>
            <a:r>
              <a:rPr lang="en-US" sz="4000" dirty="0"/>
              <a:t>General Encumbrance Management System (URGEMS)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5" name="Subtitle 24">
            <a:extLst>
              <a:ext uri="{FF2B5EF4-FFF2-40B4-BE49-F238E27FC236}">
                <a16:creationId xmlns:a16="http://schemas.microsoft.com/office/drawing/2014/main" id="{56F3656D-E012-43AF-9AAF-1E1406F97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243431"/>
            <a:ext cx="10363200" cy="1752600"/>
          </a:xfrm>
        </p:spPr>
        <p:txBody>
          <a:bodyPr/>
          <a:lstStyle/>
          <a:p>
            <a:r>
              <a:rPr lang="en-US" dirty="0"/>
              <a:t>April 30, 2024</a:t>
            </a:r>
          </a:p>
          <a:p>
            <a:r>
              <a:rPr lang="en-US" dirty="0"/>
              <a:t>Stefanie Fingler, Melanie Gates, Bonnie Lipari,</a:t>
            </a:r>
          </a:p>
          <a:p>
            <a:r>
              <a:rPr lang="en-US" dirty="0"/>
              <a:t>Christina Polito, Rosalyn Smith</a:t>
            </a:r>
          </a:p>
        </p:txBody>
      </p:sp>
    </p:spTree>
    <p:extLst>
      <p:ext uri="{BB962C8B-B14F-4D97-AF65-F5344CB8AC3E}">
        <p14:creationId xmlns:p14="http://schemas.microsoft.com/office/powerpoint/2010/main" val="61378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EE1B-188A-44CC-97D2-FE8F3709B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URGEMS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244D-AFD8-4A41-8F9D-2C09010A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077985"/>
            <a:ext cx="11709167" cy="4702029"/>
          </a:xfrm>
        </p:spPr>
        <p:txBody>
          <a:bodyPr/>
          <a:lstStyle/>
          <a:p>
            <a:r>
              <a:rPr lang="en-US" b="1" dirty="0"/>
              <a:t>What is URGEMS?</a:t>
            </a:r>
          </a:p>
          <a:p>
            <a:pPr lvl="1"/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URGEMS</a:t>
            </a:r>
            <a:r>
              <a:rPr lang="en-US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stands for University of Rochester General Encumbrance Management System and </a:t>
            </a:r>
            <a:r>
              <a:rPr lang="en-US" dirty="0">
                <a:latin typeface="+mj-lt"/>
              </a:rPr>
              <a:t>has been a shadow system available at the University for over a decade now. It is used to track and manage transaction details that shadow the UR Financials system, for both grant and non-grant accounts.</a:t>
            </a:r>
            <a:endParaRPr lang="en-US" dirty="0">
              <a:latin typeface="+mj-lt"/>
              <a:cs typeface="+mn-cs"/>
            </a:endParaRPr>
          </a:p>
          <a:p>
            <a:pPr lvl="1"/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When used, financials position is always known. The system is used to manages Human Resources, departmental information, and forecasting transactions for total financial management.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b="1" dirty="0"/>
              <a:t>I thought URGEMS was going away?</a:t>
            </a:r>
          </a:p>
          <a:p>
            <a:pPr lvl="1"/>
            <a:r>
              <a:rPr lang="en-US" dirty="0"/>
              <a:t>Over the past few years, there has a been a lack of technical support for this system. SMD has invested resources so that we can provide system upgrades and enhancements to reinvigorate URGEMS 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 algn="ctr">
              <a:buNone/>
            </a:pPr>
            <a:r>
              <a:rPr lang="en-US" sz="2100" b="1" dirty="0">
                <a:solidFill>
                  <a:srgbClr val="FF0000"/>
                </a:solidFill>
              </a:rPr>
              <a:t>*OFFICE HOURS NOW AVAILBLE*</a:t>
            </a:r>
          </a:p>
          <a:p>
            <a:pPr marL="342900" lvl="1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Office Hours will be used to provide topic specific training 2x a week (same topic) at different times for the first 5 weeks. In weeks 6 and beyond we will hold open office hours to address topic specific questions from users.</a:t>
            </a:r>
          </a:p>
          <a:p>
            <a:pPr marL="342900" lvl="1" indent="0" algn="ctr">
              <a:buNone/>
            </a:pPr>
            <a:endParaRPr lang="en-US" sz="2100" b="1" dirty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8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EE1B-188A-44CC-97D2-FE8F3709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-261107"/>
            <a:ext cx="11785600" cy="1143000"/>
          </a:xfrm>
        </p:spPr>
        <p:txBody>
          <a:bodyPr/>
          <a:lstStyle/>
          <a:p>
            <a:r>
              <a:rPr lang="en-US" dirty="0"/>
              <a:t>OFFICE HOURS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244D-AFD8-4A41-8F9D-2C09010A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165" y="734036"/>
            <a:ext cx="11935670" cy="560384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Week 1: </a:t>
            </a:r>
            <a:r>
              <a:rPr lang="en-US" u="sng" dirty="0"/>
              <a:t>Navigating URGEMS and Non-Salary Menu: </a:t>
            </a:r>
            <a:r>
              <a:rPr lang="en-US" dirty="0"/>
              <a:t>Understanding Screen Navigation and an Introduction to Adding an Award, FAO, Budget Categories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Tues, May 7th 11-12pm  </a:t>
            </a:r>
            <a:r>
              <a:rPr lang="en-US" dirty="0">
                <a:hlinkClick r:id="rId2"/>
              </a:rPr>
              <a:t>https://urmc.zoom.us/j/94974054343?pwd=ck5IelVIMkRDaGg3ZXR6djdBS24yQT09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Wed, May 8th 3-4pm </a:t>
            </a:r>
            <a:r>
              <a:rPr lang="en-US" dirty="0">
                <a:hlinkClick r:id="rId3"/>
              </a:rPr>
              <a:t>https://urmc.zoom.us/j/98741414139?pwd=aFJRYVY2SGx1Z1YwS1JwalZLQ3RtUT09</a:t>
            </a:r>
            <a:r>
              <a:rPr lang="en-US" dirty="0"/>
              <a:t> </a:t>
            </a:r>
          </a:p>
          <a:p>
            <a:pPr marL="342900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Week 2: </a:t>
            </a:r>
            <a:r>
              <a:rPr lang="en-US" u="sng" dirty="0"/>
              <a:t>Navigating Non-Salary Menu: </a:t>
            </a:r>
            <a:r>
              <a:rPr lang="en-US" dirty="0"/>
              <a:t>Using the Search, Browse and Detail Tabs with an FAO, Adding a Non-Salary Encumbrance, Reconciling a Non-Salary Expense Record, and Running Non-Salary Reports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Tues, May 14th 11-12pm  </a:t>
            </a:r>
            <a:r>
              <a:rPr lang="en-US" dirty="0">
                <a:hlinkClick r:id="rId4"/>
              </a:rPr>
              <a:t>https://urmc.zoom.us/j/91827860586?pwd=dDIrVWx0NktzOTBMM2xxeCsyZUpIdz09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Wed, May 15th 3-4pm </a:t>
            </a:r>
            <a:r>
              <a:rPr lang="en-US" dirty="0">
                <a:hlinkClick r:id="rId5"/>
              </a:rPr>
              <a:t>https://urmc.zoom.us/j/95125659026?pwd=cG5BWlVxZ3NUa0NIcFp0ZHFxZlV3Zz09</a:t>
            </a:r>
            <a:r>
              <a:rPr lang="en-US" dirty="0"/>
              <a:t> </a:t>
            </a:r>
          </a:p>
          <a:p>
            <a:pPr marL="342900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Week 3: </a:t>
            </a:r>
            <a:r>
              <a:rPr lang="en-US" u="sng" dirty="0"/>
              <a:t>Navigating Non-Salary Menu: </a:t>
            </a:r>
            <a:r>
              <a:rPr lang="en-US" dirty="0"/>
              <a:t>Using the Search, Browse and Detail Tabs with an FAO, Adding a Non-Salary Encumbrance, Reconciling a Non-Salary Expense Record, and Running Non-Salary Reports </a:t>
            </a:r>
            <a:r>
              <a:rPr lang="en-US" i="1" dirty="0">
                <a:solidFill>
                  <a:srgbClr val="FF0000"/>
                </a:solidFill>
              </a:rPr>
              <a:t>(This session is focused on how to enter lump sum entries, mid-way through an award, for those who are transitioning existing awards to GEMS)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Tues, May 21st 11-12pm  </a:t>
            </a:r>
            <a:r>
              <a:rPr lang="en-US" dirty="0">
                <a:hlinkClick r:id="rId6"/>
              </a:rPr>
              <a:t>https://urmc.zoom.us/j/96803341232?pwd=cUI1MHZwS2U0QUdHTERiT0lNcU9oUT09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Wed, May 22nd 3-4pm </a:t>
            </a:r>
            <a:r>
              <a:rPr lang="en-US" dirty="0">
                <a:hlinkClick r:id="rId7"/>
              </a:rPr>
              <a:t>https://urmc.zoom.us/j/99000745378?pwd=K2NzVVgzRmdFK0d5cUpCN1AyNmdxUT09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0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EE1B-188A-44CC-97D2-FE8F3709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63" y="169178"/>
            <a:ext cx="11785600" cy="1143000"/>
          </a:xfrm>
        </p:spPr>
        <p:txBody>
          <a:bodyPr/>
          <a:lstStyle/>
          <a:p>
            <a:r>
              <a:rPr lang="en-US" dirty="0"/>
              <a:t>OFFICE HOURS SCHEDULE,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244D-AFD8-4A41-8F9D-2C09010A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30" y="1434517"/>
            <a:ext cx="11935670" cy="560384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Week 4: </a:t>
            </a:r>
            <a:r>
              <a:rPr lang="en-US" u="sng" dirty="0"/>
              <a:t>Navigating Salary: </a:t>
            </a:r>
            <a:r>
              <a:rPr lang="en-US" dirty="0"/>
              <a:t>Entering an Employee Record, Appointment, Salary, and Distribution, Make Pay and Reconcile a Record, Modify and Reallocate.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Tues, May 28th 11-12pm  </a:t>
            </a:r>
            <a:r>
              <a:rPr lang="en-US" dirty="0">
                <a:hlinkClick r:id="rId2"/>
              </a:rPr>
              <a:t>https://urmc.zoom.us/j/91579518631?pwd=dURETUNIN3pMOTY2T0lqUzdraXVhUT09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Wed, May 29th 3-4pm </a:t>
            </a:r>
            <a:r>
              <a:rPr lang="en-US" dirty="0">
                <a:hlinkClick r:id="rId3"/>
              </a:rPr>
              <a:t>https://urmc.zoom.us/j/98686599239?pwd=elFYdnNJUmgwMW15N2tBNkZlQUlNQT09</a:t>
            </a:r>
            <a:r>
              <a:rPr lang="en-US" dirty="0"/>
              <a:t> </a:t>
            </a:r>
          </a:p>
          <a:p>
            <a:pPr marL="342900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Week 5: </a:t>
            </a:r>
            <a:r>
              <a:rPr lang="en-US" u="sng" dirty="0"/>
              <a:t>Bringing it Together: </a:t>
            </a:r>
            <a:r>
              <a:rPr lang="en-US" dirty="0"/>
              <a:t>Reporting, Using GEMS Reports in Tandem with </a:t>
            </a:r>
            <a:r>
              <a:rPr lang="en-US" dirty="0" err="1"/>
              <a:t>URFinancials</a:t>
            </a:r>
            <a:r>
              <a:rPr lang="en-US" dirty="0"/>
              <a:t>, Common Pitfalls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Tues, June 4th 11-12pm  </a:t>
            </a:r>
            <a:r>
              <a:rPr lang="en-US" dirty="0">
                <a:hlinkClick r:id="rId4"/>
              </a:rPr>
              <a:t>https://urmc.zoom.us/j/98433195674?pwd=bnZDdjNqM1h1cUdrT0w4WDVqdE0rZz09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Wed, June 5th 3-4pm </a:t>
            </a:r>
            <a:r>
              <a:rPr lang="en-US" dirty="0">
                <a:hlinkClick r:id="rId5"/>
              </a:rPr>
              <a:t>https://urmc.zoom.us/j/99631057662?pwd=RGx4SDNrcloyeUNnU1B6TWNOclVtZz09</a:t>
            </a:r>
            <a:r>
              <a:rPr lang="en-US" dirty="0"/>
              <a:t> </a:t>
            </a:r>
          </a:p>
          <a:p>
            <a:pPr marL="342900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Week 6 and beyond (starting June 11</a:t>
            </a:r>
            <a:r>
              <a:rPr lang="en-US" baseline="30000" dirty="0"/>
              <a:t>th</a:t>
            </a:r>
            <a:r>
              <a:rPr lang="en-US" dirty="0"/>
              <a:t>): </a:t>
            </a:r>
            <a:r>
              <a:rPr lang="en-US" u="sng" dirty="0"/>
              <a:t>Open Office Hours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Tuesdays 11-12pm  </a:t>
            </a:r>
            <a:r>
              <a:rPr lang="en-US" dirty="0">
                <a:hlinkClick r:id="rId6"/>
              </a:rPr>
              <a:t>https://urmc.zoom.us/j/94245037336?pwd=elg4VUxMcmJiWWU4b1I3QlU4cTNzZz09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Wednesday 3-4 </a:t>
            </a:r>
            <a:r>
              <a:rPr lang="en-US" dirty="0">
                <a:hlinkClick r:id="rId7"/>
              </a:rPr>
              <a:t>https://urmc.zoom.us/j/93639782065?pwd=M2RLclZDS0pxci9PNkJQNC9WckhTQT09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57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EE1B-188A-44CC-97D2-FE8F3709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9937"/>
            <a:ext cx="11785600" cy="1143000"/>
          </a:xfrm>
        </p:spPr>
        <p:txBody>
          <a:bodyPr/>
          <a:lstStyle/>
          <a:p>
            <a:r>
              <a:rPr lang="en-US" dirty="0"/>
              <a:t>PRE-REQUISITES URGEMS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244D-AFD8-4A41-8F9D-2C09010A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85" y="943063"/>
            <a:ext cx="11341915" cy="47020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Obtaining Access to URGEMS</a:t>
            </a:r>
          </a:p>
          <a:p>
            <a:pPr lvl="1"/>
            <a:r>
              <a:rPr lang="en-US" dirty="0"/>
              <a:t>Submit a </a:t>
            </a:r>
            <a:r>
              <a:rPr lang="en-US" dirty="0">
                <a:hlinkClick r:id="rId2"/>
              </a:rPr>
              <a:t>Security Request form for URGEMS access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Click on the Access Request Form</a:t>
            </a:r>
          </a:p>
          <a:p>
            <a:pPr lvl="1"/>
            <a:r>
              <a:rPr lang="en-US" dirty="0"/>
              <a:t>Login with your URMC AD</a:t>
            </a:r>
          </a:p>
          <a:p>
            <a:pPr lvl="1"/>
            <a:r>
              <a:rPr lang="en-US" dirty="0"/>
              <a:t>Application: Select URGEMS</a:t>
            </a:r>
          </a:p>
          <a:p>
            <a:pPr lvl="1"/>
            <a:r>
              <a:rPr lang="en-US" dirty="0"/>
              <a:t>Add Cost Center: Select the Cost Center for which you manage,</a:t>
            </a:r>
          </a:p>
          <a:p>
            <a:pPr marL="342900" lvl="1" indent="0">
              <a:buNone/>
            </a:pPr>
            <a:r>
              <a:rPr lang="en-US" dirty="0"/>
              <a:t>(e.g. CC11405-058)</a:t>
            </a:r>
          </a:p>
          <a:p>
            <a:pPr lvl="1"/>
            <a:r>
              <a:rPr lang="en-US" dirty="0"/>
              <a:t>Select Role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NOTE – your security role affects what information you can</a:t>
            </a:r>
          </a:p>
          <a:p>
            <a:pPr marL="6858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access in the system. View the security role info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here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Print URGEMS Security Form, and obtain manager’s signature </a:t>
            </a:r>
          </a:p>
          <a:p>
            <a:pPr marL="342900" lvl="1" indent="0">
              <a:buNone/>
            </a:pPr>
            <a:r>
              <a:rPr lang="en-US" dirty="0"/>
              <a:t>(SMD Sign off required only for company level access) </a:t>
            </a:r>
          </a:p>
          <a:p>
            <a:pPr lvl="1"/>
            <a:r>
              <a:rPr lang="en-US" dirty="0"/>
              <a:t>Send completed form to </a:t>
            </a: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URGEMSSupport@UR.Rochester.edu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Access Granted with 24-48 hours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A35C5A-8068-D680-0DB9-56F57925AB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9094" y="1077985"/>
            <a:ext cx="4023791" cy="4693329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98B524-7AD6-5A61-AB02-7DAAB13F2527}"/>
              </a:ext>
            </a:extLst>
          </p:cNvPr>
          <p:cNvCxnSpPr/>
          <p:nvPr/>
        </p:nvCxnSpPr>
        <p:spPr bwMode="auto">
          <a:xfrm>
            <a:off x="4622334" y="2441196"/>
            <a:ext cx="3056760" cy="27466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3221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EE1B-188A-44CC-97D2-FE8F3709B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 INTO URGEMS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244D-AFD8-4A41-8F9D-2C09010A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42" y="1295400"/>
            <a:ext cx="11341915" cy="47020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URGEMS Support Team Sends Email Notifying Access – YAY!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Login to URGEMS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2"/>
              </a:rPr>
              <a:t>UR GEMS - Login (rochester.edu)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Sandbox Link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Not quite ready, use the T</a:t>
            </a:r>
            <a:r>
              <a:rPr lang="en-US" b="0" i="0" dirty="0">
                <a:solidFill>
                  <a:srgbClr val="1F1F1F"/>
                </a:solidFill>
                <a:effectLst/>
              </a:rPr>
              <a:t>est environment to get comfortable  </a:t>
            </a:r>
            <a:r>
              <a:rPr lang="en-US" u="sng" dirty="0">
                <a:solidFill>
                  <a:srgbClr val="0563C1"/>
                </a:solidFill>
                <a:ea typeface="Calibri" panose="020F0502020204030204" pitchFamily="34" charset="0"/>
                <a:hlinkClick r:id="rId3"/>
              </a:rPr>
              <a:t>https://urgemstest.ur.rochester.edu/Login.aspx</a:t>
            </a:r>
            <a:endParaRPr lang="en-US" u="sng" dirty="0">
              <a:solidFill>
                <a:srgbClr val="0563C1"/>
              </a:solidFill>
              <a:ea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u="sng" dirty="0">
              <a:solidFill>
                <a:srgbClr val="0563C1"/>
              </a:solidFill>
              <a:ea typeface="Calibri" panose="020F0502020204030204" pitchFamily="34" charset="0"/>
            </a:endParaRPr>
          </a:p>
          <a:p>
            <a:pPr marL="342900" lvl="1" indent="0">
              <a:buNone/>
            </a:pP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89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EE1B-188A-44CC-97D2-FE8F3709B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GUIDES AND OTHER HELPFUL DOCS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244D-AFD8-4A41-8F9D-2C09010A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42" y="1077985"/>
            <a:ext cx="11341915" cy="4702029"/>
          </a:xfrm>
        </p:spPr>
        <p:txBody>
          <a:bodyPr/>
          <a:lstStyle/>
          <a:p>
            <a:pPr lvl="1"/>
            <a:endParaRPr lang="en-US" dirty="0"/>
          </a:p>
          <a:p>
            <a:r>
              <a:rPr lang="en-US" dirty="0"/>
              <a:t>Training documents currently available</a:t>
            </a:r>
          </a:p>
          <a:p>
            <a:pPr lvl="1"/>
            <a:r>
              <a:rPr lang="en-US" dirty="0"/>
              <a:t>URGEMS Training User Guide (Circulated as a PDF attachment)</a:t>
            </a:r>
          </a:p>
          <a:p>
            <a:pPr lvl="1"/>
            <a:r>
              <a:rPr lang="en-US" dirty="0"/>
              <a:t>Quick reference cards for URGEMS users can be found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University wide training and support for both new and current users via office hours (Slides 3-4)</a:t>
            </a:r>
          </a:p>
          <a:p>
            <a:pPr lvl="1"/>
            <a:endParaRPr lang="en-US" dirty="0"/>
          </a:p>
          <a:p>
            <a:r>
              <a:rPr lang="en-US" dirty="0"/>
              <a:t>Other Necessary Materials </a:t>
            </a:r>
          </a:p>
          <a:p>
            <a:pPr lvl="1"/>
            <a:r>
              <a:rPr lang="en-US" dirty="0"/>
              <a:t>Access to your Cost Center’s URFinancials Reporting </a:t>
            </a:r>
          </a:p>
          <a:p>
            <a:pPr lvl="2"/>
            <a:r>
              <a:rPr lang="en-US" dirty="0"/>
              <a:t>Commonly Used Reports: Award Budgetary Balance (URF0987); FAO Budgetary Balance (URF0989); Transaction Details (URF0985) </a:t>
            </a:r>
          </a:p>
          <a:p>
            <a:pPr lvl="1"/>
            <a:r>
              <a:rPr lang="en-US" dirty="0"/>
              <a:t>Access to your Cost Center’s Cognos Cum Salary Reporting </a:t>
            </a:r>
          </a:p>
          <a:p>
            <a:pPr lvl="2"/>
            <a:r>
              <a:rPr lang="en-US" dirty="0"/>
              <a:t>Commonly Used Reports: Cum Salary Report by FAO</a:t>
            </a:r>
          </a:p>
          <a:p>
            <a:pPr lvl="1"/>
            <a:r>
              <a:rPr lang="en-US" dirty="0"/>
              <a:t>Access to your Cost Center’s IORA Award Info</a:t>
            </a:r>
          </a:p>
          <a:p>
            <a:pPr lvl="2"/>
            <a:r>
              <a:rPr lang="en-US" dirty="0"/>
              <a:t>Need a minimum of read only access </a:t>
            </a:r>
          </a:p>
        </p:txBody>
      </p:sp>
    </p:spTree>
    <p:extLst>
      <p:ext uri="{BB962C8B-B14F-4D97-AF65-F5344CB8AC3E}">
        <p14:creationId xmlns:p14="http://schemas.microsoft.com/office/powerpoint/2010/main" val="3080793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16B05-AE78-DA5E-F03E-AB2C0173F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9863" y="918594"/>
            <a:ext cx="8363825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Our team appreciates your patience as we have,  and continued to, work through system bugs and enhancements.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We are excited to work with you and support your teams!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 descr="A close-up of words&#10;&#10;Description automatically generated">
            <a:extLst>
              <a:ext uri="{FF2B5EF4-FFF2-40B4-BE49-F238E27FC236}">
                <a16:creationId xmlns:a16="http://schemas.microsoft.com/office/drawing/2014/main" id="{9DD52436-BF9A-17F8-31EB-5FB65DD9E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09005" y="3088431"/>
            <a:ext cx="4959678" cy="267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9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1C04D-EC42-4160-B463-13BE49DE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Contacts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014F-EA26-4DB6-89E5-213657DE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49" y="1371599"/>
            <a:ext cx="11232859" cy="4668473"/>
          </a:xfrm>
        </p:spPr>
        <p:txBody>
          <a:bodyPr/>
          <a:lstStyle/>
          <a:p>
            <a:r>
              <a:rPr lang="en-US" dirty="0"/>
              <a:t>URGEMS Core Team (</a:t>
            </a:r>
            <a:r>
              <a:rPr lang="en-US" dirty="0">
                <a:hlinkClick r:id="rId2"/>
              </a:rPr>
              <a:t>URGEMSCoreTeam@UR.Rochester.edu</a:t>
            </a:r>
            <a:r>
              <a:rPr lang="en-US" dirty="0"/>
              <a:t>):</a:t>
            </a:r>
          </a:p>
          <a:p>
            <a:pPr marL="556895" lvl="1" indent="-213995"/>
            <a:r>
              <a:rPr lang="en-US" u="sng" dirty="0"/>
              <a:t>Members: </a:t>
            </a:r>
            <a:r>
              <a:rPr lang="en-US" dirty="0"/>
              <a:t>Bonnie Lipari, Stefanie Fingler, Melanie Gates, Rosalyn Smith, Christina Polito</a:t>
            </a:r>
            <a:endParaRPr lang="en-US" dirty="0">
              <a:cs typeface="Times New Roman"/>
            </a:endParaRPr>
          </a:p>
          <a:p>
            <a:pPr lvl="1"/>
            <a:r>
              <a:rPr lang="en-US" u="sng" dirty="0"/>
              <a:t>Purpose</a:t>
            </a:r>
            <a:r>
              <a:rPr lang="en-US" dirty="0"/>
              <a:t>: SMD has a core URGEMS group to help reinvigorate and support URGEMS. This group is responsible for </a:t>
            </a:r>
          </a:p>
          <a:p>
            <a:pPr lvl="2"/>
            <a:r>
              <a:rPr lang="en-US" dirty="0"/>
              <a:t>(1) working with IT to fix system bugs and update the platform, so that can be supported by University IT </a:t>
            </a:r>
          </a:p>
          <a:p>
            <a:pPr lvl="2"/>
            <a:r>
              <a:rPr lang="en-US" dirty="0"/>
              <a:t>(2) working to enhance functionality of the system </a:t>
            </a:r>
          </a:p>
          <a:p>
            <a:pPr lvl="2"/>
            <a:r>
              <a:rPr lang="en-US" dirty="0"/>
              <a:t>(3) provide training and support for URGEMS end users </a:t>
            </a:r>
          </a:p>
          <a:p>
            <a:pPr marL="685800" lvl="2" indent="0">
              <a:buNone/>
            </a:pPr>
            <a:endParaRPr lang="en-US" dirty="0">
              <a:cs typeface="Times New Roman"/>
            </a:endParaRPr>
          </a:p>
          <a:p>
            <a:r>
              <a:rPr lang="en-US" dirty="0"/>
              <a:t>URGEMS Support Team (</a:t>
            </a:r>
            <a:r>
              <a:rPr lang="en-US" dirty="0">
                <a:hlinkClick r:id="rId3"/>
              </a:rPr>
              <a:t>URGEMSSupport@UR.Rochester.edu</a:t>
            </a:r>
            <a:r>
              <a:rPr lang="en-US" dirty="0"/>
              <a:t>) </a:t>
            </a:r>
          </a:p>
          <a:p>
            <a:pPr marL="556895" lvl="1" indent="-213995"/>
            <a:r>
              <a:rPr lang="en-US" dirty="0"/>
              <a:t>Email support team if you wish to </a:t>
            </a:r>
            <a:r>
              <a:rPr lang="en-US" dirty="0">
                <a:latin typeface="Times New Roman"/>
                <a:cs typeface="Times New Roman"/>
              </a:rPr>
              <a:t>be added or removed from the URGEMS</a:t>
            </a:r>
            <a:r>
              <a:rPr lang="en-US" dirty="0"/>
              <a:t> End Users listserv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URGEMS End Users (</a:t>
            </a:r>
            <a:r>
              <a:rPr lang="en-US" dirty="0">
                <a:hlinkClick r:id="rId4"/>
              </a:rPr>
              <a:t>URGEMSENDUsers@UR.Rochester.edu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URGEMS Support and Core Teams will push notifications out as needed to this group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631260197"/>
      </p:ext>
    </p:extLst>
  </p:cSld>
  <p:clrMapOvr>
    <a:masterClrMapping/>
  </p:clrMapOvr>
</p:sld>
</file>

<file path=ppt/theme/theme1.xml><?xml version="1.0" encoding="utf-8"?>
<a:theme xmlns:a="http://schemas.openxmlformats.org/drawingml/2006/main" name="UR.lightbackgrnd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16174</TotalTime>
  <Words>1095</Words>
  <Application>Microsoft Office PowerPoint</Application>
  <PresentationFormat>Widescreen</PresentationFormat>
  <Paragraphs>94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Wingdings</vt:lpstr>
      <vt:lpstr>UR.lightbackgrnd (3)</vt:lpstr>
      <vt:lpstr>General Encumbrance Management System (URGEMS) </vt:lpstr>
      <vt:lpstr>ABOUT URGEMS</vt:lpstr>
      <vt:lpstr>OFFICE HOURS SCHEDULE</vt:lpstr>
      <vt:lpstr>OFFICE HOURS SCHEDULE, CONT.</vt:lpstr>
      <vt:lpstr>PRE-REQUISITES URGEMS</vt:lpstr>
      <vt:lpstr>LOGGING INTO URGEMS</vt:lpstr>
      <vt:lpstr>USER GUIDES AND OTHER HELPFUL DOCS</vt:lpstr>
      <vt:lpstr>PowerPoint Presentation</vt:lpstr>
      <vt:lpstr>Helpful Contacts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Medicine Town Hall –  RESEARCH EDITION  February 12, 2023 12:00 -1:00PM Laura Calvi, MD, Valentina Kutyifa, MD and Stefanie Fingler, MBA</dc:title>
  <dc:creator>Fingler, Stefanie</dc:creator>
  <cp:lastModifiedBy>Fingler, Stefanie</cp:lastModifiedBy>
  <cp:revision>538</cp:revision>
  <cp:lastPrinted>2023-02-13T05:02:17Z</cp:lastPrinted>
  <dcterms:created xsi:type="dcterms:W3CDTF">2023-01-23T17:28:04Z</dcterms:created>
  <dcterms:modified xsi:type="dcterms:W3CDTF">2024-04-30T17:42:28Z</dcterms:modified>
</cp:coreProperties>
</file>