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7" r:id="rId5"/>
    <p:sldMasterId id="2147484376" r:id="rId6"/>
    <p:sldMasterId id="2147484378" r:id="rId7"/>
    <p:sldMasterId id="2147484380" r:id="rId8"/>
    <p:sldMasterId id="2147484382" r:id="rId9"/>
    <p:sldMasterId id="2147484384" r:id="rId10"/>
    <p:sldMasterId id="2147484386" r:id="rId11"/>
    <p:sldMasterId id="2147484388" r:id="rId12"/>
    <p:sldMasterId id="2147484390" r:id="rId13"/>
    <p:sldMasterId id="2147484392" r:id="rId14"/>
    <p:sldMasterId id="2147484411" r:id="rId15"/>
  </p:sldMasterIdLst>
  <p:notesMasterIdLst>
    <p:notesMasterId r:id="rId22"/>
  </p:notesMasterIdLst>
  <p:handoutMasterIdLst>
    <p:handoutMasterId r:id="rId23"/>
  </p:handoutMasterIdLst>
  <p:sldIdLst>
    <p:sldId id="509" r:id="rId16"/>
    <p:sldId id="1333" r:id="rId17"/>
    <p:sldId id="1335" r:id="rId18"/>
    <p:sldId id="1336" r:id="rId19"/>
    <p:sldId id="1337" r:id="rId20"/>
    <p:sldId id="1334" r:id="rId21"/>
  </p:sldIdLst>
  <p:sldSz cx="12192000" cy="6858000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bert, Richard Douglas" initials="RH" lastIdx="5" clrIdx="0"/>
  <p:cmAuthor id="1" name="Taylor, Ryan" initials="TR" lastIdx="1" clrIdx="3">
    <p:extLst>
      <p:ext uri="{19B8F6BF-5375-455C-9EA6-DF929625EA0E}">
        <p15:presenceInfo xmlns:p15="http://schemas.microsoft.com/office/powerpoint/2012/main" userId="S-1-5-21-1409082233-776561741-725345543-165722" providerId="AD"/>
      </p:ext>
    </p:extLst>
  </p:cmAuthor>
  <p:cmAuthor id="2" name="Dobbertin, James" initials="DJ" lastIdx="1" clrIdx="2">
    <p:extLst>
      <p:ext uri="{19B8F6BF-5375-455C-9EA6-DF929625EA0E}">
        <p15:presenceInfo xmlns:p15="http://schemas.microsoft.com/office/powerpoint/2012/main" userId="S-1-5-21-1409082233-776561741-725345543-1432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3B"/>
    <a:srgbClr val="FFD700"/>
    <a:srgbClr val="FFFF99"/>
    <a:srgbClr val="FFFFCC"/>
    <a:srgbClr val="ECF1F8"/>
    <a:srgbClr val="D3D3D3"/>
    <a:srgbClr val="D6F616"/>
    <a:srgbClr val="2C5D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486" autoAdjust="0"/>
    <p:restoredTop sz="95652" autoAdjust="0"/>
  </p:normalViewPr>
  <p:slideViewPr>
    <p:cSldViewPr>
      <p:cViewPr varScale="1">
        <p:scale>
          <a:sx n="110" d="100"/>
          <a:sy n="110" d="100"/>
        </p:scale>
        <p:origin x="117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46" y="96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Master" Target="slideMasters/slideMaster9.xml"/><Relationship Id="rId18" Type="http://schemas.openxmlformats.org/officeDocument/2006/relationships/slide" Target="slides/slide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6.xml"/><Relationship Id="rId7" Type="http://schemas.openxmlformats.org/officeDocument/2006/relationships/slideMaster" Target="slideMasters/slideMaster3.xml"/><Relationship Id="rId12" Type="http://schemas.openxmlformats.org/officeDocument/2006/relationships/slideMaster" Target="slideMasters/slideMaster8.xml"/><Relationship Id="rId17" Type="http://schemas.openxmlformats.org/officeDocument/2006/relationships/slide" Target="slides/slide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Master" Target="slideMasters/slideMaster7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slideMaster" Target="slideMasters/slideMaster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6.xml"/><Relationship Id="rId19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Master" Target="slideMasters/slideMaster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3043131" cy="465455"/>
          </a:xfrm>
          <a:prstGeom prst="rect">
            <a:avLst/>
          </a:prstGeom>
        </p:spPr>
        <p:txBody>
          <a:bodyPr vert="horz" lIns="91942" tIns="45969" rIns="91942" bIns="4596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383" y="0"/>
            <a:ext cx="3043131" cy="465455"/>
          </a:xfrm>
          <a:prstGeom prst="rect">
            <a:avLst/>
          </a:prstGeom>
        </p:spPr>
        <p:txBody>
          <a:bodyPr vert="horz" lIns="91942" tIns="45969" rIns="91942" bIns="45969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8" y="8842058"/>
            <a:ext cx="3043131" cy="465455"/>
          </a:xfrm>
          <a:prstGeom prst="rect">
            <a:avLst/>
          </a:prstGeom>
        </p:spPr>
        <p:txBody>
          <a:bodyPr vert="horz" lIns="91942" tIns="45969" rIns="91942" bIns="4596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383" y="8842058"/>
            <a:ext cx="3043131" cy="465455"/>
          </a:xfrm>
          <a:prstGeom prst="rect">
            <a:avLst/>
          </a:prstGeom>
        </p:spPr>
        <p:txBody>
          <a:bodyPr vert="horz" lIns="91942" tIns="45969" rIns="91942" bIns="45969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3043131" cy="465455"/>
          </a:xfrm>
          <a:prstGeom prst="rect">
            <a:avLst/>
          </a:prstGeom>
        </p:spPr>
        <p:txBody>
          <a:bodyPr vert="horz" lIns="93467" tIns="46735" rIns="93467" bIns="46735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383" y="0"/>
            <a:ext cx="3043131" cy="465455"/>
          </a:xfrm>
          <a:prstGeom prst="rect">
            <a:avLst/>
          </a:prstGeom>
        </p:spPr>
        <p:txBody>
          <a:bodyPr vert="horz" lIns="93467" tIns="46735" rIns="93467" bIns="46735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5/28/2024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67" tIns="46735" rIns="93467" bIns="4673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32" y="4421829"/>
            <a:ext cx="5617842" cy="4189095"/>
          </a:xfrm>
          <a:prstGeom prst="rect">
            <a:avLst/>
          </a:prstGeom>
        </p:spPr>
        <p:txBody>
          <a:bodyPr vert="horz" lIns="93467" tIns="46735" rIns="93467" bIns="46735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8" y="8842058"/>
            <a:ext cx="3043131" cy="465455"/>
          </a:xfrm>
          <a:prstGeom prst="rect">
            <a:avLst/>
          </a:prstGeom>
        </p:spPr>
        <p:txBody>
          <a:bodyPr vert="horz" lIns="93467" tIns="46735" rIns="93467" bIns="4673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383" y="8842058"/>
            <a:ext cx="3043131" cy="465455"/>
          </a:xfrm>
          <a:prstGeom prst="rect">
            <a:avLst/>
          </a:prstGeom>
        </p:spPr>
        <p:txBody>
          <a:bodyPr vert="horz" lIns="93467" tIns="46735" rIns="93467" bIns="46735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308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572001"/>
            <a:ext cx="3048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4267200" y="5257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676400"/>
            <a:ext cx="10363200" cy="731520"/>
          </a:xfrm>
        </p:spPr>
        <p:txBody>
          <a:bodyPr/>
          <a:lstStyle>
            <a:lvl1pPr marL="0" indent="0">
              <a:buNone/>
              <a:defRPr sz="4400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2514601"/>
            <a:ext cx="10363200" cy="584775"/>
          </a:xfrm>
        </p:spPr>
        <p:txBody>
          <a:bodyPr>
            <a:sp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3581400"/>
            <a:ext cx="2438400" cy="381000"/>
          </a:xfrm>
        </p:spPr>
        <p:txBody>
          <a:bodyPr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/>
              <a:t>Date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2B6D4-944E-034C-8440-3D73EA0A7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291837-AEAC-AE4F-B997-7DF14CC538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2209800"/>
            <a:ext cx="10972800" cy="3657600"/>
          </a:xfrm>
        </p:spPr>
        <p:txBody>
          <a:bodyPr numCol="2" spcCol="365760"/>
          <a:lstStyle>
            <a:lvl1pPr marL="194306" marR="0" indent="-194306" algn="l" defTabSz="457189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lang="en-US" b="0" i="0" smtClean="0">
                <a:effectLst/>
              </a:defRPr>
            </a:lvl1pPr>
            <a:lvl2pPr marL="377180" marR="0" indent="-194306" algn="l" defTabSz="457189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Tx/>
              <a:buFont typeface="System Font Regular"/>
              <a:buChar char="◦"/>
              <a:tabLst/>
              <a:defRPr/>
            </a:lvl2pPr>
            <a:lvl3pPr marL="560056" marR="0" indent="-194306" algn="l" defTabSz="457189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Tx/>
              <a:buFont typeface="System Font Regular"/>
              <a:buChar char="–"/>
              <a:tabLst/>
              <a:defRPr/>
            </a:lvl3pPr>
            <a:lvl4pPr marL="742931" indent="-194306">
              <a:buFont typeface="System Font Regular"/>
              <a:buChar char="⁃"/>
              <a:defRPr/>
            </a:lvl4pPr>
            <a:lvl5pPr marL="742931" indent="-194306">
              <a:buFont typeface="System Font Regular"/>
              <a:buChar char="⁃"/>
              <a:defRPr/>
            </a:lvl5pPr>
          </a:lstStyle>
          <a:p>
            <a:pPr lvl="0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</a:t>
            </a:r>
            <a:r>
              <a:rPr lang="en-US" err="1"/>
              <a:t>labore</a:t>
            </a:r>
            <a:r>
              <a:rPr lang="en-US"/>
              <a:t> et dolore magna </a:t>
            </a:r>
            <a:r>
              <a:rPr lang="en-US" err="1"/>
              <a:t>aliqua</a:t>
            </a:r>
            <a:r>
              <a:rPr lang="en-US"/>
              <a:t>. </a:t>
            </a:r>
          </a:p>
          <a:p>
            <a:pPr lvl="0"/>
            <a:r>
              <a:rPr lang="en-US"/>
              <a:t>Est </a:t>
            </a:r>
            <a:r>
              <a:rPr lang="en-US" err="1"/>
              <a:t>ultricies</a:t>
            </a:r>
            <a:r>
              <a:rPr lang="en-US"/>
              <a:t> integer </a:t>
            </a:r>
            <a:r>
              <a:rPr lang="en-US" err="1"/>
              <a:t>quis</a:t>
            </a:r>
            <a:r>
              <a:rPr lang="en-US"/>
              <a:t> auctor </a:t>
            </a:r>
            <a:r>
              <a:rPr lang="en-US" err="1"/>
              <a:t>elit</a:t>
            </a:r>
            <a:r>
              <a:rPr lang="en-US"/>
              <a:t>. </a:t>
            </a:r>
          </a:p>
          <a:p>
            <a:pPr lvl="0"/>
            <a:r>
              <a:rPr lang="en-US" err="1"/>
              <a:t>Commodo</a:t>
            </a:r>
            <a:r>
              <a:rPr lang="en-US"/>
              <a:t> sed </a:t>
            </a:r>
            <a:r>
              <a:rPr lang="en-US" err="1"/>
              <a:t>egestas</a:t>
            </a:r>
            <a:r>
              <a:rPr lang="en-US"/>
              <a:t> </a:t>
            </a:r>
            <a:r>
              <a:rPr lang="en-US" err="1"/>
              <a:t>egestas</a:t>
            </a:r>
            <a:r>
              <a:rPr lang="en-US"/>
              <a:t> </a:t>
            </a:r>
            <a:r>
              <a:rPr lang="en-US" err="1"/>
              <a:t>fringilla</a:t>
            </a:r>
            <a:r>
              <a:rPr lang="en-US"/>
              <a:t> </a:t>
            </a:r>
            <a:r>
              <a:rPr lang="en-US" err="1"/>
              <a:t>phasellus</a:t>
            </a:r>
            <a:r>
              <a:rPr lang="en-US"/>
              <a:t> </a:t>
            </a:r>
            <a:r>
              <a:rPr lang="en-US" err="1"/>
              <a:t>faucibus</a:t>
            </a:r>
            <a:r>
              <a:rPr lang="en-US"/>
              <a:t> </a:t>
            </a:r>
            <a:r>
              <a:rPr lang="en-US" err="1"/>
              <a:t>scelerisque</a:t>
            </a:r>
            <a:r>
              <a:rPr lang="en-US"/>
              <a:t> </a:t>
            </a:r>
            <a:r>
              <a:rPr lang="en-US" err="1"/>
              <a:t>eleifend</a:t>
            </a:r>
            <a:r>
              <a:rPr lang="en-US"/>
              <a:t> </a:t>
            </a:r>
            <a:r>
              <a:rPr lang="en-US" err="1"/>
              <a:t>donec</a:t>
            </a:r>
            <a:r>
              <a:rPr lang="en-US"/>
              <a:t>. </a:t>
            </a:r>
            <a:r>
              <a:rPr lang="en-US" err="1"/>
              <a:t>Sapien</a:t>
            </a:r>
            <a:r>
              <a:rPr lang="en-US"/>
              <a:t> </a:t>
            </a:r>
            <a:r>
              <a:rPr lang="en-US" err="1"/>
              <a:t>nec</a:t>
            </a:r>
            <a:r>
              <a:rPr lang="en-US"/>
              <a:t> </a:t>
            </a:r>
            <a:r>
              <a:rPr lang="en-US" err="1"/>
              <a:t>sagittis</a:t>
            </a:r>
            <a:r>
              <a:rPr lang="en-US"/>
              <a:t> </a:t>
            </a:r>
            <a:r>
              <a:rPr lang="en-US" err="1"/>
              <a:t>aliquam</a:t>
            </a:r>
            <a:r>
              <a:rPr lang="en-US"/>
              <a:t> </a:t>
            </a:r>
            <a:r>
              <a:rPr lang="en-US" err="1"/>
              <a:t>malesuada</a:t>
            </a:r>
            <a:r>
              <a:rPr lang="en-US"/>
              <a:t> </a:t>
            </a:r>
            <a:r>
              <a:rPr lang="en-US" err="1"/>
              <a:t>bibendum</a:t>
            </a:r>
            <a:r>
              <a:rPr lang="en-US"/>
              <a:t> </a:t>
            </a:r>
            <a:r>
              <a:rPr lang="en-US" err="1"/>
              <a:t>arcu</a:t>
            </a:r>
            <a:r>
              <a:rPr lang="en-US"/>
              <a:t> vitae </a:t>
            </a:r>
            <a:r>
              <a:rPr lang="en-US" err="1"/>
              <a:t>elementum</a:t>
            </a:r>
            <a:r>
              <a:rPr lang="en-US"/>
              <a:t>. </a:t>
            </a:r>
          </a:p>
          <a:p>
            <a:pPr lvl="0"/>
            <a:r>
              <a:rPr lang="en-US"/>
              <a:t>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massa</a:t>
            </a:r>
            <a:r>
              <a:rPr lang="en-US"/>
              <a:t> vitae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condimentum</a:t>
            </a:r>
            <a:r>
              <a:rPr lang="en-US"/>
              <a:t> lacinia </a:t>
            </a:r>
            <a:r>
              <a:rPr lang="en-US" err="1"/>
              <a:t>quis</a:t>
            </a:r>
            <a:r>
              <a:rPr lang="en-US"/>
              <a:t> vel. </a:t>
            </a:r>
          </a:p>
          <a:p>
            <a:pPr lvl="0"/>
            <a:r>
              <a:rPr lang="en-US" err="1"/>
              <a:t>Eleifend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vitae </a:t>
            </a:r>
            <a:r>
              <a:rPr lang="en-US" err="1"/>
              <a:t>proin</a:t>
            </a:r>
            <a:r>
              <a:rPr lang="en-US"/>
              <a:t> </a:t>
            </a:r>
            <a:r>
              <a:rPr lang="en-US" err="1"/>
              <a:t>sagittis</a:t>
            </a:r>
            <a:r>
              <a:rPr lang="en-US"/>
              <a:t> </a:t>
            </a:r>
            <a:r>
              <a:rPr lang="en-US" err="1"/>
              <a:t>nisl</a:t>
            </a:r>
            <a:r>
              <a:rPr lang="en-US"/>
              <a:t> </a:t>
            </a:r>
            <a:r>
              <a:rPr lang="en-US" err="1"/>
              <a:t>rhoncus</a:t>
            </a:r>
            <a:r>
              <a:rPr lang="en-US"/>
              <a:t> </a:t>
            </a:r>
            <a:r>
              <a:rPr lang="en-US" err="1"/>
              <a:t>mattis</a:t>
            </a:r>
            <a:r>
              <a:rPr lang="en-US"/>
              <a:t>. </a:t>
            </a:r>
          </a:p>
          <a:p>
            <a:pPr lvl="1"/>
            <a:r>
              <a:rPr lang="en-US"/>
              <a:t>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 </a:t>
            </a:r>
            <a:r>
              <a:rPr lang="en-US" err="1"/>
              <a:t>duis</a:t>
            </a:r>
            <a:r>
              <a:rPr lang="en-US"/>
              <a:t> </a:t>
            </a:r>
            <a:r>
              <a:rPr lang="en-US" err="1"/>
              <a:t>tristique</a:t>
            </a:r>
            <a:r>
              <a:rPr lang="en-US"/>
              <a:t>.</a:t>
            </a:r>
          </a:p>
          <a:p>
            <a:pPr lvl="2"/>
            <a:r>
              <a:rPr lang="en-US"/>
              <a:t>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 </a:t>
            </a:r>
            <a:r>
              <a:rPr lang="en-US" err="1"/>
              <a:t>duis</a:t>
            </a:r>
            <a:r>
              <a:rPr lang="en-US"/>
              <a:t> </a:t>
            </a:r>
            <a:r>
              <a:rPr lang="en-US" err="1"/>
              <a:t>tristique</a:t>
            </a:r>
            <a:r>
              <a:rPr lang="en-US"/>
              <a:t>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97BBC916-A295-A34D-8EDB-412531F44F1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600" y="1421000"/>
            <a:ext cx="10972800" cy="585600"/>
          </a:xfrm>
        </p:spPr>
        <p:txBody>
          <a:bodyPr/>
          <a:lstStyle>
            <a:lvl1pPr>
              <a:defRPr baseline="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en-US" err="1"/>
              <a:t>Subheader</a:t>
            </a:r>
            <a:r>
              <a:rPr lang="en-US"/>
              <a:t> Text</a:t>
            </a:r>
          </a:p>
        </p:txBody>
      </p:sp>
    </p:spTree>
    <p:extLst>
      <p:ext uri="{BB962C8B-B14F-4D97-AF65-F5344CB8AC3E}">
        <p14:creationId xmlns:p14="http://schemas.microsoft.com/office/powerpoint/2010/main" val="381242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6397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2800" y="64166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 bwMode="auto">
          <a:xfrm>
            <a:off x="304801" y="6446967"/>
            <a:ext cx="4278544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rtlCol="0" anchor="ctr">
            <a:spAutoFit/>
          </a:bodyPr>
          <a:lstStyle/>
          <a:p>
            <a:r>
              <a:rPr lang="en-US" sz="1200" baseline="0" dirty="0">
                <a:solidFill>
                  <a:schemeClr val="bg1"/>
                </a:solidFill>
                <a:latin typeface="+mn-lt"/>
              </a:rPr>
              <a:t>CLASP Monthly Research </a:t>
            </a:r>
            <a:r>
              <a:rPr lang="en-US" sz="1200" baseline="0" dirty="0" smtClean="0">
                <a:solidFill>
                  <a:schemeClr val="bg1"/>
                </a:solidFill>
                <a:latin typeface="+mn-lt"/>
              </a:rPr>
              <a:t>Administrator's’ </a:t>
            </a:r>
            <a:r>
              <a:rPr lang="en-US" sz="1200" baseline="0" dirty="0">
                <a:solidFill>
                  <a:schemeClr val="bg1"/>
                </a:solidFill>
                <a:latin typeface="+mn-lt"/>
              </a:rPr>
              <a:t>meeting– </a:t>
            </a:r>
            <a:r>
              <a:rPr lang="en-US" sz="1200" baseline="0" dirty="0" smtClean="0">
                <a:solidFill>
                  <a:schemeClr val="bg1"/>
                </a:solidFill>
                <a:latin typeface="+mn-lt"/>
              </a:rPr>
              <a:t>May 28, </a:t>
            </a:r>
            <a:r>
              <a:rPr lang="en-US" sz="1200" baseline="0" dirty="0">
                <a:solidFill>
                  <a:schemeClr val="bg1"/>
                </a:solidFill>
                <a:latin typeface="+mn-lt"/>
              </a:rPr>
              <a:t>2024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4166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3444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397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518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D8E8F78D-0A7D-F540-938E-90B4F5C0EE0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209792"/>
            <a:ext cx="3048000" cy="365760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274320" rIns="274320" bIns="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b="0" i="0" smtClean="0">
                <a:solidFill>
                  <a:schemeClr val="tx2"/>
                </a:solidFill>
                <a:effectLst/>
              </a:defRPr>
            </a:lvl1pPr>
            <a:lvl2pPr>
              <a:defRPr lang="en-US" sz="1100" dirty="0" smtClean="0">
                <a:solidFill>
                  <a:schemeClr val="lt1"/>
                </a:solidFill>
              </a:defRPr>
            </a:lvl2pPr>
            <a:lvl3pPr>
              <a:defRPr lang="en-US" sz="1100" dirty="0" smtClean="0">
                <a:solidFill>
                  <a:schemeClr val="lt1"/>
                </a:solidFill>
              </a:defRPr>
            </a:lvl3pPr>
            <a:lvl4pPr>
              <a:defRPr lang="en-US" dirty="0" smtClean="0">
                <a:solidFill>
                  <a:schemeClr val="lt1"/>
                </a:solidFill>
              </a:defRPr>
            </a:lvl4pPr>
            <a:lvl5pPr>
              <a:defRPr lang="en-US" dirty="0">
                <a:solidFill>
                  <a:schemeClr val="lt1"/>
                </a:solidFill>
              </a:defRPr>
            </a:lvl5pPr>
          </a:lstStyle>
          <a:p>
            <a:pPr marL="0"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/>
              <a:t>Section Title Goes Here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0E02BE79-1937-0442-B58E-0956BCBA5DB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" y="-1"/>
            <a:ext cx="3042355" cy="220979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0" rIns="274320" bIns="18288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4000" b="1" i="0" smtClean="0">
                <a:solidFill>
                  <a:schemeClr val="tx1"/>
                </a:solidFill>
                <a:effectLst/>
              </a:defRPr>
            </a:lvl1pPr>
            <a:lvl2pPr>
              <a:defRPr lang="en-US" sz="1100" dirty="0" smtClean="0">
                <a:solidFill>
                  <a:schemeClr val="lt1"/>
                </a:solidFill>
              </a:defRPr>
            </a:lvl2pPr>
            <a:lvl3pPr>
              <a:defRPr lang="en-US" sz="1100" dirty="0" smtClean="0">
                <a:solidFill>
                  <a:schemeClr val="lt1"/>
                </a:solidFill>
              </a:defRPr>
            </a:lvl3pPr>
            <a:lvl4pPr>
              <a:defRPr lang="en-US" dirty="0" smtClean="0">
                <a:solidFill>
                  <a:schemeClr val="lt1"/>
                </a:solidFill>
              </a:defRPr>
            </a:lvl4pPr>
            <a:lvl5pPr>
              <a:defRPr lang="en-US" dirty="0">
                <a:solidFill>
                  <a:schemeClr val="lt1"/>
                </a:solidFill>
              </a:defRPr>
            </a:lvl5pPr>
          </a:lstStyle>
          <a:p>
            <a:pPr marL="0"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/>
              <a:t>1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99C4F8-CBB5-2D43-8334-E63FE8BE5522}"/>
              </a:ext>
            </a:extLst>
          </p:cNvPr>
          <p:cNvCxnSpPr/>
          <p:nvPr userDrawn="1"/>
        </p:nvCxnSpPr>
        <p:spPr>
          <a:xfrm>
            <a:off x="609600" y="2221832"/>
            <a:ext cx="1219200" cy="0"/>
          </a:xfrm>
          <a:prstGeom prst="line">
            <a:avLst/>
          </a:prstGeom>
          <a:ln w="254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E5C4E75-1D5D-F249-87A3-18DA7E8E974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048000" y="0"/>
            <a:ext cx="9144000" cy="6858000"/>
          </a:xfr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bIns="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Change Photo</a:t>
            </a:r>
          </a:p>
        </p:txBody>
      </p:sp>
      <p:sp>
        <p:nvSpPr>
          <p:cNvPr id="9" name="Footer Placeholder 11">
            <a:extLst>
              <a:ext uri="{FF2B5EF4-FFF2-40B4-BE49-F238E27FC236}">
                <a16:creationId xmlns:a16="http://schemas.microsoft.com/office/drawing/2014/main" id="{67763A02-C43B-A14B-B027-3F6F5574B596}"/>
              </a:ext>
            </a:extLst>
          </p:cNvPr>
          <p:cNvSpPr txBox="1">
            <a:spLocks/>
          </p:cNvSpPr>
          <p:nvPr userDrawn="1"/>
        </p:nvSpPr>
        <p:spPr>
          <a:xfrm>
            <a:off x="7467600" y="125597"/>
            <a:ext cx="4114800" cy="3661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>
                <a:solidFill>
                  <a:schemeClr val="bg1"/>
                </a:solidFill>
              </a:rPr>
              <a:t>HURON</a:t>
            </a:r>
            <a:r>
              <a:rPr lang="en-US" sz="600"/>
              <a:t> </a:t>
            </a:r>
            <a:r>
              <a:rPr lang="en-US" sz="600">
                <a:solidFill>
                  <a:schemeClr val="accent2"/>
                </a:solidFill>
              </a:rPr>
              <a:t>I </a:t>
            </a:r>
            <a:fld id="{725C3DF7-5013-5640-A658-317175F70D14}" type="slidenum">
              <a:rPr lang="en-US" sz="600" smtClean="0">
                <a:solidFill>
                  <a:schemeClr val="accent2"/>
                </a:solidFill>
              </a:rPr>
              <a:pPr/>
              <a:t>‹#›</a:t>
            </a:fld>
            <a:endParaRPr lang="en-US" sz="600">
              <a:solidFill>
                <a:schemeClr val="accent2"/>
              </a:solidFill>
            </a:endParaRPr>
          </a:p>
        </p:txBody>
      </p:sp>
      <p:sp>
        <p:nvSpPr>
          <p:cNvPr id="11" name="Slide Number Placeholder 16">
            <a:extLst>
              <a:ext uri="{FF2B5EF4-FFF2-40B4-BE49-F238E27FC236}">
                <a16:creationId xmlns:a16="http://schemas.microsoft.com/office/drawing/2014/main" id="{6D9ADB94-8607-B741-BBFC-0A4E6EACD818}"/>
              </a:ext>
            </a:extLst>
          </p:cNvPr>
          <p:cNvSpPr txBox="1">
            <a:spLocks/>
          </p:cNvSpPr>
          <p:nvPr userDrawn="1"/>
        </p:nvSpPr>
        <p:spPr>
          <a:xfrm>
            <a:off x="8839200" y="6477003"/>
            <a:ext cx="2743200" cy="3661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550" b="0" i="0" kern="1200" smtClean="0">
                <a:solidFill>
                  <a:schemeClr val="bg2">
                    <a:lumMod val="9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50"/>
              <a:t>© 2020 Huron Consulting Group Inc. and affiliates.</a:t>
            </a:r>
          </a:p>
        </p:txBody>
      </p:sp>
    </p:spTree>
    <p:extLst>
      <p:ext uri="{BB962C8B-B14F-4D97-AF65-F5344CB8AC3E}">
        <p14:creationId xmlns:p14="http://schemas.microsoft.com/office/powerpoint/2010/main" val="2169293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2B6D4-944E-034C-8440-3D73EA0A7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5B6C17-23FC-404A-9860-42D139F32D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600" y="1421000"/>
            <a:ext cx="10972800" cy="585600"/>
          </a:xfrm>
        </p:spPr>
        <p:txBody>
          <a:bodyPr/>
          <a:lstStyle>
            <a:lvl1pPr>
              <a:defRPr baseline="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en-US" err="1"/>
              <a:t>Subheader</a:t>
            </a:r>
            <a:r>
              <a:rPr lang="en-US"/>
              <a:t> Text</a:t>
            </a:r>
          </a:p>
        </p:txBody>
      </p:sp>
    </p:spTree>
    <p:extLst>
      <p:ext uri="{BB962C8B-B14F-4D97-AF65-F5344CB8AC3E}">
        <p14:creationId xmlns:p14="http://schemas.microsoft.com/office/powerpoint/2010/main" val="1798188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1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143000"/>
            <a:ext cx="10972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Line 9"/>
          <p:cNvSpPr>
            <a:spLocks noChangeShapeType="1"/>
          </p:cNvSpPr>
          <p:nvPr userDrawn="1"/>
        </p:nvSpPr>
        <p:spPr bwMode="auto">
          <a:xfrm>
            <a:off x="609600" y="955344"/>
            <a:ext cx="10972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4166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5" r:id="rId3"/>
    <p:sldLayoutId id="2147484370" r:id="rId4"/>
    <p:sldLayoutId id="2147484371" r:id="rId5"/>
    <p:sldLayoutId id="2147484372" r:id="rId6"/>
    <p:sldLayoutId id="2147484374" r:id="rId7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2">
            <a:extLst>
              <a:ext uri="{FF2B5EF4-FFF2-40B4-BE49-F238E27FC236}">
                <a16:creationId xmlns:a16="http://schemas.microsoft.com/office/drawing/2014/main" id="{4EE1F075-EEF0-0540-A1F5-7EA2F9CB2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87400"/>
            <a:ext cx="10972800" cy="585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FB44E59-3C85-EA44-84ED-109166FD0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7287" y="2096200"/>
            <a:ext cx="10972799" cy="36576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15">
            <a:extLst>
              <a:ext uri="{FF2B5EF4-FFF2-40B4-BE49-F238E27FC236}">
                <a16:creationId xmlns:a16="http://schemas.microsoft.com/office/drawing/2014/main" id="{B23B840B-64CC-564C-8951-187F88D77C1A}"/>
              </a:ext>
            </a:extLst>
          </p:cNvPr>
          <p:cNvSpPr txBox="1">
            <a:spLocks/>
          </p:cNvSpPr>
          <p:nvPr userDrawn="1"/>
        </p:nvSpPr>
        <p:spPr>
          <a:xfrm>
            <a:off x="7823201" y="1694196"/>
            <a:ext cx="4093411" cy="30800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00" dirty="0"/>
          </a:p>
        </p:txBody>
      </p:sp>
      <p:sp>
        <p:nvSpPr>
          <p:cNvPr id="9" name="Footer Placeholder 11">
            <a:extLst>
              <a:ext uri="{FF2B5EF4-FFF2-40B4-BE49-F238E27FC236}">
                <a16:creationId xmlns:a16="http://schemas.microsoft.com/office/drawing/2014/main" id="{273C63B7-2F83-0A41-95A4-14084E7EDA53}"/>
              </a:ext>
            </a:extLst>
          </p:cNvPr>
          <p:cNvSpPr txBox="1">
            <a:spLocks/>
          </p:cNvSpPr>
          <p:nvPr userDrawn="1"/>
        </p:nvSpPr>
        <p:spPr>
          <a:xfrm>
            <a:off x="7467600" y="125597"/>
            <a:ext cx="4114800" cy="3661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 dirty="0">
                <a:solidFill>
                  <a:schemeClr val="tx1"/>
                </a:solidFill>
              </a:rPr>
              <a:t>HURON</a:t>
            </a:r>
            <a:r>
              <a:rPr lang="en-US" sz="600" dirty="0"/>
              <a:t> </a:t>
            </a:r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I </a:t>
            </a:r>
            <a:fld id="{725C3DF7-5013-5640-A658-317175F70D14}" type="slidenum">
              <a:rPr lang="en-US" sz="600" smtClean="0">
                <a:solidFill>
                  <a:schemeClr val="bg2">
                    <a:lumMod val="50000"/>
                  </a:schemeClr>
                </a:solidFill>
              </a:rPr>
              <a:pPr/>
              <a:t>‹#›</a:t>
            </a:fld>
            <a:endParaRPr lang="en-US" sz="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Slide Number Placeholder 16">
            <a:extLst>
              <a:ext uri="{FF2B5EF4-FFF2-40B4-BE49-F238E27FC236}">
                <a16:creationId xmlns:a16="http://schemas.microsoft.com/office/drawing/2014/main" id="{D43713D9-A249-0841-B621-BEEF4CB6B7BC}"/>
              </a:ext>
            </a:extLst>
          </p:cNvPr>
          <p:cNvSpPr txBox="1">
            <a:spLocks/>
          </p:cNvSpPr>
          <p:nvPr userDrawn="1"/>
        </p:nvSpPr>
        <p:spPr>
          <a:xfrm>
            <a:off x="8839200" y="6477003"/>
            <a:ext cx="2743200" cy="3661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550" b="0" i="0" kern="1200" smtClean="0">
                <a:solidFill>
                  <a:schemeClr val="bg2">
                    <a:lumMod val="9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50" dirty="0"/>
              <a:t>© 2022 Huron Consulting Group Inc. and affiliates.</a:t>
            </a:r>
          </a:p>
        </p:txBody>
      </p:sp>
    </p:spTree>
    <p:extLst>
      <p:ext uri="{BB962C8B-B14F-4D97-AF65-F5344CB8AC3E}">
        <p14:creationId xmlns:p14="http://schemas.microsoft.com/office/powerpoint/2010/main" val="2895701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2" r:id="rId1"/>
    <p:sldLayoutId id="2147484413" r:id="rId2"/>
    <p:sldLayoutId id="2147484414" r:id="rId3"/>
  </p:sldLayoutIdLst>
  <p:hf hdr="0"/>
  <p:txStyles>
    <p:titleStyle>
      <a:lvl1pPr algn="l" defTabSz="457189" rtl="0" eaLnBrk="1" latinLnBrk="0" hangingPunct="1">
        <a:spcBef>
          <a:spcPct val="0"/>
        </a:spcBef>
        <a:buNone/>
        <a:defRPr sz="2400" b="0" i="0" kern="1200" cap="none" baseline="0">
          <a:solidFill>
            <a:schemeClr val="tx1"/>
          </a:solidFill>
          <a:latin typeface="+mj-lt"/>
          <a:ea typeface="+mj-ea"/>
          <a:cs typeface="Arial Narrow"/>
        </a:defRPr>
      </a:lvl1pPr>
    </p:titleStyle>
    <p:bodyStyle>
      <a:lvl1pPr marL="0" indent="0" algn="l" defTabSz="457189" rtl="0" eaLnBrk="1" latinLnBrk="0" hangingPunct="1">
        <a:lnSpc>
          <a:spcPct val="11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None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182876" indent="0" algn="l" defTabSz="457189" rtl="0" eaLnBrk="1" latinLnBrk="0" hangingPunct="1">
        <a:lnSpc>
          <a:spcPct val="11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None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548627" indent="0" algn="l" defTabSz="457189" rtl="0" eaLnBrk="1" latinLnBrk="0" hangingPunct="1">
        <a:lnSpc>
          <a:spcPct val="11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None/>
        <a:defRPr sz="11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731502" indent="0" algn="l" defTabSz="457189" rtl="0" eaLnBrk="1" latinLnBrk="0" hangingPunct="1">
        <a:lnSpc>
          <a:spcPct val="11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None/>
        <a:defRPr sz="11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731502" indent="0" algn="l" defTabSz="457189" rtl="0" eaLnBrk="1" latinLnBrk="0" hangingPunct="1">
        <a:lnSpc>
          <a:spcPct val="11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None/>
        <a:defRPr sz="11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72" userDrawn="1">
          <p15:clr>
            <a:srgbClr val="F26B43"/>
          </p15:clr>
        </p15:guide>
        <p15:guide id="2" pos="384" userDrawn="1">
          <p15:clr>
            <a:srgbClr val="F26B43"/>
          </p15:clr>
        </p15:guide>
        <p15:guide id="3" orient="horz" pos="3012" userDrawn="1">
          <p15:clr>
            <a:srgbClr val="F26B43"/>
          </p15:clr>
        </p15:guide>
        <p15:guide id="8" orient="horz" pos="1620" userDrawn="1">
          <p15:clr>
            <a:srgbClr val="F26B43"/>
          </p15:clr>
        </p15:guide>
        <p15:guide id="21" pos="3840" userDrawn="1">
          <p15:clr>
            <a:srgbClr val="F26B43"/>
          </p15:clr>
        </p15:guide>
        <p15:guide id="30" pos="729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35518" y="514351"/>
            <a:ext cx="11127316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9167" y="1154113"/>
            <a:ext cx="5353051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5954936" y="6661954"/>
            <a:ext cx="282129" cy="146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7051" y="6636870"/>
            <a:ext cx="920749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522817" y="806450"/>
            <a:ext cx="1114001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563" y="6579196"/>
            <a:ext cx="1280271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10736847" y="175934"/>
            <a:ext cx="893629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equipadmin@Finance.Rochester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Financial Reporting Updates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209800" y="3581400"/>
            <a:ext cx="8001000" cy="1600200"/>
          </a:xfrm>
        </p:spPr>
        <p:txBody>
          <a:bodyPr/>
          <a:lstStyle/>
          <a:p>
            <a:r>
              <a:rPr lang="en-US" sz="2400" dirty="0" smtClean="0"/>
              <a:t>May 28, </a:t>
            </a:r>
            <a:r>
              <a:rPr lang="en-US" sz="2400" dirty="0"/>
              <a:t>2024</a:t>
            </a:r>
          </a:p>
          <a:p>
            <a:r>
              <a:rPr lang="en-US" sz="2400" dirty="0"/>
              <a:t>Carrie Ballou – Assistant Controller, Financial Reporting</a:t>
            </a:r>
          </a:p>
        </p:txBody>
      </p:sp>
    </p:spTree>
    <p:extLst>
      <p:ext uri="{BB962C8B-B14F-4D97-AF65-F5344CB8AC3E}">
        <p14:creationId xmlns:p14="http://schemas.microsoft.com/office/powerpoint/2010/main" val="213424074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570A0-1C30-7A8C-45A8-617326C74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Reporting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7ED2C-B980-FFCE-BBFD-D182DFAE9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Capitalization threshold policy</a:t>
            </a:r>
          </a:p>
          <a:p>
            <a:r>
              <a:rPr lang="en-US" sz="4000" dirty="0" smtClean="0"/>
              <a:t>2024 </a:t>
            </a:r>
            <a:r>
              <a:rPr lang="en-US" sz="4000" dirty="0"/>
              <a:t>research equipment surveys</a:t>
            </a:r>
          </a:p>
          <a:p>
            <a:pPr marL="1371600" lvl="3" indent="0">
              <a:buNone/>
            </a:pPr>
            <a:endParaRPr lang="en-US" sz="2800" dirty="0"/>
          </a:p>
          <a:p>
            <a:pPr marL="1371600" lvl="3" indent="0">
              <a:buNone/>
            </a:pPr>
            <a:endParaRPr lang="en-US" sz="2800" dirty="0"/>
          </a:p>
          <a:p>
            <a:pPr lvl="3"/>
            <a:endParaRPr lang="en-US" sz="2400" dirty="0"/>
          </a:p>
          <a:p>
            <a:pPr marL="914400" lvl="2" indent="0">
              <a:buNone/>
            </a:pPr>
            <a:endParaRPr lang="en-US" sz="2800" dirty="0"/>
          </a:p>
          <a:p>
            <a:pPr lvl="2"/>
            <a:endParaRPr lang="en-US" sz="2800" dirty="0"/>
          </a:p>
          <a:p>
            <a:pPr marL="1371600" lvl="2" indent="-457200">
              <a:buFont typeface="+mj-lt"/>
              <a:buAutoNum type="arabicPeriod" startAt="5"/>
            </a:pPr>
            <a:endParaRPr lang="en-US" sz="2800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022FA6-54FA-8E92-25B8-1BFE320576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  <a:fld id="{E232E420-7A3D-42C3-8264-B5BCFC0A391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64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570A0-1C30-7A8C-45A8-617326C74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Capitalization threshold policy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7ED2C-B980-FFCE-BBFD-D182DFAE9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Effective 07/01/2024, the capitalization threshold for purchases for the UR will increase</a:t>
            </a:r>
          </a:p>
          <a:p>
            <a:pPr lvl="1"/>
            <a:r>
              <a:rPr lang="en-US" sz="2400" dirty="0"/>
              <a:t>Current threshold is $1,000 per unit cost</a:t>
            </a:r>
          </a:p>
          <a:p>
            <a:pPr lvl="1"/>
            <a:r>
              <a:rPr lang="en-US" sz="2400" dirty="0"/>
              <a:t>Revised threshold will be $5,000 per unit cost</a:t>
            </a:r>
          </a:p>
          <a:p>
            <a:pPr marL="342900" lvl="4" indent="-342900">
              <a:buFont typeface="Arial" charset="0"/>
              <a:buChar char="•"/>
            </a:pPr>
            <a:r>
              <a:rPr lang="en-US" sz="2800" dirty="0"/>
              <a:t>Acquisition cost includes the following:</a:t>
            </a:r>
          </a:p>
          <a:p>
            <a:pPr lvl="1"/>
            <a:r>
              <a:rPr lang="en-US" sz="2400" dirty="0"/>
              <a:t>Modifications, attachments, and accessories necessary for the asset’s intended purpose</a:t>
            </a:r>
          </a:p>
          <a:p>
            <a:pPr lvl="1"/>
            <a:r>
              <a:rPr lang="en-US" sz="2400" dirty="0"/>
              <a:t>Delivery, installation, and initial calibration of equipment included in capitalization cost</a:t>
            </a:r>
          </a:p>
          <a:p>
            <a:pPr marL="342900" lvl="4" indent="-342900">
              <a:buFont typeface="Arial" charset="0"/>
              <a:buChar char="•"/>
            </a:pPr>
            <a:r>
              <a:rPr lang="en-US" sz="2800" dirty="0"/>
              <a:t>SMH’s (CM050) capitalization threshold increased 07/01/2022 to $5,000 per unit</a:t>
            </a:r>
          </a:p>
          <a:p>
            <a:pPr marL="1371600" lvl="3" indent="0">
              <a:buNone/>
            </a:pPr>
            <a:endParaRPr lang="en-US" sz="2800" dirty="0"/>
          </a:p>
          <a:p>
            <a:pPr marL="1371600" lvl="3" indent="0">
              <a:buNone/>
            </a:pPr>
            <a:endParaRPr lang="en-US" sz="2800" dirty="0"/>
          </a:p>
          <a:p>
            <a:pPr lvl="3"/>
            <a:endParaRPr lang="en-US" sz="2400" dirty="0"/>
          </a:p>
          <a:p>
            <a:pPr marL="914400" lvl="2" indent="0">
              <a:buNone/>
            </a:pPr>
            <a:endParaRPr lang="en-US" sz="2800" dirty="0"/>
          </a:p>
          <a:p>
            <a:pPr lvl="2"/>
            <a:endParaRPr lang="en-US" sz="2800" dirty="0"/>
          </a:p>
          <a:p>
            <a:pPr marL="1371600" lvl="2" indent="-457200">
              <a:buFont typeface="+mj-lt"/>
              <a:buAutoNum type="arabicPeriod" startAt="5"/>
            </a:pPr>
            <a:endParaRPr lang="en-US" sz="2800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022FA6-54FA-8E92-25B8-1BFE320576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  <a:fld id="{E232E420-7A3D-42C3-8264-B5BCFC0A391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9796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570A0-1C30-7A8C-45A8-617326C74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Capitalization threshold policy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7ED2C-B980-FFCE-BBFD-D182DFAE9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Active fabrications approved under the current threshold will be grandfathered at the current $1,000 aggregate cost</a:t>
            </a:r>
          </a:p>
          <a:p>
            <a:pPr lvl="1"/>
            <a:r>
              <a:rPr lang="en-US" sz="2400" dirty="0"/>
              <a:t>Fabrications requested after 07/01/2024 will need to be at the $5,000 aggregate cost</a:t>
            </a:r>
          </a:p>
          <a:p>
            <a:pPr marL="1371600" lvl="3" indent="0">
              <a:buNone/>
            </a:pPr>
            <a:endParaRPr lang="en-US" sz="2800" dirty="0"/>
          </a:p>
          <a:p>
            <a:pPr marL="1371600" lvl="3" indent="0">
              <a:buNone/>
            </a:pPr>
            <a:endParaRPr lang="en-US" sz="2800" dirty="0"/>
          </a:p>
          <a:p>
            <a:pPr lvl="3"/>
            <a:endParaRPr lang="en-US" sz="2400" dirty="0"/>
          </a:p>
          <a:p>
            <a:pPr marL="914400" lvl="2" indent="0">
              <a:buNone/>
            </a:pPr>
            <a:endParaRPr lang="en-US" sz="2800" dirty="0"/>
          </a:p>
          <a:p>
            <a:pPr lvl="2"/>
            <a:endParaRPr lang="en-US" sz="2800" dirty="0"/>
          </a:p>
          <a:p>
            <a:pPr marL="1371600" lvl="2" indent="-457200">
              <a:buFont typeface="+mj-lt"/>
              <a:buAutoNum type="arabicPeriod" startAt="5"/>
            </a:pPr>
            <a:endParaRPr lang="en-US" sz="2800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022FA6-54FA-8E92-25B8-1BFE320576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  <a:fld id="{E232E420-7A3D-42C3-8264-B5BCFC0A391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7574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570A0-1C30-7A8C-45A8-617326C74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Capitalization threshold policy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7ED2C-B980-FFCE-BBFD-D182DFAE9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3" indent="-342900">
              <a:buFont typeface="Arial" charset="0"/>
              <a:buChar char="•"/>
            </a:pPr>
            <a:r>
              <a:rPr lang="en-US" sz="3300" dirty="0"/>
              <a:t>Procure to pay invoices</a:t>
            </a:r>
          </a:p>
          <a:p>
            <a:pPr lvl="3"/>
            <a:r>
              <a:rPr lang="en-US" sz="2800" dirty="0"/>
              <a:t>Divisions using a trackable spend category for the UR (excluding SMH) for purchases greater than $1,000 per unit cost must route to UR Asset Manager by 5 PM on May 31, 2024</a:t>
            </a:r>
          </a:p>
          <a:p>
            <a:pPr lvl="3"/>
            <a:r>
              <a:rPr lang="en-US" sz="2800" dirty="0"/>
              <a:t>Financial Reporting capitalizes fixed assets based on the accounting date of the invoice</a:t>
            </a:r>
          </a:p>
          <a:p>
            <a:pPr lvl="4"/>
            <a:r>
              <a:rPr lang="en-US" sz="2800" dirty="0"/>
              <a:t>For fiscal year 2024 only, Financial Reporting will consider receipt date in UR Financials </a:t>
            </a:r>
          </a:p>
          <a:p>
            <a:pPr lvl="3"/>
            <a:r>
              <a:rPr lang="en-US" sz="2800" dirty="0"/>
              <a:t>Purchase orders initiated on or after 5 PM on 05/31/2024 must take into account the revised capitalization threshold for fixed asset purchases</a:t>
            </a:r>
          </a:p>
          <a:p>
            <a:pPr marL="1371600" lvl="3" indent="0">
              <a:buNone/>
            </a:pPr>
            <a:endParaRPr lang="en-US" sz="2800" dirty="0"/>
          </a:p>
          <a:p>
            <a:pPr marL="1371600" lvl="3" indent="0">
              <a:buNone/>
            </a:pPr>
            <a:endParaRPr lang="en-US" sz="2800" dirty="0"/>
          </a:p>
          <a:p>
            <a:pPr lvl="3"/>
            <a:endParaRPr lang="en-US" sz="2400" dirty="0"/>
          </a:p>
          <a:p>
            <a:pPr marL="914400" lvl="2" indent="0">
              <a:buNone/>
            </a:pPr>
            <a:endParaRPr lang="en-US" sz="2800" dirty="0"/>
          </a:p>
          <a:p>
            <a:pPr lvl="2"/>
            <a:endParaRPr lang="en-US" sz="2800" dirty="0"/>
          </a:p>
          <a:p>
            <a:pPr marL="1371600" lvl="2" indent="-457200">
              <a:buFont typeface="+mj-lt"/>
              <a:buAutoNum type="arabicPeriod" startAt="5"/>
            </a:pPr>
            <a:endParaRPr lang="en-US" sz="2800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022FA6-54FA-8E92-25B8-1BFE320576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  <a:fld id="{E232E420-7A3D-42C3-8264-B5BCFC0A391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99180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2F4686-96F8-B50F-E21D-B354E81E81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387C4-B50B-6B4D-9B42-1DE69D3EB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Research equipment surveys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7BF13-4976-054A-E069-CF06B3283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2800" dirty="0"/>
              <a:t>Research equipment survey requests were sent to cost centers in March 2024</a:t>
            </a:r>
          </a:p>
          <a:p>
            <a:pPr lvl="3"/>
            <a:r>
              <a:rPr lang="en-US" sz="2800" dirty="0"/>
              <a:t>Reminder emails were sent 05/10/2024 to cost centers that have not fully certified</a:t>
            </a:r>
          </a:p>
          <a:p>
            <a:pPr lvl="3"/>
            <a:r>
              <a:rPr lang="en-US" sz="2800" dirty="0"/>
              <a:t>Due date of </a:t>
            </a:r>
            <a:r>
              <a:rPr lang="en-US" sz="2800" dirty="0" smtClean="0"/>
              <a:t>05/31/2024</a:t>
            </a:r>
          </a:p>
          <a:p>
            <a:pPr lvl="3"/>
            <a:r>
              <a:rPr lang="en-US" sz="2800" dirty="0" smtClean="0"/>
              <a:t>Please contact </a:t>
            </a:r>
            <a:r>
              <a:rPr lang="en-US" sz="2800" dirty="0"/>
              <a:t>equipment administrator at </a:t>
            </a:r>
            <a:r>
              <a:rPr lang="en-US" sz="2800" dirty="0" smtClean="0">
                <a:hlinkClick r:id="rId2"/>
              </a:rPr>
              <a:t>equipadmin@Finance.Rochester.edu</a:t>
            </a:r>
            <a:r>
              <a:rPr lang="en-US" sz="2800" dirty="0" smtClean="0"/>
              <a:t> if you need assistance.</a:t>
            </a:r>
            <a:endParaRPr lang="en-US" sz="2800" dirty="0"/>
          </a:p>
          <a:p>
            <a:pPr lvl="2"/>
            <a:r>
              <a:rPr lang="en-US" sz="2800" dirty="0"/>
              <a:t>Financial Reporting is targeting to complete all equipment updates by 07/22/2024 for fiscal year 2024 and will be locking down URSpace for the equipment module at that time</a:t>
            </a:r>
            <a:r>
              <a:rPr lang="en-US" dirty="0"/>
              <a:t> </a:t>
            </a:r>
          </a:p>
          <a:p>
            <a:pPr lvl="4"/>
            <a:endParaRPr lang="en-US" sz="2600" dirty="0"/>
          </a:p>
          <a:p>
            <a:pPr lvl="3"/>
            <a:endParaRPr lang="en-US" sz="2800" dirty="0"/>
          </a:p>
          <a:p>
            <a:pPr marL="1371600" lvl="3" indent="0">
              <a:buNone/>
            </a:pPr>
            <a:endParaRPr lang="en-US" sz="2800" dirty="0"/>
          </a:p>
          <a:p>
            <a:pPr lvl="3"/>
            <a:endParaRPr lang="en-US" sz="2400" dirty="0"/>
          </a:p>
          <a:p>
            <a:pPr marL="914400" lvl="2" indent="0">
              <a:buNone/>
            </a:pPr>
            <a:endParaRPr lang="en-US" sz="2800" dirty="0"/>
          </a:p>
          <a:p>
            <a:pPr lvl="2"/>
            <a:endParaRPr lang="en-US" sz="2800" dirty="0"/>
          </a:p>
          <a:p>
            <a:pPr marL="1371600" lvl="2" indent="-457200">
              <a:buFont typeface="+mj-lt"/>
              <a:buAutoNum type="arabicPeriod" startAt="5"/>
            </a:pPr>
            <a:endParaRPr lang="en-US" sz="2800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2E716A-E61D-808E-EA54-58E15CEDC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  <a:fld id="{E232E420-7A3D-42C3-8264-B5BCFC0A391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78879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10.xml><?xml version="1.0" encoding="utf-8"?>
<a:theme xmlns:a="http://schemas.openxmlformats.org/drawingml/2006/main" name="8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Body / Content Slides">
  <a:themeElements>
    <a:clrScheme name="HURON COLORS 2020">
      <a:dk1>
        <a:srgbClr val="00548B"/>
      </a:dk1>
      <a:lt1>
        <a:srgbClr val="FFFFFF"/>
      </a:lt1>
      <a:dk2>
        <a:srgbClr val="2B2B2B"/>
      </a:dk2>
      <a:lt2>
        <a:srgbClr val="E6E6E6"/>
      </a:lt2>
      <a:accent1>
        <a:srgbClr val="71C5E8"/>
      </a:accent1>
      <a:accent2>
        <a:srgbClr val="F0BD48"/>
      </a:accent2>
      <a:accent3>
        <a:srgbClr val="C1C6C8"/>
      </a:accent3>
      <a:accent4>
        <a:srgbClr val="00558C"/>
      </a:accent4>
      <a:accent5>
        <a:srgbClr val="7F7F7F"/>
      </a:accent5>
      <a:accent6>
        <a:srgbClr val="383838"/>
      </a:accent6>
      <a:hlink>
        <a:srgbClr val="00558C"/>
      </a:hlink>
      <a:folHlink>
        <a:srgbClr val="00558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 cmpd="sng"/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PDATED_Executive PowerPoint Template - 16x9 (003)(1)" id="{D0737B51-649E-6B49-8D62-5123F9B09FCA}" vid="{4F28E0A3-9EF4-BD44-921B-74B967F859D2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d4c1aecc64e715925a727993e80c9450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B9D45F-F4FA-4FCA-9147-01DD729F7A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customXml/itemProps3.xml><?xml version="1.0" encoding="utf-8"?>
<ds:datastoreItem xmlns:ds="http://schemas.openxmlformats.org/officeDocument/2006/customXml" ds:itemID="{57650506-E0D1-4842-AE4E-075A8982DE02}">
  <ds:schemaRefs>
    <ds:schemaRef ds:uri="http://purl.org/dc/dcmitype/"/>
    <ds:schemaRef ds:uri="http://www.w3.org/XML/1998/namespace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documentManagement/types"/>
  </ds:schemaRefs>
</ds:datastoreItem>
</file>

<file path=customXml/itemProps4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92965</TotalTime>
  <Words>312</Words>
  <Application>Microsoft Office PowerPoint</Application>
  <PresentationFormat>Widescreen</PresentationFormat>
  <Paragraphs>71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6</vt:i4>
      </vt:variant>
    </vt:vector>
  </HeadingPairs>
  <TitlesOfParts>
    <vt:vector size="22" baseType="lpstr">
      <vt:lpstr>Arial</vt:lpstr>
      <vt:lpstr>Arial Narrow</vt:lpstr>
      <vt:lpstr>Calibri</vt:lpstr>
      <vt:lpstr>Wingdings</vt:lpstr>
      <vt:lpstr>Wingdings 2</vt:lpstr>
      <vt:lpstr>Office Theme</vt:lpstr>
      <vt:lpstr>US Consulting Report Template_R1.5V_0411</vt:lpstr>
      <vt:lpstr>1_US Consulting Report Template_R1.5V_0411</vt:lpstr>
      <vt:lpstr>2_US Consulting Report Template_R1.5V_0411</vt:lpstr>
      <vt:lpstr>3_US Consulting Report Template_R1.5V_0411</vt:lpstr>
      <vt:lpstr>4_US Consulting Report Template_R1.5V_0411</vt:lpstr>
      <vt:lpstr>5_US Consulting Report Template_R1.5V_0411</vt:lpstr>
      <vt:lpstr>6_US Consulting Report Template_R1.5V_0411</vt:lpstr>
      <vt:lpstr>7_US Consulting Report Template_R1.5V_0411</vt:lpstr>
      <vt:lpstr>8_US Consulting Report Template_R1.5V_0411</vt:lpstr>
      <vt:lpstr>Body / Content Slides</vt:lpstr>
      <vt:lpstr>PowerPoint Presentation</vt:lpstr>
      <vt:lpstr>Financial Reporting Updates</vt:lpstr>
      <vt:lpstr>Capitalization threshold policy</vt:lpstr>
      <vt:lpstr>Capitalization threshold policy</vt:lpstr>
      <vt:lpstr>Capitalization threshold policy</vt:lpstr>
      <vt:lpstr>2024 Research equipment surveys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 Days</dc:title>
  <dc:subject>EDUCAUSE 2007</dc:subject>
  <dc:creator>Jim Dobbertin</dc:creator>
  <cp:lastModifiedBy>Ballou, Caroline</cp:lastModifiedBy>
  <cp:revision>2870</cp:revision>
  <cp:lastPrinted>2020-02-19T20:17:45Z</cp:lastPrinted>
  <dcterms:created xsi:type="dcterms:W3CDTF">2007-09-21T12:15:26Z</dcterms:created>
  <dcterms:modified xsi:type="dcterms:W3CDTF">2024-05-28T13:54:06Z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  <property fmtid="{D5CDD505-2E9C-101B-9397-08002B2CF9AE}" pid="4" name="Status">
    <vt:lpwstr>In Build</vt:lpwstr>
  </property>
</Properties>
</file>