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8" r:id="rId2"/>
    <p:sldId id="274" r:id="rId3"/>
    <p:sldId id="276" r:id="rId4"/>
    <p:sldId id="275" r:id="rId5"/>
    <p:sldId id="273" r:id="rId6"/>
    <p:sldId id="272"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F"/>
    <a:srgbClr val="001E5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0"/>
    <p:restoredTop sz="72310" autoAdjust="0"/>
  </p:normalViewPr>
  <p:slideViewPr>
    <p:cSldViewPr snapToGrid="0">
      <p:cViewPr varScale="1">
        <p:scale>
          <a:sx n="73" d="100"/>
          <a:sy n="73" d="100"/>
        </p:scale>
        <p:origin x="1164" y="5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illotti" userId="31354799943_tp_box_2" providerId="OAuth2" clId="{1F116834-A966-4C2C-B4F8-7251F892E10B}"/>
    <pc:docChg chg="custSel modSld">
      <pc:chgData name="Emily Billotti" userId="31354799943_tp_box_2" providerId="OAuth2" clId="{1F116834-A966-4C2C-B4F8-7251F892E10B}" dt="2026-05-26T14:29:10.525" v="477" actId="20577"/>
      <pc:docMkLst>
        <pc:docMk/>
      </pc:docMkLst>
      <pc:sldChg chg="modSp mod modNotesTx">
        <pc:chgData name="Emily Billotti" userId="31354799943_tp_box_2" providerId="OAuth2" clId="{1F116834-A966-4C2C-B4F8-7251F892E10B}" dt="2026-05-26T14:29:10.525" v="477" actId="20577"/>
        <pc:sldMkLst>
          <pc:docMk/>
          <pc:sldMk cId="1765061618" sldId="272"/>
        </pc:sldMkLst>
        <pc:spChg chg="mod">
          <ac:chgData name="Emily Billotti" userId="31354799943_tp_box_2" providerId="OAuth2" clId="{1F116834-A966-4C2C-B4F8-7251F892E10B}" dt="2026-05-26T14:28:20.308" v="124" actId="27636"/>
          <ac:spMkLst>
            <pc:docMk/>
            <pc:sldMk cId="1765061618" sldId="272"/>
            <ac:spMk id="3" creationId="{DD1C1F40-DE87-4CCD-AC0F-F4673DFF9B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5/26/2026</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we have a </a:t>
            </a:r>
            <a:r>
              <a:rPr lang="en-US"/>
              <a:t>few updates from NIH to discuss.</a:t>
            </a:r>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1</a:t>
            </a:fld>
            <a:endParaRPr lang="en-US"/>
          </a:p>
        </p:txBody>
      </p:sp>
    </p:spTree>
    <p:extLst>
      <p:ext uri="{BB962C8B-B14F-4D97-AF65-F5344CB8AC3E}">
        <p14:creationId xmlns:p14="http://schemas.microsoft.com/office/powerpoint/2010/main" val="37510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from last month, NIH has updated the late application policy effective for this round of submissions. The late window remains two weeks. The review service period has changed – only investigators with review service in the four calendar weeks before or after the due date are eligible for late submission now. This is a reduction from the previous period of two months before or after the due date.</a:t>
            </a:r>
          </a:p>
          <a:p>
            <a:endParaRPr lang="en-US" dirty="0"/>
          </a:p>
          <a:p>
            <a:r>
              <a:rPr lang="en-US" dirty="0"/>
              <a:t>Additionally, continuous submission will be accepted through August 10</a:t>
            </a:r>
            <a:r>
              <a:rPr lang="en-US" baseline="30000" dirty="0"/>
              <a:t>th</a:t>
            </a:r>
            <a:r>
              <a:rPr lang="en-US" dirty="0"/>
              <a:t>, at which point the policy will end.</a:t>
            </a:r>
          </a:p>
        </p:txBody>
      </p:sp>
      <p:sp>
        <p:nvSpPr>
          <p:cNvPr id="4" name="Slide Number Placeholder 3"/>
          <p:cNvSpPr>
            <a:spLocks noGrp="1"/>
          </p:cNvSpPr>
          <p:nvPr>
            <p:ph type="sldNum" sz="quarter" idx="5"/>
          </p:nvPr>
        </p:nvSpPr>
        <p:spPr/>
        <p:txBody>
          <a:bodyPr/>
          <a:lstStyle/>
          <a:p>
            <a:fld id="{919783F7-297B-3441-9E65-C9D93D1C7D5A}" type="slidenum">
              <a:rPr lang="en-US" smtClean="0"/>
              <a:t>2</a:t>
            </a:fld>
            <a:endParaRPr lang="en-US"/>
          </a:p>
        </p:txBody>
      </p:sp>
    </p:spTree>
    <p:extLst>
      <p:ext uri="{BB962C8B-B14F-4D97-AF65-F5344CB8AC3E}">
        <p14:creationId xmlns:p14="http://schemas.microsoft.com/office/powerpoint/2010/main" val="330027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has released a new, simplified, data management and sharing plan format. The intent is to simplify the required elements, reduce narrative burden to applicants, and clarify common areas of confusion. It does not represent a change in the underlying NIH Data Management and Sharing Policy.</a:t>
            </a:r>
          </a:p>
          <a:p>
            <a:endParaRPr lang="en-US" dirty="0"/>
          </a:p>
          <a:p>
            <a:r>
              <a:rPr lang="en-US" dirty="0"/>
              <a:t>The new format is required for applications with due dates on or after May 25, 2026.</a:t>
            </a:r>
          </a:p>
        </p:txBody>
      </p:sp>
      <p:sp>
        <p:nvSpPr>
          <p:cNvPr id="4" name="Slide Number Placeholder 3"/>
          <p:cNvSpPr>
            <a:spLocks noGrp="1"/>
          </p:cNvSpPr>
          <p:nvPr>
            <p:ph type="sldNum" sz="quarter" idx="5"/>
          </p:nvPr>
        </p:nvSpPr>
        <p:spPr/>
        <p:txBody>
          <a:bodyPr/>
          <a:lstStyle/>
          <a:p>
            <a:fld id="{919783F7-297B-3441-9E65-C9D93D1C7D5A}" type="slidenum">
              <a:rPr lang="en-US" smtClean="0"/>
              <a:t>3</a:t>
            </a:fld>
            <a:endParaRPr lang="en-US"/>
          </a:p>
        </p:txBody>
      </p:sp>
    </p:spTree>
    <p:extLst>
      <p:ext uri="{BB962C8B-B14F-4D97-AF65-F5344CB8AC3E}">
        <p14:creationId xmlns:p14="http://schemas.microsoft.com/office/powerpoint/2010/main" val="8934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ORPA reminds investigators and administrators to double check the NIH instructions prior to preparing each application. NIH has been updating the instructions without warning or announcement.</a:t>
            </a:r>
          </a:p>
          <a:p>
            <a:endParaRPr lang="en-US" dirty="0"/>
          </a:p>
          <a:p>
            <a:r>
              <a:rPr lang="en-US" dirty="0"/>
              <a:t>Recently the instructions for the </a:t>
            </a:r>
            <a:r>
              <a:rPr lang="en-US" dirty="0" err="1"/>
              <a:t>Biosketch</a:t>
            </a:r>
            <a:r>
              <a:rPr lang="en-US" dirty="0"/>
              <a:t> Supplement were updated to allow references to any of the 10 products from the </a:t>
            </a:r>
            <a:r>
              <a:rPr lang="en-US" dirty="0" err="1"/>
              <a:t>biosketch</a:t>
            </a:r>
            <a:r>
              <a:rPr lang="en-US" dirty="0"/>
              <a:t> in both the personal statement and the contributions to science. This is a significant update from the previous instructions.</a:t>
            </a:r>
          </a:p>
        </p:txBody>
      </p:sp>
      <p:sp>
        <p:nvSpPr>
          <p:cNvPr id="4" name="Slide Number Placeholder 3"/>
          <p:cNvSpPr>
            <a:spLocks noGrp="1"/>
          </p:cNvSpPr>
          <p:nvPr>
            <p:ph type="sldNum" sz="quarter" idx="5"/>
          </p:nvPr>
        </p:nvSpPr>
        <p:spPr/>
        <p:txBody>
          <a:bodyPr/>
          <a:lstStyle/>
          <a:p>
            <a:fld id="{919783F7-297B-3441-9E65-C9D93D1C7D5A}" type="slidenum">
              <a:rPr lang="en-US" smtClean="0"/>
              <a:t>4</a:t>
            </a:fld>
            <a:endParaRPr lang="en-US"/>
          </a:p>
        </p:txBody>
      </p:sp>
    </p:spTree>
    <p:extLst>
      <p:ext uri="{BB962C8B-B14F-4D97-AF65-F5344CB8AC3E}">
        <p14:creationId xmlns:p14="http://schemas.microsoft.com/office/powerpoint/2010/main" val="80582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has announced that the modifications to peer review practices enacted for the January 2026 and May 2026 advisory councils will remain in place for the next round of submissions. More information can be found at the notice link. </a:t>
            </a:r>
          </a:p>
          <a:p>
            <a:endParaRPr lang="en-US" dirty="0"/>
          </a:p>
          <a:p>
            <a:r>
              <a:rPr lang="en-US" dirty="0"/>
              <a:t>Study sections will continue to discuss fewer applications – 30-35% instead of around 50% for most meetings. Additionally, applications can still receive a “competitive but not discussed” designation. “Competitive but not discussed” applications will still be considered for funding.</a:t>
            </a:r>
          </a:p>
          <a:p>
            <a:endParaRPr lang="en-US" dirty="0"/>
          </a:p>
          <a:p>
            <a:r>
              <a:rPr lang="en-US" dirty="0"/>
              <a:t>Finally, summary statements will continue to be simplified. More information on the summary statement changes can be found in the notice.</a:t>
            </a:r>
          </a:p>
        </p:txBody>
      </p:sp>
      <p:sp>
        <p:nvSpPr>
          <p:cNvPr id="4" name="Slide Number Placeholder 3"/>
          <p:cNvSpPr>
            <a:spLocks noGrp="1"/>
          </p:cNvSpPr>
          <p:nvPr>
            <p:ph type="sldNum" sz="quarter" idx="5"/>
          </p:nvPr>
        </p:nvSpPr>
        <p:spPr/>
        <p:txBody>
          <a:bodyPr/>
          <a:lstStyle/>
          <a:p>
            <a:fld id="{919783F7-297B-3441-9E65-C9D93D1C7D5A}" type="slidenum">
              <a:rPr lang="en-US" smtClean="0"/>
              <a:t>5</a:t>
            </a:fld>
            <a:endParaRPr lang="en-US"/>
          </a:p>
        </p:txBody>
      </p:sp>
    </p:spTree>
    <p:extLst>
      <p:ext uri="{BB962C8B-B14F-4D97-AF65-F5344CB8AC3E}">
        <p14:creationId xmlns:p14="http://schemas.microsoft.com/office/powerpoint/2010/main" val="348974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repetition of the research security training reminder. Effective for this round of due dates, all senior/key personnel listed on an NIH grant application must have completed research security training within the past 12 months prior to the submission date.</a:t>
            </a:r>
          </a:p>
          <a:p>
            <a:endParaRPr lang="en-US" dirty="0"/>
          </a:p>
          <a:p>
            <a:r>
              <a:rPr lang="en-US" dirty="0"/>
              <a:t>Applications that propose subawards should collect the FDP LOI, which is linked on the ORPA website, in order to capture required certifications from the subaward site.</a:t>
            </a:r>
          </a:p>
          <a:p>
            <a:endParaRPr lang="en-US" dirty="0"/>
          </a:p>
          <a:p>
            <a:r>
              <a:rPr lang="en-US" dirty="0"/>
              <a:t>Other support submissions still require that the research security training be completed prior </a:t>
            </a:r>
            <a:r>
              <a:rPr lang="en-US"/>
              <a:t>to submission.</a:t>
            </a:r>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6</a:t>
            </a:fld>
            <a:endParaRPr lang="en-US"/>
          </a:p>
        </p:txBody>
      </p:sp>
    </p:spTree>
    <p:extLst>
      <p:ext uri="{BB962C8B-B14F-4D97-AF65-F5344CB8AC3E}">
        <p14:creationId xmlns:p14="http://schemas.microsoft.com/office/powerpoint/2010/main" val="327231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783F7-297B-3441-9E65-C9D93D1C7D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109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grants.nih.gov/grants/guide/notice-files/NOT-OD-26-064.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policy-and-compliance/policy-topics/sharing-policies/dms/writing-dms-pla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process/write-application/how-to-apply-application-guid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6-069.htm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mypath.rochester.edu/"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versity of Rochester Logo" descr="University of Rochester logo">
            <a:extLst>
              <a:ext uri="{FF2B5EF4-FFF2-40B4-BE49-F238E27FC236}">
                <a16:creationId xmlns:a16="http://schemas.microsoft.com/office/drawing/2014/main" id="{78B7C0E0-37DA-F28A-EBE9-4B1A3D767D6A}"/>
              </a:ext>
            </a:extLst>
          </p:cNvPr>
          <p:cNvPicPr>
            <a:picLocks noChangeAspect="1"/>
          </p:cNvPicPr>
          <p:nvPr/>
        </p:nvPicPr>
        <p:blipFill>
          <a:blip r:embed="rId3"/>
          <a:stretch>
            <a:fillRect/>
          </a:stretch>
        </p:blipFill>
        <p:spPr>
          <a:xfrm>
            <a:off x="490556" y="442844"/>
            <a:ext cx="3029505" cy="712237"/>
          </a:xfrm>
          <a:prstGeom prst="rect">
            <a:avLst/>
          </a:prstGeom>
        </p:spPr>
      </p:pic>
      <p:sp>
        <p:nvSpPr>
          <p:cNvPr id="7" name="Title 6">
            <a:extLst>
              <a:ext uri="{FF2B5EF4-FFF2-40B4-BE49-F238E27FC236}">
                <a16:creationId xmlns:a16="http://schemas.microsoft.com/office/drawing/2014/main" id="{84DFE9BF-A5D9-822E-5176-C90978119FF4}"/>
              </a:ext>
            </a:extLst>
          </p:cNvPr>
          <p:cNvSpPr>
            <a:spLocks noGrp="1"/>
          </p:cNvSpPr>
          <p:nvPr>
            <p:ph type="ctrTitle"/>
          </p:nvPr>
        </p:nvSpPr>
        <p:spPr/>
        <p:txBody>
          <a:bodyPr/>
          <a:lstStyle/>
          <a:p>
            <a:r>
              <a:rPr lang="en-US" dirty="0"/>
              <a:t>NIH Updates</a:t>
            </a:r>
          </a:p>
        </p:txBody>
      </p:sp>
      <p:sp>
        <p:nvSpPr>
          <p:cNvPr id="8" name="Subtitle 7">
            <a:extLst>
              <a:ext uri="{FF2B5EF4-FFF2-40B4-BE49-F238E27FC236}">
                <a16:creationId xmlns:a16="http://schemas.microsoft.com/office/drawing/2014/main" id="{5BE40F45-D845-42D1-7C80-C1D68B1EED91}"/>
              </a:ext>
            </a:extLst>
          </p:cNvPr>
          <p:cNvSpPr>
            <a:spLocks noGrp="1"/>
          </p:cNvSpPr>
          <p:nvPr>
            <p:ph type="subTitle" idx="1"/>
          </p:nvPr>
        </p:nvSpPr>
        <p:spPr/>
        <p:txBody>
          <a:bodyPr/>
          <a:lstStyle/>
          <a:p>
            <a:r>
              <a:rPr lang="en-US" dirty="0"/>
              <a:t>May 2026</a:t>
            </a:r>
          </a:p>
          <a:p>
            <a:r>
              <a:rPr lang="en-US" dirty="0"/>
              <a:t>Emily Billotti</a:t>
            </a:r>
          </a:p>
        </p:txBody>
      </p:sp>
      <p:sp>
        <p:nvSpPr>
          <p:cNvPr id="6" name="Slide Number Placeholder 5">
            <a:extLst>
              <a:ext uri="{FF2B5EF4-FFF2-40B4-BE49-F238E27FC236}">
                <a16:creationId xmlns:a16="http://schemas.microsoft.com/office/drawing/2014/main" id="{8BE09E3E-B301-E033-A857-8960BD34A277}"/>
              </a:ext>
            </a:extLst>
          </p:cNvPr>
          <p:cNvSpPr>
            <a:spLocks noGrp="1"/>
          </p:cNvSpPr>
          <p:nvPr>
            <p:ph type="sldNum" sz="quarter" idx="4"/>
          </p:nvPr>
        </p:nvSpPr>
        <p:spPr/>
        <p:txBody>
          <a:bodyPr/>
          <a:lstStyle/>
          <a:p>
            <a:fld id="{6D9A7562-078F-0443-99CB-13A7936AC4A7}" type="slidenum">
              <a:rPr lang="en-US" smtClean="0"/>
              <a:pPr/>
              <a:t>1</a:t>
            </a:fld>
            <a:endParaRPr lang="en-US" dirty="0"/>
          </a:p>
        </p:txBody>
      </p:sp>
    </p:spTree>
    <p:extLst>
      <p:ext uri="{BB962C8B-B14F-4D97-AF65-F5344CB8AC3E}">
        <p14:creationId xmlns:p14="http://schemas.microsoft.com/office/powerpoint/2010/main" val="33784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08FEA-8F18-279D-2B6C-8EE1A4120609}"/>
              </a:ext>
            </a:extLst>
          </p:cNvPr>
          <p:cNvSpPr>
            <a:spLocks noGrp="1"/>
          </p:cNvSpPr>
          <p:nvPr>
            <p:ph type="title"/>
          </p:nvPr>
        </p:nvSpPr>
        <p:spPr/>
        <p:txBody>
          <a:bodyPr>
            <a:noAutofit/>
          </a:bodyPr>
          <a:lstStyle/>
          <a:p>
            <a:r>
              <a:rPr lang="en-US" sz="3600" dirty="0">
                <a:hlinkClick r:id="rId3"/>
              </a:rPr>
              <a:t>NOT-OD-26-064</a:t>
            </a:r>
            <a:r>
              <a:rPr lang="en-US" sz="3600" dirty="0"/>
              <a:t> - Update of NIH Late Application Submission Policy and End of Continuous Submission</a:t>
            </a:r>
          </a:p>
        </p:txBody>
      </p:sp>
      <p:sp>
        <p:nvSpPr>
          <p:cNvPr id="6" name="Content Placeholder 5">
            <a:extLst>
              <a:ext uri="{FF2B5EF4-FFF2-40B4-BE49-F238E27FC236}">
                <a16:creationId xmlns:a16="http://schemas.microsoft.com/office/drawing/2014/main" id="{07FC4D45-8D66-A3F8-ADE9-4C60F948CE29}"/>
              </a:ext>
            </a:extLst>
          </p:cNvPr>
          <p:cNvSpPr>
            <a:spLocks noGrp="1"/>
          </p:cNvSpPr>
          <p:nvPr>
            <p:ph idx="1"/>
          </p:nvPr>
        </p:nvSpPr>
        <p:spPr/>
        <p:txBody>
          <a:bodyPr>
            <a:normAutofit lnSpcReduction="10000"/>
          </a:bodyPr>
          <a:lstStyle/>
          <a:p>
            <a:r>
              <a:rPr lang="en-US" dirty="0"/>
              <a:t>Continuous Submission applications will be accepted </a:t>
            </a:r>
            <a:r>
              <a:rPr lang="en-US" b="1" dirty="0"/>
              <a:t>through August 10, 2026,</a:t>
            </a:r>
            <a:r>
              <a:rPr lang="en-US" dirty="0"/>
              <a:t> at which point the Continuous Submission Policy will be ended.</a:t>
            </a:r>
          </a:p>
          <a:p>
            <a:r>
              <a:rPr lang="en-US" dirty="0"/>
              <a:t>The updated Late Application Submission Policy will </a:t>
            </a:r>
            <a:r>
              <a:rPr lang="en-US" b="1" dirty="0"/>
              <a:t>go into effect for applications submitted for due dates on or after May 25, 2026</a:t>
            </a:r>
            <a:r>
              <a:rPr lang="en-US" dirty="0"/>
              <a:t>. </a:t>
            </a:r>
          </a:p>
          <a:p>
            <a:pPr lvl="1"/>
            <a:r>
              <a:rPr lang="en-US" dirty="0"/>
              <a:t>The late submission window remains two calendar weeks</a:t>
            </a:r>
          </a:p>
          <a:p>
            <a:pPr lvl="1"/>
            <a:r>
              <a:rPr lang="en-US" dirty="0"/>
              <a:t>Fellowship, Small Business, and Collaborative International Research applications </a:t>
            </a:r>
            <a:r>
              <a:rPr lang="en-US" b="1" dirty="0"/>
              <a:t>will not be accepted late.</a:t>
            </a:r>
            <a:endParaRPr lang="en-US" dirty="0"/>
          </a:p>
          <a:p>
            <a:pPr lvl="1"/>
            <a:r>
              <a:rPr lang="en-US" dirty="0"/>
              <a:t>Late submission will only be accepted for </a:t>
            </a:r>
            <a:r>
              <a:rPr lang="en-US" b="1" dirty="0"/>
              <a:t>NIH review service within four calendar weeks before or after the due date</a:t>
            </a:r>
            <a:r>
              <a:rPr lang="en-US" dirty="0"/>
              <a:t> (a reduction from the previous period of two months).</a:t>
            </a:r>
          </a:p>
          <a:p>
            <a:r>
              <a:rPr lang="en-US" dirty="0"/>
              <a:t>Late submissions will continue to require a Cover Letter documenting the situation.</a:t>
            </a:r>
          </a:p>
        </p:txBody>
      </p:sp>
      <p:sp>
        <p:nvSpPr>
          <p:cNvPr id="4" name="Slide Number Placeholder 3">
            <a:extLst>
              <a:ext uri="{FF2B5EF4-FFF2-40B4-BE49-F238E27FC236}">
                <a16:creationId xmlns:a16="http://schemas.microsoft.com/office/drawing/2014/main" id="{4BE3AA4B-CC20-048E-E6FD-5AD178FAB05F}"/>
              </a:ext>
            </a:extLst>
          </p:cNvPr>
          <p:cNvSpPr>
            <a:spLocks noGrp="1"/>
          </p:cNvSpPr>
          <p:nvPr>
            <p:ph type="sldNum" sz="quarter" idx="12"/>
          </p:nvPr>
        </p:nvSpPr>
        <p:spPr/>
        <p:txBody>
          <a:bodyPr/>
          <a:lstStyle/>
          <a:p>
            <a:fld id="{6D9A7562-078F-0443-99CB-13A7936AC4A7}" type="slidenum">
              <a:rPr lang="en-US" smtClean="0"/>
              <a:pPr/>
              <a:t>2</a:t>
            </a:fld>
            <a:endParaRPr lang="en-US" dirty="0"/>
          </a:p>
        </p:txBody>
      </p:sp>
    </p:spTree>
    <p:extLst>
      <p:ext uri="{BB962C8B-B14F-4D97-AF65-F5344CB8AC3E}">
        <p14:creationId xmlns:p14="http://schemas.microsoft.com/office/powerpoint/2010/main" val="261500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AB3A-B548-5D97-F55C-A3E8328DAEE6}"/>
              </a:ext>
            </a:extLst>
          </p:cNvPr>
          <p:cNvSpPr>
            <a:spLocks noGrp="1"/>
          </p:cNvSpPr>
          <p:nvPr>
            <p:ph type="title"/>
          </p:nvPr>
        </p:nvSpPr>
        <p:spPr/>
        <p:txBody>
          <a:bodyPr>
            <a:normAutofit fontScale="90000"/>
          </a:bodyPr>
          <a:lstStyle/>
          <a:p>
            <a:pPr fontAlgn="base"/>
            <a:r>
              <a:rPr lang="en-US" dirty="0"/>
              <a:t> </a:t>
            </a:r>
            <a:br>
              <a:rPr lang="en-US" dirty="0"/>
            </a:br>
            <a:r>
              <a:rPr lang="en-US" u="sng" dirty="0">
                <a:hlinkClick r:id="rId3"/>
              </a:rPr>
              <a:t>New Data Management and Sharing Plan Format</a:t>
            </a:r>
            <a:br>
              <a:rPr lang="en-US" dirty="0"/>
            </a:br>
            <a:endParaRPr lang="en-US" dirty="0"/>
          </a:p>
        </p:txBody>
      </p:sp>
      <p:sp>
        <p:nvSpPr>
          <p:cNvPr id="3" name="Content Placeholder 2">
            <a:extLst>
              <a:ext uri="{FF2B5EF4-FFF2-40B4-BE49-F238E27FC236}">
                <a16:creationId xmlns:a16="http://schemas.microsoft.com/office/drawing/2014/main" id="{4A2C6B09-7F2D-8FBB-B926-4118643E6388}"/>
              </a:ext>
            </a:extLst>
          </p:cNvPr>
          <p:cNvSpPr>
            <a:spLocks noGrp="1"/>
          </p:cNvSpPr>
          <p:nvPr>
            <p:ph idx="1"/>
          </p:nvPr>
        </p:nvSpPr>
        <p:spPr/>
        <p:txBody>
          <a:bodyPr/>
          <a:lstStyle/>
          <a:p>
            <a:pPr fontAlgn="base"/>
            <a:r>
              <a:rPr lang="en-US" sz="2800" dirty="0"/>
              <a:t>Effective for deadlines on and after May 25, 2026, NIH has adopted a simplified data management and sharing plan format.</a:t>
            </a:r>
          </a:p>
          <a:p>
            <a:pPr lvl="1"/>
            <a:r>
              <a:rPr lang="en-US" sz="2400" dirty="0"/>
              <a:t>Intent is to simplify the required elements, reduce narrative burden, and clarify common areas of confusion that have emerged since the policy went into effect in 2023.</a:t>
            </a:r>
          </a:p>
          <a:p>
            <a:r>
              <a:rPr lang="en-US" sz="2800" dirty="0"/>
              <a:t>Required for due dates on or after May 25, 2026</a:t>
            </a:r>
            <a:endParaRPr lang="en-US" dirty="0"/>
          </a:p>
        </p:txBody>
      </p:sp>
      <p:sp>
        <p:nvSpPr>
          <p:cNvPr id="4" name="Slide Number Placeholder 3">
            <a:extLst>
              <a:ext uri="{FF2B5EF4-FFF2-40B4-BE49-F238E27FC236}">
                <a16:creationId xmlns:a16="http://schemas.microsoft.com/office/drawing/2014/main" id="{27A7DBAE-11C3-01A1-1646-88C276F8F71C}"/>
              </a:ext>
            </a:extLst>
          </p:cNvPr>
          <p:cNvSpPr>
            <a:spLocks noGrp="1"/>
          </p:cNvSpPr>
          <p:nvPr>
            <p:ph type="sldNum" sz="quarter" idx="12"/>
          </p:nvPr>
        </p:nvSpPr>
        <p:spPr/>
        <p:txBody>
          <a:bodyPr/>
          <a:lstStyle/>
          <a:p>
            <a:fld id="{6D9A7562-078F-0443-99CB-13A7936AC4A7}" type="slidenum">
              <a:rPr lang="en-US" smtClean="0"/>
              <a:t>3</a:t>
            </a:fld>
            <a:endParaRPr lang="en-US"/>
          </a:p>
        </p:txBody>
      </p:sp>
    </p:spTree>
    <p:extLst>
      <p:ext uri="{BB962C8B-B14F-4D97-AF65-F5344CB8AC3E}">
        <p14:creationId xmlns:p14="http://schemas.microsoft.com/office/powerpoint/2010/main" val="371157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A1DA-7686-39CE-F3CF-5F04BAFF315A}"/>
              </a:ext>
            </a:extLst>
          </p:cNvPr>
          <p:cNvSpPr>
            <a:spLocks noGrp="1"/>
          </p:cNvSpPr>
          <p:nvPr>
            <p:ph type="title"/>
          </p:nvPr>
        </p:nvSpPr>
        <p:spPr/>
        <p:txBody>
          <a:bodyPr>
            <a:normAutofit/>
          </a:bodyPr>
          <a:lstStyle/>
          <a:p>
            <a:r>
              <a:rPr lang="en-US" u="sng" dirty="0">
                <a:hlinkClick r:id="rId3"/>
              </a:rPr>
              <a:t>NIH Instructions</a:t>
            </a:r>
            <a:r>
              <a:rPr lang="en-US" dirty="0"/>
              <a:t> Reminder</a:t>
            </a:r>
          </a:p>
        </p:txBody>
      </p:sp>
      <p:sp>
        <p:nvSpPr>
          <p:cNvPr id="3" name="Content Placeholder 2">
            <a:extLst>
              <a:ext uri="{FF2B5EF4-FFF2-40B4-BE49-F238E27FC236}">
                <a16:creationId xmlns:a16="http://schemas.microsoft.com/office/drawing/2014/main" id="{B4C01DDA-FAE0-238D-F561-271DDDAFD2F7}"/>
              </a:ext>
            </a:extLst>
          </p:cNvPr>
          <p:cNvSpPr>
            <a:spLocks noGrp="1"/>
          </p:cNvSpPr>
          <p:nvPr>
            <p:ph idx="1"/>
          </p:nvPr>
        </p:nvSpPr>
        <p:spPr/>
        <p:txBody>
          <a:bodyPr>
            <a:normAutofit/>
          </a:bodyPr>
          <a:lstStyle/>
          <a:p>
            <a:r>
              <a:rPr lang="en-US" sz="2800" dirty="0"/>
              <a:t>Check instructions before each application – do not rely on receiving notification that the instructions have changed.</a:t>
            </a:r>
          </a:p>
          <a:p>
            <a:r>
              <a:rPr lang="en-US" sz="2800" dirty="0"/>
              <a:t>Instructions for the NIH Biographical Sketch Supplement have been updated</a:t>
            </a:r>
          </a:p>
          <a:p>
            <a:pPr lvl="1"/>
            <a:r>
              <a:rPr lang="en-US" sz="2400" dirty="0"/>
              <a:t>Reference allowed to any of the 10 products in the Common Form Biographical Sketch</a:t>
            </a:r>
          </a:p>
          <a:p>
            <a:pPr lvl="1"/>
            <a:r>
              <a:rPr lang="en-US" sz="2400" dirty="0"/>
              <a:t>Reference allowed in both the Personal Statement and the Contributions to Science</a:t>
            </a:r>
          </a:p>
        </p:txBody>
      </p:sp>
      <p:sp>
        <p:nvSpPr>
          <p:cNvPr id="4" name="Slide Number Placeholder 3">
            <a:extLst>
              <a:ext uri="{FF2B5EF4-FFF2-40B4-BE49-F238E27FC236}">
                <a16:creationId xmlns:a16="http://schemas.microsoft.com/office/drawing/2014/main" id="{326D0C44-E9DC-2BED-6151-E2A12D417807}"/>
              </a:ext>
            </a:extLst>
          </p:cNvPr>
          <p:cNvSpPr>
            <a:spLocks noGrp="1"/>
          </p:cNvSpPr>
          <p:nvPr>
            <p:ph type="sldNum" sz="quarter" idx="12"/>
          </p:nvPr>
        </p:nvSpPr>
        <p:spPr/>
        <p:txBody>
          <a:bodyPr/>
          <a:lstStyle/>
          <a:p>
            <a:fld id="{6D9A7562-078F-0443-99CB-13A7936AC4A7}" type="slidenum">
              <a:rPr lang="en-US" smtClean="0"/>
              <a:t>4</a:t>
            </a:fld>
            <a:endParaRPr lang="en-US"/>
          </a:p>
        </p:txBody>
      </p:sp>
    </p:spTree>
    <p:extLst>
      <p:ext uri="{BB962C8B-B14F-4D97-AF65-F5344CB8AC3E}">
        <p14:creationId xmlns:p14="http://schemas.microsoft.com/office/powerpoint/2010/main" val="183515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0E71-CC45-FD76-283C-5C6CA451FD99}"/>
              </a:ext>
            </a:extLst>
          </p:cNvPr>
          <p:cNvSpPr>
            <a:spLocks noGrp="1"/>
          </p:cNvSpPr>
          <p:nvPr>
            <p:ph type="title"/>
          </p:nvPr>
        </p:nvSpPr>
        <p:spPr/>
        <p:txBody>
          <a:bodyPr>
            <a:normAutofit fontScale="90000"/>
          </a:bodyPr>
          <a:lstStyle/>
          <a:p>
            <a:r>
              <a:rPr lang="en-US" dirty="0">
                <a:hlinkClick r:id="rId3"/>
              </a:rPr>
              <a:t>NOT-OD-26-069</a:t>
            </a:r>
            <a:r>
              <a:rPr lang="en-US" dirty="0"/>
              <a:t> – Peer Review Modifications Remaining</a:t>
            </a:r>
          </a:p>
        </p:txBody>
      </p:sp>
      <p:sp>
        <p:nvSpPr>
          <p:cNvPr id="3" name="Content Placeholder 2">
            <a:extLst>
              <a:ext uri="{FF2B5EF4-FFF2-40B4-BE49-F238E27FC236}">
                <a16:creationId xmlns:a16="http://schemas.microsoft.com/office/drawing/2014/main" id="{E16BC220-B88A-0152-4CA4-B6638ACC21CD}"/>
              </a:ext>
            </a:extLst>
          </p:cNvPr>
          <p:cNvSpPr>
            <a:spLocks noGrp="1"/>
          </p:cNvSpPr>
          <p:nvPr>
            <p:ph idx="1"/>
          </p:nvPr>
        </p:nvSpPr>
        <p:spPr>
          <a:xfrm>
            <a:off x="453275" y="1676784"/>
            <a:ext cx="10515600" cy="3911573"/>
          </a:xfrm>
        </p:spPr>
        <p:txBody>
          <a:bodyPr>
            <a:normAutofit/>
          </a:bodyPr>
          <a:lstStyle/>
          <a:p>
            <a:pPr fontAlgn="base"/>
            <a:r>
              <a:rPr lang="en-US" dirty="0"/>
              <a:t>The following modifications to peer review practices in place for the January 2026 and May 2026 Advisory Councils will </a:t>
            </a:r>
            <a:r>
              <a:rPr lang="en-US" b="1" dirty="0"/>
              <a:t>remain in place for the October 2026</a:t>
            </a:r>
            <a:r>
              <a:rPr lang="en-US" dirty="0"/>
              <a:t> Advisory Council:</a:t>
            </a:r>
          </a:p>
          <a:p>
            <a:pPr lvl="1"/>
            <a:r>
              <a:rPr lang="en-US" dirty="0"/>
              <a:t>The percent of applications discussed in most meetings will be reduced to 30-35%, instead of the usual ~50%.</a:t>
            </a:r>
          </a:p>
          <a:p>
            <a:pPr lvl="1"/>
            <a:r>
              <a:rPr lang="en-US" dirty="0"/>
              <a:t>Applications voted by the committee to be in the middle third will be designated as “competitive but not discussed” and applications in the lowest third will be designated as “not competitive and not discussed”.  </a:t>
            </a:r>
            <a:r>
              <a:rPr lang="en-US" i="1" dirty="0"/>
              <a:t>Applications in the middle third will be considered for funding, along with the discussed applications</a:t>
            </a:r>
            <a:r>
              <a:rPr lang="en-US" dirty="0"/>
              <a:t>.</a:t>
            </a:r>
          </a:p>
          <a:p>
            <a:r>
              <a:rPr lang="en-US" b="1" dirty="0"/>
              <a:t>Summary statements will be simplified</a:t>
            </a:r>
            <a:r>
              <a:rPr lang="en-US" dirty="0"/>
              <a:t>. </a:t>
            </a:r>
          </a:p>
        </p:txBody>
      </p:sp>
      <p:sp>
        <p:nvSpPr>
          <p:cNvPr id="4" name="Slide Number Placeholder 3">
            <a:extLst>
              <a:ext uri="{FF2B5EF4-FFF2-40B4-BE49-F238E27FC236}">
                <a16:creationId xmlns:a16="http://schemas.microsoft.com/office/drawing/2014/main" id="{ADE69C89-68DB-1AC9-BB50-87EF0B6127DC}"/>
              </a:ext>
            </a:extLst>
          </p:cNvPr>
          <p:cNvSpPr>
            <a:spLocks noGrp="1"/>
          </p:cNvSpPr>
          <p:nvPr>
            <p:ph type="sldNum" sz="quarter" idx="12"/>
          </p:nvPr>
        </p:nvSpPr>
        <p:spPr/>
        <p:txBody>
          <a:bodyPr/>
          <a:lstStyle/>
          <a:p>
            <a:fld id="{6D9A7562-078F-0443-99CB-13A7936AC4A7}" type="slidenum">
              <a:rPr lang="en-US" smtClean="0"/>
              <a:t>5</a:t>
            </a:fld>
            <a:endParaRPr lang="en-US"/>
          </a:p>
        </p:txBody>
      </p:sp>
    </p:spTree>
    <p:extLst>
      <p:ext uri="{BB962C8B-B14F-4D97-AF65-F5344CB8AC3E}">
        <p14:creationId xmlns:p14="http://schemas.microsoft.com/office/powerpoint/2010/main" val="397911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7E9A-200C-048A-20D3-A89FEE0DBC7E}"/>
              </a:ext>
            </a:extLst>
          </p:cNvPr>
          <p:cNvSpPr>
            <a:spLocks noGrp="1"/>
          </p:cNvSpPr>
          <p:nvPr>
            <p:ph type="title"/>
          </p:nvPr>
        </p:nvSpPr>
        <p:spPr/>
        <p:txBody>
          <a:bodyPr/>
          <a:lstStyle/>
          <a:p>
            <a:r>
              <a:rPr lang="en-US" dirty="0"/>
              <a:t>Research Security Training Reminder</a:t>
            </a:r>
          </a:p>
        </p:txBody>
      </p:sp>
      <p:sp>
        <p:nvSpPr>
          <p:cNvPr id="3" name="Content Placeholder 2">
            <a:extLst>
              <a:ext uri="{FF2B5EF4-FFF2-40B4-BE49-F238E27FC236}">
                <a16:creationId xmlns:a16="http://schemas.microsoft.com/office/drawing/2014/main" id="{DD1C1F40-DE87-4CCD-AC0F-F4673DFF9B04}"/>
              </a:ext>
            </a:extLst>
          </p:cNvPr>
          <p:cNvSpPr>
            <a:spLocks noGrp="1"/>
          </p:cNvSpPr>
          <p:nvPr>
            <p:ph idx="1"/>
          </p:nvPr>
        </p:nvSpPr>
        <p:spPr/>
        <p:txBody>
          <a:bodyPr>
            <a:normAutofit fontScale="85000" lnSpcReduction="20000"/>
          </a:bodyPr>
          <a:lstStyle/>
          <a:p>
            <a:r>
              <a:rPr lang="en-US" sz="2800" dirty="0"/>
              <a:t>Effective for NIH </a:t>
            </a:r>
            <a:r>
              <a:rPr lang="en-US" sz="2800" b="1" dirty="0"/>
              <a:t>applications submitted </a:t>
            </a:r>
            <a:r>
              <a:rPr lang="en-US" sz="2800" b="1" i="1" dirty="0"/>
              <a:t>for due dates</a:t>
            </a:r>
            <a:r>
              <a:rPr lang="en-US" sz="2800" b="1" dirty="0"/>
              <a:t> on or after May 25, 2026</a:t>
            </a:r>
            <a:r>
              <a:rPr lang="en-US" sz="2800" dirty="0"/>
              <a:t>, all </a:t>
            </a:r>
            <a:r>
              <a:rPr lang="en-US" sz="2800" b="1" dirty="0"/>
              <a:t>senior/key personnel</a:t>
            </a:r>
            <a:r>
              <a:rPr lang="en-US" sz="2800" dirty="0"/>
              <a:t> listed on an NIH grant application must </a:t>
            </a:r>
            <a:r>
              <a:rPr lang="en-US" sz="2800" b="1" dirty="0"/>
              <a:t>certify to NIH</a:t>
            </a:r>
            <a:r>
              <a:rPr lang="en-US" sz="2800" dirty="0"/>
              <a:t> that they have completed research security training within 12 months of the date of application submission.</a:t>
            </a:r>
          </a:p>
          <a:p>
            <a:pPr lvl="1"/>
            <a:r>
              <a:rPr lang="en-US" sz="2400" dirty="0"/>
              <a:t>Proposed subawards should use the FDP LOI document to capture required certifications</a:t>
            </a:r>
          </a:p>
          <a:p>
            <a:r>
              <a:rPr lang="en-US" sz="2800" dirty="0"/>
              <a:t>All </a:t>
            </a:r>
            <a:r>
              <a:rPr lang="en-US" sz="2800" b="1" dirty="0"/>
              <a:t>senior/key personnel who are required to submit Other Support information to NIH</a:t>
            </a:r>
            <a:r>
              <a:rPr lang="en-US" sz="2800" dirty="0"/>
              <a:t> (through Just-In-Time procedures, a Research Performance Progress Report (RPPR) (even if no updates are needed), or certain applications) </a:t>
            </a:r>
            <a:r>
              <a:rPr lang="en-US" sz="2800" b="1" dirty="0"/>
              <a:t>must have completed research security training prior to submission</a:t>
            </a:r>
            <a:r>
              <a:rPr lang="en-US" sz="2800" dirty="0"/>
              <a:t>.</a:t>
            </a:r>
          </a:p>
          <a:p>
            <a:r>
              <a:rPr lang="en-US" dirty="0"/>
              <a:t>Research Security Training is accessible in </a:t>
            </a:r>
            <a:r>
              <a:rPr lang="en-US" u="sng" dirty="0" err="1">
                <a:hlinkClick r:id="rId3" tooltip="https://mypath.rochester.edu/"/>
              </a:rPr>
              <a:t>MyPath</a:t>
            </a:r>
            <a:r>
              <a:rPr lang="en-US" dirty="0"/>
              <a:t> by searching for “Research Security” in the search bar.</a:t>
            </a:r>
            <a:endParaRPr lang="en-US" sz="2800" dirty="0"/>
          </a:p>
        </p:txBody>
      </p:sp>
      <p:sp>
        <p:nvSpPr>
          <p:cNvPr id="4" name="Slide Number Placeholder 3">
            <a:extLst>
              <a:ext uri="{FF2B5EF4-FFF2-40B4-BE49-F238E27FC236}">
                <a16:creationId xmlns:a16="http://schemas.microsoft.com/office/drawing/2014/main" id="{2D050582-393D-9365-2D5B-598DD2DE2F03}"/>
              </a:ext>
            </a:extLst>
          </p:cNvPr>
          <p:cNvSpPr>
            <a:spLocks noGrp="1"/>
          </p:cNvSpPr>
          <p:nvPr>
            <p:ph type="sldNum" sz="quarter" idx="12"/>
          </p:nvPr>
        </p:nvSpPr>
        <p:spPr/>
        <p:txBody>
          <a:bodyPr/>
          <a:lstStyle/>
          <a:p>
            <a:fld id="{6D9A7562-078F-0443-99CB-13A7936AC4A7}" type="slidenum">
              <a:rPr lang="en-US" smtClean="0"/>
              <a:t>6</a:t>
            </a:fld>
            <a:endParaRPr lang="en-US"/>
          </a:p>
        </p:txBody>
      </p:sp>
    </p:spTree>
    <p:extLst>
      <p:ext uri="{BB962C8B-B14F-4D97-AF65-F5344CB8AC3E}">
        <p14:creationId xmlns:p14="http://schemas.microsoft.com/office/powerpoint/2010/main" val="176506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C12-E331-227B-B71B-8BA43ECE8B11}"/>
              </a:ext>
            </a:extLst>
          </p:cNvPr>
          <p:cNvSpPr>
            <a:spLocks noGrp="1"/>
          </p:cNvSpPr>
          <p:nvPr>
            <p:ph type="title"/>
          </p:nvPr>
        </p:nvSpPr>
        <p:spPr/>
        <p:txBody>
          <a:bodyPr/>
          <a:lstStyle/>
          <a:p>
            <a:r>
              <a:rPr lang="en-US" dirty="0"/>
              <a:t>Questions?</a:t>
            </a:r>
          </a:p>
        </p:txBody>
      </p:sp>
      <p:pic>
        <p:nvPicPr>
          <p:cNvPr id="8" name="Content Placeholder 7" descr="Questions with solid fill">
            <a:extLst>
              <a:ext uri="{FF2B5EF4-FFF2-40B4-BE49-F238E27FC236}">
                <a16:creationId xmlns:a16="http://schemas.microsoft.com/office/drawing/2014/main" id="{72B25882-8708-2347-FF9A-6BD3D09E1F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33844" y="1674415"/>
            <a:ext cx="3954462" cy="3954462"/>
          </a:xfrm>
        </p:spPr>
      </p:pic>
      <p:sp>
        <p:nvSpPr>
          <p:cNvPr id="3" name="Slide Number Placeholder 2">
            <a:extLst>
              <a:ext uri="{FF2B5EF4-FFF2-40B4-BE49-F238E27FC236}">
                <a16:creationId xmlns:a16="http://schemas.microsoft.com/office/drawing/2014/main" id="{EE34C013-3F62-DC12-62AA-1C2C363D0C90}"/>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9A7562-078F-0443-99CB-13A7936AC4A7}" type="slidenum">
              <a:rPr kumimoji="0" lang="en-US" sz="1800" b="0" i="0" u="none" strike="noStrike" kern="1200" cap="none" spc="0" normalizeH="0" baseline="0" noProof="0" smtClean="0">
                <a:ln>
                  <a:noFill/>
                </a:ln>
                <a:solidFill>
                  <a:srgbClr val="001E5F"/>
                </a:solidFill>
                <a:effectLst/>
                <a:uLnTx/>
                <a:uFillTx/>
                <a:latin typeface="Aptos" panose="021100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1800" b="0" i="0" u="none" strike="noStrike" kern="1200" cap="none" spc="0" normalizeH="0" baseline="0" noProof="0">
              <a:ln>
                <a:noFill/>
              </a:ln>
              <a:solidFill>
                <a:srgbClr val="001E5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86479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538</TotalTime>
  <Words>988</Words>
  <Application>Microsoft Office PowerPoint</Application>
  <PresentationFormat>Widescreen</PresentationFormat>
  <Paragraphs>64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NIH Updates</vt:lpstr>
      <vt:lpstr>NOT-OD-26-064 - Update of NIH Late Application Submission Policy and End of Continuous Submission</vt:lpstr>
      <vt:lpstr>  New Data Management and Sharing Plan Format </vt:lpstr>
      <vt:lpstr>NIH Instructions Reminder</vt:lpstr>
      <vt:lpstr>NOT-OD-26-069 – Peer Review Modifications Remaining</vt:lpstr>
      <vt:lpstr>Research Security Training Reminder</vt:lpstr>
      <vt:lpstr>Questions?</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Billotti, Emily (ORPA)</dc:creator>
  <cp:keywords>University of Rochester</cp:keywords>
  <dc:description/>
  <cp:lastModifiedBy>Billotti, Emily (ORPA)</cp:lastModifiedBy>
  <cp:revision>22</cp:revision>
  <dcterms:created xsi:type="dcterms:W3CDTF">2025-09-12T14:34:27Z</dcterms:created>
  <dcterms:modified xsi:type="dcterms:W3CDTF">2026-05-26T14:29:12Z</dcterms:modified>
  <cp:category/>
</cp:coreProperties>
</file>