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9" r:id="rId2"/>
  </p:sldMasterIdLst>
  <p:notesMasterIdLst>
    <p:notesMasterId r:id="rId8"/>
  </p:notesMasterIdLst>
  <p:sldIdLst>
    <p:sldId id="2147478543" r:id="rId3"/>
    <p:sldId id="2145706031" r:id="rId4"/>
    <p:sldId id="2145706024" r:id="rId5"/>
    <p:sldId id="2147478544" r:id="rId6"/>
    <p:sldId id="214570603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EF257D-2083-F9C5-0254-1DC306A7353F}" name="Marta Herman" initials="MH" userId="Marta Herm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8DF"/>
    <a:srgbClr val="001E5F"/>
    <a:srgbClr val="FFD82B"/>
    <a:srgbClr val="B7D3FF"/>
    <a:srgbClr val="BEBEBE"/>
    <a:srgbClr val="707070"/>
    <a:srgbClr val="001AC2"/>
    <a:srgbClr val="FFF3AF"/>
    <a:srgbClr val="FFD8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4795"/>
  </p:normalViewPr>
  <p:slideViewPr>
    <p:cSldViewPr snapToGrid="0">
      <p:cViewPr varScale="1">
        <p:scale>
          <a:sx n="70" d="100"/>
          <a:sy n="70" d="100"/>
        </p:scale>
        <p:origin x="7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6C105-869B-554F-86B2-F7B7D7FBF15C}"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783F7-297B-3441-9E65-C9D93D1C7D5A}" type="slidenum">
              <a:rPr lang="en-US" smtClean="0"/>
              <a:t>‹#›</a:t>
            </a:fld>
            <a:endParaRPr lang="en-US"/>
          </a:p>
        </p:txBody>
      </p:sp>
    </p:spTree>
    <p:extLst>
      <p:ext uri="{BB962C8B-B14F-4D97-AF65-F5344CB8AC3E}">
        <p14:creationId xmlns:p14="http://schemas.microsoft.com/office/powerpoint/2010/main" val="38028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227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Lst>
          </p:cNvPr>
          <p:cNvPicPr>
            <a:picLocks noChangeAspect="1"/>
          </p:cNvPicPr>
          <p:nvPr userDrawn="1"/>
        </p:nvPicPr>
        <p:blipFill>
          <a:blip r:embed="rId2"/>
          <a:srcRect/>
          <a:stretch/>
        </p:blipFill>
        <p:spPr>
          <a:xfrm>
            <a:off x="0" y="240"/>
            <a:ext cx="12192000" cy="6858000"/>
          </a:xfrm>
          <a:prstGeom prst="rect">
            <a:avLst/>
          </a:prstGeom>
        </p:spPr>
      </p:pic>
      <p:pic>
        <p:nvPicPr>
          <p:cNvPr id="4" name="Picture 3" descr="A close-up of a logo&#10;&#10;AI-generated content may be incorrect.">
            <a:extLst>
              <a:ext uri="{FF2B5EF4-FFF2-40B4-BE49-F238E27FC236}">
                <a16:creationId xmlns:a16="http://schemas.microsoft.com/office/drawing/2014/main" id="{2936799A-742E-D2DA-D2AD-97CBD5F3E876}"/>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206359"/>
          </a:xfrm>
        </p:spPr>
        <p:txBody>
          <a:bodyPr>
            <a:normAutofit/>
          </a:bodyPr>
          <a:lstStyle>
            <a:lvl1pPr marL="0" indent="0" algn="l">
              <a:buNone/>
              <a:defRPr sz="2800" b="0" i="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5">
            <a:extLst>
              <a:ext uri="{FF2B5EF4-FFF2-40B4-BE49-F238E27FC236}">
                <a16:creationId xmlns:a16="http://schemas.microsoft.com/office/drawing/2014/main" id="{1B9E15F6-2E81-A617-637F-E959777D7F4A}"/>
              </a:ext>
            </a:extLst>
          </p:cNvPr>
          <p:cNvSpPr>
            <a:spLocks noGrp="1"/>
          </p:cNvSpPr>
          <p:nvPr>
            <p:ph type="sldNum" sz="quarter" idx="4"/>
          </p:nvPr>
        </p:nvSpPr>
        <p:spPr>
          <a:xfrm>
            <a:off x="9448800" y="6474620"/>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13784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a:xfrm>
            <a:off x="453275" y="348852"/>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608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6">
            <a:extLst>
              <a:ext uri="{FF2B5EF4-FFF2-40B4-BE49-F238E27FC236}">
                <a16:creationId xmlns:a16="http://schemas.microsoft.com/office/drawing/2014/main" id="{D56D12FE-80CC-9C5E-CDAC-BCCAB2EEA1CB}"/>
              </a:ext>
            </a:extLst>
          </p:cNvPr>
          <p:cNvSpPr>
            <a:spLocks noGrp="1"/>
          </p:cNvSpPr>
          <p:nvPr>
            <p:ph type="pic" sz="quarter" idx="13"/>
          </p:nvPr>
        </p:nvSpPr>
        <p:spPr>
          <a:xfrm>
            <a:off x="6096000" y="0"/>
            <a:ext cx="4971393" cy="6857999"/>
          </a:xfrm>
        </p:spPr>
        <p:txBody>
          <a:bodyPr/>
          <a:lstStyle/>
          <a:p>
            <a:endParaRPr lang="en-US"/>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dirty="0"/>
          </a:p>
        </p:txBody>
      </p:sp>
    </p:spTree>
    <p:extLst>
      <p:ext uri="{BB962C8B-B14F-4D97-AF65-F5344CB8AC3E}">
        <p14:creationId xmlns:p14="http://schemas.microsoft.com/office/powerpoint/2010/main" val="248030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a:xfrm>
            <a:off x="453275" y="348852"/>
            <a:ext cx="4499725" cy="1467248"/>
          </a:xfrm>
        </p:spPr>
        <p:txBody>
          <a:bodyPr>
            <a:normAutofit/>
          </a:bodyPr>
          <a:lstStyle>
            <a:lvl1pPr>
              <a:lnSpc>
                <a:spcPct val="80000"/>
              </a:lnSpc>
              <a:defRPr sz="4800"/>
            </a:lvl1pPr>
          </a:lstStyle>
          <a:p>
            <a:r>
              <a:rPr lang="en-US" dirty="0"/>
              <a:t>Click to edit Master title style</a:t>
            </a:r>
          </a:p>
        </p:txBody>
      </p:sp>
      <p:sp>
        <p:nvSpPr>
          <p:cNvPr id="3" name="Content Placeholder 1">
            <a:extLst>
              <a:ext uri="{FF2B5EF4-FFF2-40B4-BE49-F238E27FC236}">
                <a16:creationId xmlns:a16="http://schemas.microsoft.com/office/drawing/2014/main" id="{04B56AE1-82F6-A27F-D6EE-66ED9B9A6556}"/>
              </a:ext>
            </a:extLst>
          </p:cNvPr>
          <p:cNvSpPr>
            <a:spLocks noGrp="1"/>
          </p:cNvSpPr>
          <p:nvPr>
            <p:ph sz="half" idx="1"/>
          </p:nvPr>
        </p:nvSpPr>
        <p:spPr>
          <a:xfrm>
            <a:off x="453275" y="1943100"/>
            <a:ext cx="4499725" cy="1028759"/>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itle 2">
            <a:extLst>
              <a:ext uri="{FF2B5EF4-FFF2-40B4-BE49-F238E27FC236}">
                <a16:creationId xmlns:a16="http://schemas.microsoft.com/office/drawing/2014/main" id="{B4F5E3C5-0B41-B72D-8EA6-EE5CE2143C79}"/>
              </a:ext>
            </a:extLst>
          </p:cNvPr>
          <p:cNvSpPr>
            <a:spLocks noGrp="1"/>
          </p:cNvSpPr>
          <p:nvPr>
            <p:ph sz="half" idx="16"/>
          </p:nvPr>
        </p:nvSpPr>
        <p:spPr>
          <a:xfrm>
            <a:off x="453275" y="3098859"/>
            <a:ext cx="4499725" cy="1454944"/>
          </a:xfrm>
        </p:spPr>
        <p:txBody>
          <a:bodyPr anchor="ctr" anchorCtr="0">
            <a:noAutofit/>
          </a:bodyPr>
          <a:lstStyle>
            <a:lvl1pPr marL="0" indent="0">
              <a:lnSpc>
                <a:spcPct val="80000"/>
              </a:lnSpc>
              <a:buNone/>
              <a:defRPr sz="4800">
                <a:solidFill>
                  <a:srgbClr val="001E5F"/>
                </a:solidFill>
                <a:latin typeface="Aptos Display"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
        <p:nvSpPr>
          <p:cNvPr id="9" name="Content Placeholder 2">
            <a:extLst>
              <a:ext uri="{FF2B5EF4-FFF2-40B4-BE49-F238E27FC236}">
                <a16:creationId xmlns:a16="http://schemas.microsoft.com/office/drawing/2014/main" id="{A1AD8B5C-3C6E-D68C-B846-ABD765BAF8D4}"/>
              </a:ext>
            </a:extLst>
          </p:cNvPr>
          <p:cNvSpPr>
            <a:spLocks noGrp="1"/>
          </p:cNvSpPr>
          <p:nvPr>
            <p:ph sz="half" idx="14"/>
          </p:nvPr>
        </p:nvSpPr>
        <p:spPr>
          <a:xfrm>
            <a:off x="453275" y="4655403"/>
            <a:ext cx="4499725" cy="1028759"/>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Content Placeholder 3">
            <a:extLst>
              <a:ext uri="{FF2B5EF4-FFF2-40B4-BE49-F238E27FC236}">
                <a16:creationId xmlns:a16="http://schemas.microsoft.com/office/drawing/2014/main" id="{313A5D9F-96B4-9B1F-0914-72B54AC53CCB}"/>
              </a:ext>
            </a:extLst>
          </p:cNvPr>
          <p:cNvSpPr>
            <a:spLocks noGrp="1"/>
          </p:cNvSpPr>
          <p:nvPr>
            <p:ph sz="half" idx="15"/>
          </p:nvPr>
        </p:nvSpPr>
        <p:spPr>
          <a:xfrm>
            <a:off x="5717425" y="348853"/>
            <a:ext cx="5016500" cy="5335309"/>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dirty="0"/>
          </a:p>
        </p:txBody>
      </p:sp>
    </p:spTree>
    <p:extLst>
      <p:ext uri="{BB962C8B-B14F-4D97-AF65-F5344CB8AC3E}">
        <p14:creationId xmlns:p14="http://schemas.microsoft.com/office/powerpoint/2010/main" val="4289144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F371-528F-0113-4E79-25DA2A3ED98A}"/>
              </a:ext>
            </a:extLst>
          </p:cNvPr>
          <p:cNvSpPr>
            <a:spLocks noGrp="1"/>
          </p:cNvSpPr>
          <p:nvPr>
            <p:ph type="title"/>
          </p:nvPr>
        </p:nvSpPr>
        <p:spPr>
          <a:xfrm>
            <a:off x="453276" y="348852"/>
            <a:ext cx="5332670" cy="1432651"/>
          </a:xfrm>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B2974E15-7FCE-83C0-E5B4-4633C9B0718B}"/>
              </a:ext>
            </a:extLst>
          </p:cNvPr>
          <p:cNvSpPr>
            <a:spLocks noGrp="1"/>
          </p:cNvSpPr>
          <p:nvPr>
            <p:ph type="pic" sz="quarter" idx="13"/>
          </p:nvPr>
        </p:nvSpPr>
        <p:spPr>
          <a:xfrm>
            <a:off x="6096000" y="18256"/>
            <a:ext cx="6096000" cy="6839744"/>
          </a:xfrm>
        </p:spPr>
        <p:txBody>
          <a:bodyPr/>
          <a:lstStyle/>
          <a:p>
            <a:endParaRPr lang="en-US"/>
          </a:p>
        </p:txBody>
      </p:sp>
      <p:sp>
        <p:nvSpPr>
          <p:cNvPr id="5" name="Slide Number Placeholder 4">
            <a:extLst>
              <a:ext uri="{FF2B5EF4-FFF2-40B4-BE49-F238E27FC236}">
                <a16:creationId xmlns:a16="http://schemas.microsoft.com/office/drawing/2014/main" id="{16B784DC-6E1B-BB0E-4741-BE3223BC59C2}"/>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03181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4E053A-EDC9-490E-8845-8548C298E44B}"/>
              </a:ext>
            </a:extLst>
          </p:cNvPr>
          <p:cNvSpPr>
            <a:spLocks noGrp="1"/>
          </p:cNvSpPr>
          <p:nvPr>
            <p:ph type="sldNum" sz="quarter" idx="10"/>
          </p:nvPr>
        </p:nvSpPr>
        <p:spPr>
          <a:xfrm>
            <a:off x="11553407" y="6474620"/>
            <a:ext cx="618244" cy="365125"/>
          </a:xfrm>
        </p:spPr>
        <p:txBody>
          <a:bodyPr/>
          <a:lstStyle>
            <a:lvl1pPr>
              <a:defRPr>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49154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9EC1-3B01-B796-3303-D56BFF03BB93}"/>
              </a:ext>
            </a:extLst>
          </p:cNvPr>
          <p:cNvSpPr>
            <a:spLocks noGrp="1"/>
          </p:cNvSpPr>
          <p:nvPr>
            <p:ph type="title"/>
          </p:nvPr>
        </p:nvSpPr>
        <p:spPr>
          <a:xfrm>
            <a:off x="453275" y="348852"/>
            <a:ext cx="3445625" cy="1987948"/>
          </a:xfrm>
        </p:spPr>
        <p:txBody>
          <a:bodyPr/>
          <a:lstStyle/>
          <a:p>
            <a:r>
              <a:rPr lang="en-US" dirty="0"/>
              <a:t>Click to edit Master title style</a:t>
            </a:r>
          </a:p>
        </p:txBody>
      </p:sp>
      <p:sp>
        <p:nvSpPr>
          <p:cNvPr id="5" name="Chart Placeholder 4">
            <a:extLst>
              <a:ext uri="{FF2B5EF4-FFF2-40B4-BE49-F238E27FC236}">
                <a16:creationId xmlns:a16="http://schemas.microsoft.com/office/drawing/2014/main" id="{734FAC6B-DE8A-C0B0-226A-381833404529}"/>
              </a:ext>
            </a:extLst>
          </p:cNvPr>
          <p:cNvSpPr>
            <a:spLocks noGrp="1"/>
          </p:cNvSpPr>
          <p:nvPr>
            <p:ph type="chart" sz="quarter" idx="11"/>
          </p:nvPr>
        </p:nvSpPr>
        <p:spPr>
          <a:xfrm>
            <a:off x="4445000" y="348852"/>
            <a:ext cx="6523875" cy="5620148"/>
          </a:xfrm>
        </p:spPr>
        <p:txBody>
          <a:bodyPr/>
          <a:lstStyle/>
          <a:p>
            <a:endParaRPr lang="en-US"/>
          </a:p>
        </p:txBody>
      </p:sp>
      <p:sp>
        <p:nvSpPr>
          <p:cNvPr id="7" name="Slide Number Placeholder 2">
            <a:extLst>
              <a:ext uri="{FF2B5EF4-FFF2-40B4-BE49-F238E27FC236}">
                <a16:creationId xmlns:a16="http://schemas.microsoft.com/office/drawing/2014/main" id="{5A20ED93-E24E-4202-82DF-1D07DA33A22C}"/>
              </a:ext>
            </a:extLst>
          </p:cNvPr>
          <p:cNvSpPr>
            <a:spLocks noGrp="1"/>
          </p:cNvSpPr>
          <p:nvPr>
            <p:ph type="sldNum" sz="quarter" idx="10"/>
          </p:nvPr>
        </p:nvSpPr>
        <p:spPr>
          <a:xfrm>
            <a:off x="11553407" y="6474620"/>
            <a:ext cx="618244" cy="365125"/>
          </a:xfrm>
        </p:spPr>
        <p:txBody>
          <a:bodyPr/>
          <a:lstStyle>
            <a:lvl1pPr>
              <a:defRPr>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879450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ft Top Title_yellow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BF1C-7FD8-420A-B6A6-863ED0C8D684}"/>
              </a:ext>
            </a:extLst>
          </p:cNvPr>
          <p:cNvSpPr>
            <a:spLocks noGrp="1"/>
          </p:cNvSpPr>
          <p:nvPr>
            <p:ph type="title"/>
          </p:nvPr>
        </p:nvSpPr>
        <p:spPr>
          <a:xfrm>
            <a:off x="341024" y="315884"/>
            <a:ext cx="11359140" cy="590204"/>
          </a:xfrm>
        </p:spPr>
        <p:txBody>
          <a:bodyPr anchor="ctr"/>
          <a:lstStyle>
            <a:lvl1pPr>
              <a:defRPr sz="4000">
                <a:solidFill>
                  <a:schemeClr val="tx1"/>
                </a:solidFill>
              </a:defRPr>
            </a:lvl1pPr>
          </a:lstStyle>
          <a:p>
            <a:r>
              <a:rPr lang="en-US" dirty="0"/>
              <a:t>Click to edit Master title style</a:t>
            </a:r>
          </a:p>
        </p:txBody>
      </p:sp>
      <p:sp>
        <p:nvSpPr>
          <p:cNvPr id="3" name="Rectangle 2">
            <a:extLst>
              <a:ext uri="{FF2B5EF4-FFF2-40B4-BE49-F238E27FC236}">
                <a16:creationId xmlns:a16="http://schemas.microsoft.com/office/drawing/2014/main" id="{5A3F7BF3-FD5B-4EB8-9EAE-9E6FAC8AECAA}"/>
              </a:ext>
            </a:extLst>
          </p:cNvPr>
          <p:cNvSpPr/>
          <p:nvPr userDrawn="1"/>
        </p:nvSpPr>
        <p:spPr>
          <a:xfrm>
            <a:off x="427359" y="906088"/>
            <a:ext cx="1329300" cy="15047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2">
            <a:extLst>
              <a:ext uri="{FF2B5EF4-FFF2-40B4-BE49-F238E27FC236}">
                <a16:creationId xmlns:a16="http://schemas.microsoft.com/office/drawing/2014/main" id="{053947DF-A344-5CE4-34A3-0BED39B0B7B1}"/>
              </a:ext>
            </a:extLst>
          </p:cNvPr>
          <p:cNvSpPr>
            <a:spLocks noGrp="1"/>
          </p:cNvSpPr>
          <p:nvPr>
            <p:ph type="sldNum" sz="quarter" idx="10"/>
          </p:nvPr>
        </p:nvSpPr>
        <p:spPr>
          <a:xfrm>
            <a:off x="11553407" y="6474620"/>
            <a:ext cx="618244" cy="365125"/>
          </a:xfrm>
        </p:spPr>
        <p:txBody>
          <a:bodyPr/>
          <a:lstStyle>
            <a:lvl1pPr>
              <a:defRPr>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058093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Seal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54E5-EEA1-8C88-121C-5BE80C29F7B8}"/>
              </a:ext>
            </a:extLst>
          </p:cNvPr>
          <p:cNvSpPr>
            <a:spLocks noGrp="1"/>
          </p:cNvSpPr>
          <p:nvPr>
            <p:ph type="title"/>
          </p:nvPr>
        </p:nvSpPr>
        <p:spPr>
          <a:xfrm>
            <a:off x="3988106" y="3768458"/>
            <a:ext cx="7441251" cy="1332351"/>
          </a:xfrm>
        </p:spPr>
        <p:txBody>
          <a:bodyPr anchor="b"/>
          <a:lstStyle>
            <a:lvl1pPr>
              <a:defRPr sz="4000">
                <a:solidFill>
                  <a:schemeClr val="tx1"/>
                </a:solidFill>
                <a:latin typeface="+mj-lt"/>
              </a:defRPr>
            </a:lvl1p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8060E300-01CB-768E-1ECC-49154A5F549E}"/>
              </a:ext>
            </a:extLst>
          </p:cNvPr>
          <p:cNvSpPr>
            <a:spLocks noGrp="1"/>
          </p:cNvSpPr>
          <p:nvPr>
            <p:ph type="pic" idx="10"/>
          </p:nvPr>
        </p:nvSpPr>
        <p:spPr>
          <a:xfrm>
            <a:off x="0" y="1"/>
            <a:ext cx="12192000" cy="3291077"/>
          </a:xfrm>
        </p:spPr>
        <p:txBody>
          <a:bodyPr/>
          <a:lstStyle>
            <a:lvl1pPr marL="0" indent="0">
              <a:buNone/>
              <a:defRPr sz="32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5" name="Content Placeholder 7">
            <a:extLst>
              <a:ext uri="{FF2B5EF4-FFF2-40B4-BE49-F238E27FC236}">
                <a16:creationId xmlns:a16="http://schemas.microsoft.com/office/drawing/2014/main" id="{FD3483A1-2A7E-6C91-61D2-18F58C9F8C57}"/>
              </a:ext>
            </a:extLst>
          </p:cNvPr>
          <p:cNvPicPr>
            <a:picLocks noChangeAspect="1"/>
          </p:cNvPicPr>
          <p:nvPr userDrawn="1"/>
        </p:nvPicPr>
        <p:blipFill rotWithShape="1">
          <a:blip r:embed="rId2">
            <a:lum bright="70000" contrast="-70000"/>
          </a:blip>
          <a:srcRect l="4163" t="5205" r="3998" b="5619"/>
          <a:stretch/>
        </p:blipFill>
        <p:spPr>
          <a:xfrm>
            <a:off x="1073425" y="3663034"/>
            <a:ext cx="2415669" cy="2345627"/>
          </a:xfrm>
          <a:prstGeom prst="rect">
            <a:avLst/>
          </a:prstGeom>
        </p:spPr>
      </p:pic>
      <p:sp>
        <p:nvSpPr>
          <p:cNvPr id="18" name="Text Placeholder 2">
            <a:extLst>
              <a:ext uri="{FF2B5EF4-FFF2-40B4-BE49-F238E27FC236}">
                <a16:creationId xmlns:a16="http://schemas.microsoft.com/office/drawing/2014/main" id="{42D057E9-E942-2C51-4323-0F0A63B8B328}"/>
              </a:ext>
            </a:extLst>
          </p:cNvPr>
          <p:cNvSpPr>
            <a:spLocks noGrp="1"/>
          </p:cNvSpPr>
          <p:nvPr>
            <p:ph type="body" idx="1"/>
          </p:nvPr>
        </p:nvSpPr>
        <p:spPr>
          <a:xfrm>
            <a:off x="3988106" y="5308701"/>
            <a:ext cx="7441251" cy="881026"/>
          </a:xfrm>
        </p:spPr>
        <p:txBody>
          <a:bodyPr anchor="t"/>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291F20C4-6107-427C-887D-83D8AADDEB32}"/>
              </a:ext>
            </a:extLst>
          </p:cNvPr>
          <p:cNvSpPr/>
          <p:nvPr userDrawn="1"/>
        </p:nvSpPr>
        <p:spPr>
          <a:xfrm>
            <a:off x="4120316" y="5063712"/>
            <a:ext cx="2103120" cy="168965"/>
          </a:xfrm>
          <a:prstGeom prst="rect">
            <a:avLst/>
          </a:prstGeom>
          <a:solidFill>
            <a:srgbClr val="FFC5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500547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6E6E6"/>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420688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5" name="Subtitle 2">
            <a:extLst>
              <a:ext uri="{FF2B5EF4-FFF2-40B4-BE49-F238E27FC236}">
                <a16:creationId xmlns:a16="http://schemas.microsoft.com/office/drawing/2014/main" id="{100D8C48-42D3-A3E0-D36B-1EFFE235331D}"/>
              </a:ext>
            </a:extLst>
          </p:cNvPr>
          <p:cNvSpPr>
            <a:spLocks noGrp="1"/>
          </p:cNvSpPr>
          <p:nvPr>
            <p:ph type="subTitle" idx="1"/>
          </p:nvPr>
        </p:nvSpPr>
        <p:spPr>
          <a:xfrm>
            <a:off x="490556" y="4619406"/>
            <a:ext cx="4322513" cy="1206359"/>
          </a:xfrm>
        </p:spPr>
        <p:txBody>
          <a:bodyPr>
            <a:normAutofit/>
          </a:bodyPr>
          <a:lstStyle>
            <a:lvl1pPr marL="0" indent="0" algn="l">
              <a:buNone/>
              <a:defRPr sz="2800" b="0" i="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3936A6E9-1BEB-6E38-737D-30AD7F6B1B1F}"/>
              </a:ext>
            </a:extLst>
          </p:cNvPr>
          <p:cNvSpPr>
            <a:spLocks noGrp="1"/>
          </p:cNvSpPr>
          <p:nvPr>
            <p:ph type="sldNum" sz="quarter" idx="4"/>
          </p:nvPr>
        </p:nvSpPr>
        <p:spPr>
          <a:xfrm>
            <a:off x="9448800" y="6474620"/>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95242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FB35-BA48-F6F7-E610-F17CA35753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D6C8FFB-4FBB-EDA4-1914-6BBB4FD5FD6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a:extLst>
              <a:ext uri="{FF2B5EF4-FFF2-40B4-BE49-F238E27FC236}">
                <a16:creationId xmlns:a16="http://schemas.microsoft.com/office/drawing/2014/main" id="{B6304DF5-821B-4DD5-B2BD-76EA75640C59}"/>
              </a:ext>
            </a:extLst>
          </p:cNvPr>
          <p:cNvSpPr>
            <a:spLocks noGrp="1"/>
          </p:cNvSpPr>
          <p:nvPr>
            <p:ph type="sldNum" sz="quarter" idx="10"/>
          </p:nvPr>
        </p:nvSpPr>
        <p:spPr>
          <a:xfrm>
            <a:off x="11553407" y="6474620"/>
            <a:ext cx="618244" cy="365125"/>
          </a:xfrm>
        </p:spPr>
        <p:txBody>
          <a:bodyPr/>
          <a:lstStyle>
            <a:lvl1pPr>
              <a:defRPr>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87141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Lst>
          </p:cNvPr>
          <p:cNvPicPr>
            <a:picLocks noChangeAspect="1"/>
          </p:cNvPicPr>
          <p:nvPr userDrawn="1"/>
        </p:nvPicPr>
        <p:blipFill>
          <a:blip r:embed="rId2"/>
          <a:srcRect t="43" b="43"/>
          <a:stretch/>
        </p:blipFill>
        <p:spPr>
          <a:xfrm>
            <a:off x="-1" y="0"/>
            <a:ext cx="12192001" cy="685848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5400">
                <a:solidFill>
                  <a:schemeClr val="bg1"/>
                </a:solidFill>
                <a:latin typeface="Georgia" panose="0204050205040502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8" name="TextBox 7">
            <a:extLst>
              <a:ext uri="{FF2B5EF4-FFF2-40B4-BE49-F238E27FC236}">
                <a16:creationId xmlns:a16="http://schemas.microsoft.com/office/drawing/2014/main" id="{B90B4F27-F16C-9AD2-1A91-57598A415380}"/>
              </a:ext>
            </a:extLst>
          </p:cNvPr>
          <p:cNvSpPr txBox="1"/>
          <p:nvPr userDrawn="1"/>
        </p:nvSpPr>
        <p:spPr>
          <a:xfrm>
            <a:off x="329471" y="6536105"/>
            <a:ext cx="2743200" cy="261610"/>
          </a:xfrm>
          <a:prstGeom prst="rect">
            <a:avLst/>
          </a:prstGeom>
          <a:noFill/>
        </p:spPr>
        <p:txBody>
          <a:bodyPr wrap="square" rtlCol="0">
            <a:spAutoFit/>
          </a:bodyPr>
          <a:lstStyle/>
          <a:p>
            <a:r>
              <a:rPr lang="en-US" sz="1050" spc="300" dirty="0">
                <a:solidFill>
                  <a:schemeClr val="bg1"/>
                </a:solidFill>
              </a:rPr>
              <a:t>UNIVERSITY OF ROCHESTER</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a:xfrm>
            <a:off x="9448800" y="6474620"/>
            <a:ext cx="2743200" cy="365125"/>
          </a:xfrm>
        </p:spPr>
        <p:txBody>
          <a:bodyPr/>
          <a:lstStyle>
            <a:lvl1pPr>
              <a:defRPr>
                <a:solidFill>
                  <a:schemeClr val="bg1"/>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93915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pic>
        <p:nvPicPr>
          <p:cNvPr id="10" name="University of Rochester shield">
            <a:extLst>
              <a:ext uri="{FF2B5EF4-FFF2-40B4-BE49-F238E27FC236}">
                <a16:creationId xmlns:a16="http://schemas.microsoft.com/office/drawing/2014/main" id="{46C34805-A26A-B0DE-64FD-6C68FE36B41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748547" y="772222"/>
            <a:ext cx="682205" cy="891771"/>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5400">
                <a:solidFill>
                  <a:schemeClr val="bg1"/>
                </a:solidFill>
                <a:latin typeface="Georgia" panose="0204050205040502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676091"/>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8" name="TextBox 7">
            <a:extLst>
              <a:ext uri="{FF2B5EF4-FFF2-40B4-BE49-F238E27FC236}">
                <a16:creationId xmlns:a16="http://schemas.microsoft.com/office/drawing/2014/main" id="{B90B4F27-F16C-9AD2-1A91-57598A415380}"/>
              </a:ext>
            </a:extLst>
          </p:cNvPr>
          <p:cNvSpPr txBox="1"/>
          <p:nvPr userDrawn="1"/>
        </p:nvSpPr>
        <p:spPr>
          <a:xfrm>
            <a:off x="329471" y="6536105"/>
            <a:ext cx="2743200" cy="261610"/>
          </a:xfrm>
          <a:prstGeom prst="rect">
            <a:avLst/>
          </a:prstGeom>
          <a:noFill/>
        </p:spPr>
        <p:txBody>
          <a:bodyPr wrap="square" rtlCol="0">
            <a:spAutoFit/>
          </a:bodyPr>
          <a:lstStyle/>
          <a:p>
            <a:r>
              <a:rPr lang="en-US" sz="1050" spc="300" dirty="0">
                <a:solidFill>
                  <a:schemeClr val="bg1"/>
                </a:solidFill>
              </a:rPr>
              <a:t>UNIVERSITY OF ROCHESTER</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a:xfrm>
            <a:off x="9448800" y="6474620"/>
            <a:ext cx="2743200" cy="365125"/>
          </a:xfrm>
        </p:spPr>
        <p:txBody>
          <a:bodyPr/>
          <a:lstStyle>
            <a:lvl1pPr>
              <a:defRPr>
                <a:solidFill>
                  <a:schemeClr val="bg1"/>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46281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9" name="Picture 8" descr="A yellow background with white symbols&#10;&#10;AI-generated content may be incorrect.">
            <a:extLst>
              <a:ext uri="{FF2B5EF4-FFF2-40B4-BE49-F238E27FC236}">
                <a16:creationId xmlns:a16="http://schemas.microsoft.com/office/drawing/2014/main" id="{6EF3FE7E-3C98-D558-F8EC-BAB852635082}"/>
              </a:ext>
            </a:extLst>
          </p:cNvPr>
          <p:cNvPicPr>
            <a:picLocks noChangeAspect="1"/>
          </p:cNvPicPr>
          <p:nvPr userDrawn="1"/>
        </p:nvPicPr>
        <p:blipFill>
          <a:blip r:embed="rId2"/>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FFD82B"/>
          </a:solidFill>
        </p:spPr>
        <p:txBody>
          <a:bodyPr anchor="ctr" anchorCtr="0">
            <a:normAutofit/>
          </a:bodyPr>
          <a:lstStyle>
            <a:lvl1pPr algn="ctr">
              <a:defRPr sz="5400">
                <a:solidFill>
                  <a:srgbClr val="001E5F"/>
                </a:solidFill>
                <a:latin typeface="Georgia" panose="02040502050405020303" pitchFamily="18" charset="0"/>
              </a:defRPr>
            </a:lvl1pPr>
          </a:lstStyle>
          <a:p>
            <a:r>
              <a:rPr lang="en-US" dirty="0"/>
              <a:t>Click to edit Master title style</a:t>
            </a:r>
          </a:p>
        </p:txBody>
      </p:sp>
      <p:sp>
        <p:nvSpPr>
          <p:cNvPr id="3" name="TextBox 2">
            <a:extLst>
              <a:ext uri="{FF2B5EF4-FFF2-40B4-BE49-F238E27FC236}">
                <a16:creationId xmlns:a16="http://schemas.microsoft.com/office/drawing/2014/main" id="{92F46718-6135-FA62-B697-F81F62D0080F}"/>
              </a:ext>
            </a:extLst>
          </p:cNvPr>
          <p:cNvSpPr txBox="1"/>
          <p:nvPr userDrawn="1"/>
        </p:nvSpPr>
        <p:spPr>
          <a:xfrm>
            <a:off x="329471" y="6536105"/>
            <a:ext cx="2743200" cy="261610"/>
          </a:xfrm>
          <a:prstGeom prst="rect">
            <a:avLst/>
          </a:prstGeom>
          <a:noFill/>
        </p:spPr>
        <p:txBody>
          <a:bodyPr wrap="square" rtlCol="0">
            <a:spAutoFit/>
          </a:bodyPr>
          <a:lstStyle/>
          <a:p>
            <a:r>
              <a:rPr lang="en-US" sz="1050" spc="300" dirty="0">
                <a:solidFill>
                  <a:schemeClr val="bg1">
                    <a:lumMod val="50000"/>
                  </a:schemeClr>
                </a:solidFill>
              </a:rPr>
              <a:t>UNIVERSITY OF ROCHESTER</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a:xfrm>
            <a:off x="9448800" y="6474620"/>
            <a:ext cx="2743200" cy="365125"/>
          </a:xfrm>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08696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FFD8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FB35-BA48-F6F7-E610-F17CA3575394}"/>
              </a:ext>
            </a:extLst>
          </p:cNvPr>
          <p:cNvSpPr>
            <a:spLocks noGrp="1"/>
          </p:cNvSpPr>
          <p:nvPr>
            <p:ph type="title"/>
          </p:nvPr>
        </p:nvSpPr>
        <p:spPr/>
        <p:txBody>
          <a:bodyPr>
            <a:normAutofit/>
          </a:bodyPr>
          <a:lstStyle>
            <a:lvl1pPr>
              <a:defRPr sz="4000">
                <a:latin typeface="Georgia" panose="02040502050405020303" pitchFamily="18"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9ED5063D-FDE3-4912-2EC7-1C3730DB3069}"/>
              </a:ext>
            </a:extLst>
          </p:cNvPr>
          <p:cNvSpPr>
            <a:spLocks noGrp="1"/>
          </p:cNvSpPr>
          <p:nvPr>
            <p:ph idx="18" hasCustomPrompt="1"/>
          </p:nvPr>
        </p:nvSpPr>
        <p:spPr>
          <a:xfrm>
            <a:off x="501041" y="1572105"/>
            <a:ext cx="1164921" cy="517639"/>
          </a:xfrm>
        </p:spPr>
        <p:txBody>
          <a:bodyPr anchor="ctr" anchorCtr="0">
            <a:normAutofit/>
          </a:bodyPr>
          <a:lstStyle>
            <a:lvl1pPr marL="0" indent="0" algn="r">
              <a:buNone/>
              <a:defRPr sz="2800">
                <a:solidFill>
                  <a:srgbClr val="001E5F"/>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3" name="Content Placeholder 2">
            <a:extLst>
              <a:ext uri="{FF2B5EF4-FFF2-40B4-BE49-F238E27FC236}">
                <a16:creationId xmlns:a16="http://schemas.microsoft.com/office/drawing/2014/main" id="{6D6C8FFB-4FBB-EDA4-1914-6BBB4FD5FD63}"/>
              </a:ext>
            </a:extLst>
          </p:cNvPr>
          <p:cNvSpPr>
            <a:spLocks noGrp="1"/>
          </p:cNvSpPr>
          <p:nvPr>
            <p:ph idx="1" hasCustomPrompt="1"/>
          </p:nvPr>
        </p:nvSpPr>
        <p:spPr>
          <a:xfrm>
            <a:off x="1941534" y="1572105"/>
            <a:ext cx="9118947" cy="517639"/>
          </a:xfrm>
        </p:spPr>
        <p:txBody>
          <a:bodyPr anchor="ctr" anchorCtr="0"/>
          <a:lstStyle>
            <a:lvl1pPr marL="0" indent="0">
              <a:buNone/>
              <a:defRPr>
                <a:solidFill>
                  <a:srgbClr val="001E5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Table of Contents</a:t>
            </a:r>
          </a:p>
        </p:txBody>
      </p:sp>
      <p:sp>
        <p:nvSpPr>
          <p:cNvPr id="13" name="Content Placeholder 2">
            <a:extLst>
              <a:ext uri="{FF2B5EF4-FFF2-40B4-BE49-F238E27FC236}">
                <a16:creationId xmlns:a16="http://schemas.microsoft.com/office/drawing/2014/main" id="{5FB1DEB9-00AD-E69F-FD86-EA96B9A88AD5}"/>
              </a:ext>
            </a:extLst>
          </p:cNvPr>
          <p:cNvSpPr>
            <a:spLocks noGrp="1"/>
          </p:cNvSpPr>
          <p:nvPr>
            <p:ph idx="19" hasCustomPrompt="1"/>
          </p:nvPr>
        </p:nvSpPr>
        <p:spPr>
          <a:xfrm>
            <a:off x="501041" y="2293155"/>
            <a:ext cx="1164921" cy="517639"/>
          </a:xfrm>
        </p:spPr>
        <p:txBody>
          <a:bodyPr anchor="ctr" anchorCtr="0">
            <a:normAutofit/>
          </a:bodyPr>
          <a:lstStyle>
            <a:lvl1pPr marL="0" indent="0" algn="r">
              <a:buNone/>
              <a:defRPr sz="2800">
                <a:solidFill>
                  <a:srgbClr val="001E5F"/>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7" name="Content Placeholder 2">
            <a:extLst>
              <a:ext uri="{FF2B5EF4-FFF2-40B4-BE49-F238E27FC236}">
                <a16:creationId xmlns:a16="http://schemas.microsoft.com/office/drawing/2014/main" id="{087E296D-B5F7-FF47-EE43-1E4BDD463F4D}"/>
              </a:ext>
            </a:extLst>
          </p:cNvPr>
          <p:cNvSpPr>
            <a:spLocks noGrp="1"/>
          </p:cNvSpPr>
          <p:nvPr>
            <p:ph idx="13" hasCustomPrompt="1"/>
          </p:nvPr>
        </p:nvSpPr>
        <p:spPr>
          <a:xfrm>
            <a:off x="1941534" y="2293155"/>
            <a:ext cx="9118947" cy="517639"/>
          </a:xfrm>
        </p:spPr>
        <p:txBody>
          <a:bodyPr anchor="ctr" anchorCtr="0"/>
          <a:lstStyle>
            <a:lvl1pPr marL="0" indent="0">
              <a:buNone/>
              <a:defRPr>
                <a:solidFill>
                  <a:srgbClr val="001E5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Table of Contents</a:t>
            </a:r>
          </a:p>
        </p:txBody>
      </p:sp>
      <p:sp>
        <p:nvSpPr>
          <p:cNvPr id="14" name="Content Placeholder 2">
            <a:extLst>
              <a:ext uri="{FF2B5EF4-FFF2-40B4-BE49-F238E27FC236}">
                <a16:creationId xmlns:a16="http://schemas.microsoft.com/office/drawing/2014/main" id="{FF830301-B4CF-9D0C-F41D-E2AB025B3AB8}"/>
              </a:ext>
            </a:extLst>
          </p:cNvPr>
          <p:cNvSpPr>
            <a:spLocks noGrp="1"/>
          </p:cNvSpPr>
          <p:nvPr>
            <p:ph idx="20" hasCustomPrompt="1"/>
          </p:nvPr>
        </p:nvSpPr>
        <p:spPr>
          <a:xfrm>
            <a:off x="501041" y="3036733"/>
            <a:ext cx="1164921" cy="517639"/>
          </a:xfrm>
        </p:spPr>
        <p:txBody>
          <a:bodyPr anchor="ctr" anchorCtr="0">
            <a:normAutofit/>
          </a:bodyPr>
          <a:lstStyle>
            <a:lvl1pPr marL="0" indent="0" algn="r">
              <a:buNone/>
              <a:defRPr sz="2800">
                <a:solidFill>
                  <a:srgbClr val="001E5F"/>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8" name="Content Placeholder 2">
            <a:extLst>
              <a:ext uri="{FF2B5EF4-FFF2-40B4-BE49-F238E27FC236}">
                <a16:creationId xmlns:a16="http://schemas.microsoft.com/office/drawing/2014/main" id="{0340220A-A6E7-289B-F1EE-16C6F04C7CF2}"/>
              </a:ext>
            </a:extLst>
          </p:cNvPr>
          <p:cNvSpPr>
            <a:spLocks noGrp="1"/>
          </p:cNvSpPr>
          <p:nvPr>
            <p:ph idx="14" hasCustomPrompt="1"/>
          </p:nvPr>
        </p:nvSpPr>
        <p:spPr>
          <a:xfrm>
            <a:off x="1941534" y="3036733"/>
            <a:ext cx="9118947" cy="517639"/>
          </a:xfrm>
        </p:spPr>
        <p:txBody>
          <a:bodyPr anchor="ctr" anchorCtr="0"/>
          <a:lstStyle>
            <a:lvl1pPr marL="0" indent="0">
              <a:buNone/>
              <a:defRPr>
                <a:solidFill>
                  <a:srgbClr val="001E5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Table of Contents</a:t>
            </a:r>
          </a:p>
        </p:txBody>
      </p:sp>
      <p:sp>
        <p:nvSpPr>
          <p:cNvPr id="15" name="Content Placeholder 2">
            <a:extLst>
              <a:ext uri="{FF2B5EF4-FFF2-40B4-BE49-F238E27FC236}">
                <a16:creationId xmlns:a16="http://schemas.microsoft.com/office/drawing/2014/main" id="{1166825C-0597-5BFE-6DA5-4B7ABB903187}"/>
              </a:ext>
            </a:extLst>
          </p:cNvPr>
          <p:cNvSpPr>
            <a:spLocks noGrp="1"/>
          </p:cNvSpPr>
          <p:nvPr>
            <p:ph idx="21" hasCustomPrompt="1"/>
          </p:nvPr>
        </p:nvSpPr>
        <p:spPr>
          <a:xfrm>
            <a:off x="501041" y="3734084"/>
            <a:ext cx="1164921" cy="517639"/>
          </a:xfrm>
        </p:spPr>
        <p:txBody>
          <a:bodyPr anchor="ctr" anchorCtr="0">
            <a:normAutofit/>
          </a:bodyPr>
          <a:lstStyle>
            <a:lvl1pPr marL="0" indent="0" algn="r">
              <a:buNone/>
              <a:defRPr sz="2800">
                <a:solidFill>
                  <a:srgbClr val="001E5F"/>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9" name="Content Placeholder 2">
            <a:extLst>
              <a:ext uri="{FF2B5EF4-FFF2-40B4-BE49-F238E27FC236}">
                <a16:creationId xmlns:a16="http://schemas.microsoft.com/office/drawing/2014/main" id="{6552CB3A-FEF0-C1C8-E93D-3087B96118E2}"/>
              </a:ext>
            </a:extLst>
          </p:cNvPr>
          <p:cNvSpPr>
            <a:spLocks noGrp="1"/>
          </p:cNvSpPr>
          <p:nvPr>
            <p:ph idx="15" hasCustomPrompt="1"/>
          </p:nvPr>
        </p:nvSpPr>
        <p:spPr>
          <a:xfrm>
            <a:off x="1941534" y="3734084"/>
            <a:ext cx="9118947" cy="517639"/>
          </a:xfrm>
        </p:spPr>
        <p:txBody>
          <a:bodyPr anchor="ctr" anchorCtr="0"/>
          <a:lstStyle>
            <a:lvl1pPr marL="0" indent="0">
              <a:buNone/>
              <a:defRPr>
                <a:solidFill>
                  <a:srgbClr val="001E5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Table of Contents</a:t>
            </a:r>
          </a:p>
        </p:txBody>
      </p:sp>
      <p:sp>
        <p:nvSpPr>
          <p:cNvPr id="16" name="Content Placeholder 2">
            <a:extLst>
              <a:ext uri="{FF2B5EF4-FFF2-40B4-BE49-F238E27FC236}">
                <a16:creationId xmlns:a16="http://schemas.microsoft.com/office/drawing/2014/main" id="{B8CA45BA-6579-83FF-ED28-04184B6E7178}"/>
              </a:ext>
            </a:extLst>
          </p:cNvPr>
          <p:cNvSpPr>
            <a:spLocks noGrp="1"/>
          </p:cNvSpPr>
          <p:nvPr>
            <p:ph idx="22" hasCustomPrompt="1"/>
          </p:nvPr>
        </p:nvSpPr>
        <p:spPr>
          <a:xfrm>
            <a:off x="501041" y="4449550"/>
            <a:ext cx="1164921" cy="517639"/>
          </a:xfrm>
        </p:spPr>
        <p:txBody>
          <a:bodyPr anchor="ctr" anchorCtr="0">
            <a:normAutofit/>
          </a:bodyPr>
          <a:lstStyle>
            <a:lvl1pPr marL="0" indent="0" algn="r">
              <a:buNone/>
              <a:defRPr sz="2800">
                <a:solidFill>
                  <a:srgbClr val="001E5F"/>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0" name="Content Placeholder 2">
            <a:extLst>
              <a:ext uri="{FF2B5EF4-FFF2-40B4-BE49-F238E27FC236}">
                <a16:creationId xmlns:a16="http://schemas.microsoft.com/office/drawing/2014/main" id="{E05DCA98-E553-18B8-ED16-6D670065193D}"/>
              </a:ext>
            </a:extLst>
          </p:cNvPr>
          <p:cNvSpPr>
            <a:spLocks noGrp="1"/>
          </p:cNvSpPr>
          <p:nvPr>
            <p:ph idx="16" hasCustomPrompt="1"/>
          </p:nvPr>
        </p:nvSpPr>
        <p:spPr>
          <a:xfrm>
            <a:off x="1941534" y="4449550"/>
            <a:ext cx="9118947" cy="517639"/>
          </a:xfrm>
        </p:spPr>
        <p:txBody>
          <a:bodyPr anchor="ctr" anchorCtr="0"/>
          <a:lstStyle>
            <a:lvl1pPr marL="0" indent="0">
              <a:buNone/>
              <a:defRPr>
                <a:solidFill>
                  <a:srgbClr val="001E5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Table of Contents</a:t>
            </a:r>
          </a:p>
        </p:txBody>
      </p:sp>
      <p:sp>
        <p:nvSpPr>
          <p:cNvPr id="17" name="Content Placeholder 2">
            <a:extLst>
              <a:ext uri="{FF2B5EF4-FFF2-40B4-BE49-F238E27FC236}">
                <a16:creationId xmlns:a16="http://schemas.microsoft.com/office/drawing/2014/main" id="{F648FE27-6891-2782-F32F-635D1687C85E}"/>
              </a:ext>
            </a:extLst>
          </p:cNvPr>
          <p:cNvSpPr>
            <a:spLocks noGrp="1"/>
          </p:cNvSpPr>
          <p:nvPr>
            <p:ph idx="23" hasCustomPrompt="1"/>
          </p:nvPr>
        </p:nvSpPr>
        <p:spPr>
          <a:xfrm>
            <a:off x="501041" y="5105632"/>
            <a:ext cx="1164921" cy="517639"/>
          </a:xfrm>
        </p:spPr>
        <p:txBody>
          <a:bodyPr anchor="ctr" anchorCtr="0">
            <a:normAutofit/>
          </a:bodyPr>
          <a:lstStyle>
            <a:lvl1pPr marL="0" indent="0" algn="r">
              <a:buNone/>
              <a:defRPr sz="2800">
                <a:solidFill>
                  <a:srgbClr val="001E5F"/>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1" name="Content Placeholder 2">
            <a:extLst>
              <a:ext uri="{FF2B5EF4-FFF2-40B4-BE49-F238E27FC236}">
                <a16:creationId xmlns:a16="http://schemas.microsoft.com/office/drawing/2014/main" id="{CC146F2F-6C2A-D5B8-CB42-12499968D471}"/>
              </a:ext>
            </a:extLst>
          </p:cNvPr>
          <p:cNvSpPr>
            <a:spLocks noGrp="1"/>
          </p:cNvSpPr>
          <p:nvPr>
            <p:ph idx="17" hasCustomPrompt="1"/>
          </p:nvPr>
        </p:nvSpPr>
        <p:spPr>
          <a:xfrm>
            <a:off x="1941534" y="5105632"/>
            <a:ext cx="9118947" cy="517639"/>
          </a:xfrm>
        </p:spPr>
        <p:txBody>
          <a:bodyPr anchor="ctr" anchorCtr="0"/>
          <a:lstStyle>
            <a:lvl1pPr marL="0" indent="0">
              <a:buNone/>
              <a:defRPr>
                <a:solidFill>
                  <a:srgbClr val="001E5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Table of Contents</a:t>
            </a:r>
          </a:p>
        </p:txBody>
      </p:sp>
      <p:sp>
        <p:nvSpPr>
          <p:cNvPr id="5" name="Slide Number Placeholder 5">
            <a:extLst>
              <a:ext uri="{FF2B5EF4-FFF2-40B4-BE49-F238E27FC236}">
                <a16:creationId xmlns:a16="http://schemas.microsoft.com/office/drawing/2014/main" id="{F7FF6015-FA3F-7611-E838-49FBD14E5A40}"/>
              </a:ext>
            </a:extLst>
          </p:cNvPr>
          <p:cNvSpPr>
            <a:spLocks noGrp="1"/>
          </p:cNvSpPr>
          <p:nvPr>
            <p:ph type="sldNum" sz="quarter" idx="12"/>
          </p:nvPr>
        </p:nvSpPr>
        <p:spPr>
          <a:xfrm>
            <a:off x="9448800" y="6474620"/>
            <a:ext cx="2743200" cy="365125"/>
          </a:xfrm>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31369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oals">
    <p:bg>
      <p:bgPr>
        <a:solidFill>
          <a:srgbClr val="FFF3A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79D611-5217-4540-A083-44E5C44A63B4}"/>
              </a:ext>
            </a:extLst>
          </p:cNvPr>
          <p:cNvSpPr/>
          <p:nvPr userDrawn="1"/>
        </p:nvSpPr>
        <p:spPr>
          <a:xfrm>
            <a:off x="0" y="0"/>
            <a:ext cx="12192000" cy="6839745"/>
          </a:xfrm>
          <a:prstGeom prst="rect">
            <a:avLst/>
          </a:prstGeom>
          <a:solidFill>
            <a:srgbClr val="013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1CD6D-6F74-61A2-C2AC-DD3A232910CB}"/>
              </a:ext>
            </a:extLst>
          </p:cNvPr>
          <p:cNvSpPr>
            <a:spLocks noGrp="1"/>
          </p:cNvSpPr>
          <p:nvPr>
            <p:ph type="title"/>
          </p:nvPr>
        </p:nvSpPr>
        <p:spPr>
          <a:xfrm>
            <a:off x="453276" y="400609"/>
            <a:ext cx="4425962" cy="1325563"/>
          </a:xfrm>
        </p:spPr>
        <p:txBody>
          <a:bodyPr>
            <a:normAutofit/>
          </a:bodyPr>
          <a:lstStyle>
            <a:lvl1pPr>
              <a:defRPr sz="4400">
                <a:solidFill>
                  <a:srgbClr val="FFD82D"/>
                </a:solidFill>
                <a:latin typeface="Georgia" panose="02040502050405020303" pitchFamily="18"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BD78F9EE-3521-97D7-574B-8F7383A73F93}"/>
              </a:ext>
            </a:extLst>
          </p:cNvPr>
          <p:cNvSpPr>
            <a:spLocks noGrp="1"/>
          </p:cNvSpPr>
          <p:nvPr>
            <p:ph type="body" sz="quarter" idx="12"/>
          </p:nvPr>
        </p:nvSpPr>
        <p:spPr>
          <a:xfrm>
            <a:off x="5103530" y="378687"/>
            <a:ext cx="6926545" cy="1371390"/>
          </a:xfrm>
        </p:spPr>
        <p:txBody>
          <a:bodyPr anchor="ctr" anchorCtr="0">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cxnSp>
        <p:nvCxnSpPr>
          <p:cNvPr id="6" name="Straight Connector 5">
            <a:extLst>
              <a:ext uri="{FF2B5EF4-FFF2-40B4-BE49-F238E27FC236}">
                <a16:creationId xmlns:a16="http://schemas.microsoft.com/office/drawing/2014/main" id="{908A98EC-9C9D-B1D1-3681-2ED95F02DC27}"/>
              </a:ext>
            </a:extLst>
          </p:cNvPr>
          <p:cNvCxnSpPr>
            <a:cxnSpLocks/>
          </p:cNvCxnSpPr>
          <p:nvPr userDrawn="1"/>
        </p:nvCxnSpPr>
        <p:spPr>
          <a:xfrm>
            <a:off x="0" y="2094619"/>
            <a:ext cx="1251005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28" name="Content Placeholder 11">
            <a:extLst>
              <a:ext uri="{FF2B5EF4-FFF2-40B4-BE49-F238E27FC236}">
                <a16:creationId xmlns:a16="http://schemas.microsoft.com/office/drawing/2014/main" id="{E0661FE1-D3C4-7EC4-5078-29AB39C62624}"/>
              </a:ext>
            </a:extLst>
          </p:cNvPr>
          <p:cNvSpPr>
            <a:spLocks noGrp="1"/>
          </p:cNvSpPr>
          <p:nvPr>
            <p:ph sz="quarter" idx="23" hasCustomPrompt="1"/>
          </p:nvPr>
        </p:nvSpPr>
        <p:spPr>
          <a:xfrm>
            <a:off x="453276" y="2439162"/>
            <a:ext cx="706559" cy="437639"/>
          </a:xfrm>
        </p:spPr>
        <p:txBody>
          <a:bodyPr>
            <a:noAutofit/>
          </a:bodyPr>
          <a:lstStyle>
            <a:lvl1pPr marL="0" indent="0" algn="l">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13" name="Content Placeholder 11">
            <a:extLst>
              <a:ext uri="{FF2B5EF4-FFF2-40B4-BE49-F238E27FC236}">
                <a16:creationId xmlns:a16="http://schemas.microsoft.com/office/drawing/2014/main" id="{CDEB8065-8EF9-503B-A498-8C7C47A401B4}"/>
              </a:ext>
            </a:extLst>
          </p:cNvPr>
          <p:cNvSpPr>
            <a:spLocks noGrp="1"/>
          </p:cNvSpPr>
          <p:nvPr>
            <p:ph sz="quarter" idx="14"/>
          </p:nvPr>
        </p:nvSpPr>
        <p:spPr>
          <a:xfrm>
            <a:off x="454026" y="2961618"/>
            <a:ext cx="2100459" cy="677353"/>
          </a:xfrm>
        </p:spPr>
        <p:txBody>
          <a:bodyPr>
            <a:normAutofit/>
          </a:bodyPr>
          <a:lstStyle>
            <a:lvl1pPr marL="0" indent="0">
              <a:buNone/>
              <a:defRPr sz="2000">
                <a:solidFill>
                  <a:srgbClr val="FFD82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3E345753-DFBC-756F-1D61-7A4BB6E6FAB0}"/>
              </a:ext>
            </a:extLst>
          </p:cNvPr>
          <p:cNvSpPr>
            <a:spLocks noGrp="1"/>
          </p:cNvSpPr>
          <p:nvPr>
            <p:ph sz="quarter" idx="13"/>
          </p:nvPr>
        </p:nvSpPr>
        <p:spPr>
          <a:xfrm>
            <a:off x="454026" y="3728572"/>
            <a:ext cx="2100459" cy="2078339"/>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3" name="Content Placeholder 11">
            <a:extLst>
              <a:ext uri="{FF2B5EF4-FFF2-40B4-BE49-F238E27FC236}">
                <a16:creationId xmlns:a16="http://schemas.microsoft.com/office/drawing/2014/main" id="{FECD5C60-E99F-0409-8D4C-9988E9BE8DB3}"/>
              </a:ext>
            </a:extLst>
          </p:cNvPr>
          <p:cNvSpPr>
            <a:spLocks noGrp="1"/>
          </p:cNvSpPr>
          <p:nvPr>
            <p:ph sz="quarter" idx="24" hasCustomPrompt="1"/>
          </p:nvPr>
        </p:nvSpPr>
        <p:spPr>
          <a:xfrm>
            <a:off x="2764520" y="2439162"/>
            <a:ext cx="706559" cy="437639"/>
          </a:xfrm>
        </p:spPr>
        <p:txBody>
          <a:bodyPr>
            <a:noAutofit/>
          </a:bodyPr>
          <a:lstStyle>
            <a:lvl1pPr marL="0" indent="0" algn="l">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15" name="Content Placeholder 11">
            <a:extLst>
              <a:ext uri="{FF2B5EF4-FFF2-40B4-BE49-F238E27FC236}">
                <a16:creationId xmlns:a16="http://schemas.microsoft.com/office/drawing/2014/main" id="{412A80A0-C576-4A11-AF85-B5F84DBD6E04}"/>
              </a:ext>
            </a:extLst>
          </p:cNvPr>
          <p:cNvSpPr>
            <a:spLocks noGrp="1"/>
          </p:cNvSpPr>
          <p:nvPr>
            <p:ph sz="quarter" idx="16"/>
          </p:nvPr>
        </p:nvSpPr>
        <p:spPr>
          <a:xfrm>
            <a:off x="2778778" y="2961618"/>
            <a:ext cx="2100459" cy="677353"/>
          </a:xfrm>
        </p:spPr>
        <p:txBody>
          <a:bodyPr>
            <a:normAutofit/>
          </a:bodyPr>
          <a:lstStyle>
            <a:lvl1pPr marL="0" indent="0">
              <a:buNone/>
              <a:defRPr sz="2000">
                <a:solidFill>
                  <a:srgbClr val="FFD82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Content Placeholder 11">
            <a:extLst>
              <a:ext uri="{FF2B5EF4-FFF2-40B4-BE49-F238E27FC236}">
                <a16:creationId xmlns:a16="http://schemas.microsoft.com/office/drawing/2014/main" id="{73C08866-8817-5D54-2CFB-3164EAD81B0A}"/>
              </a:ext>
            </a:extLst>
          </p:cNvPr>
          <p:cNvSpPr>
            <a:spLocks noGrp="1"/>
          </p:cNvSpPr>
          <p:nvPr>
            <p:ph sz="quarter" idx="15"/>
          </p:nvPr>
        </p:nvSpPr>
        <p:spPr>
          <a:xfrm>
            <a:off x="2778778" y="3728572"/>
            <a:ext cx="2100459" cy="2078339"/>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4" name="Content Placeholder 11">
            <a:extLst>
              <a:ext uri="{FF2B5EF4-FFF2-40B4-BE49-F238E27FC236}">
                <a16:creationId xmlns:a16="http://schemas.microsoft.com/office/drawing/2014/main" id="{8A908875-FA07-C68A-BF31-BDC3260A28A2}"/>
              </a:ext>
            </a:extLst>
          </p:cNvPr>
          <p:cNvSpPr>
            <a:spLocks noGrp="1"/>
          </p:cNvSpPr>
          <p:nvPr>
            <p:ph sz="quarter" idx="25" hasCustomPrompt="1"/>
          </p:nvPr>
        </p:nvSpPr>
        <p:spPr>
          <a:xfrm>
            <a:off x="5086984" y="2439162"/>
            <a:ext cx="706559" cy="437639"/>
          </a:xfrm>
        </p:spPr>
        <p:txBody>
          <a:bodyPr>
            <a:noAutofit/>
          </a:bodyPr>
          <a:lstStyle>
            <a:lvl1pPr marL="0" indent="0" algn="l">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17" name="Content Placeholder 11">
            <a:extLst>
              <a:ext uri="{FF2B5EF4-FFF2-40B4-BE49-F238E27FC236}">
                <a16:creationId xmlns:a16="http://schemas.microsoft.com/office/drawing/2014/main" id="{BAC1378D-890A-EFC5-282E-84F7C68BBB1C}"/>
              </a:ext>
            </a:extLst>
          </p:cNvPr>
          <p:cNvSpPr>
            <a:spLocks noGrp="1"/>
          </p:cNvSpPr>
          <p:nvPr>
            <p:ph sz="quarter" idx="18"/>
          </p:nvPr>
        </p:nvSpPr>
        <p:spPr>
          <a:xfrm>
            <a:off x="5103530" y="2961618"/>
            <a:ext cx="2100459" cy="677353"/>
          </a:xfrm>
        </p:spPr>
        <p:txBody>
          <a:bodyPr>
            <a:normAutofit/>
          </a:bodyPr>
          <a:lstStyle>
            <a:lvl1pPr marL="0" indent="0">
              <a:buNone/>
              <a:defRPr sz="2000">
                <a:solidFill>
                  <a:srgbClr val="FFD82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Content Placeholder 11">
            <a:extLst>
              <a:ext uri="{FF2B5EF4-FFF2-40B4-BE49-F238E27FC236}">
                <a16:creationId xmlns:a16="http://schemas.microsoft.com/office/drawing/2014/main" id="{CFA0637C-C618-9511-5260-FE222A1B7DBD}"/>
              </a:ext>
            </a:extLst>
          </p:cNvPr>
          <p:cNvSpPr>
            <a:spLocks noGrp="1"/>
          </p:cNvSpPr>
          <p:nvPr>
            <p:ph sz="quarter" idx="17"/>
          </p:nvPr>
        </p:nvSpPr>
        <p:spPr>
          <a:xfrm>
            <a:off x="5103530" y="3728572"/>
            <a:ext cx="2100459" cy="2078339"/>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5" name="Content Placeholder 11">
            <a:extLst>
              <a:ext uri="{FF2B5EF4-FFF2-40B4-BE49-F238E27FC236}">
                <a16:creationId xmlns:a16="http://schemas.microsoft.com/office/drawing/2014/main" id="{D4E06DE5-B2BD-B39A-899F-B5C8F75C44E6}"/>
              </a:ext>
            </a:extLst>
          </p:cNvPr>
          <p:cNvSpPr>
            <a:spLocks noGrp="1"/>
          </p:cNvSpPr>
          <p:nvPr>
            <p:ph sz="quarter" idx="26" hasCustomPrompt="1"/>
          </p:nvPr>
        </p:nvSpPr>
        <p:spPr>
          <a:xfrm>
            <a:off x="7415057" y="2439162"/>
            <a:ext cx="706559" cy="437639"/>
          </a:xfrm>
        </p:spPr>
        <p:txBody>
          <a:bodyPr>
            <a:noAutofit/>
          </a:bodyPr>
          <a:lstStyle>
            <a:lvl1pPr marL="0" indent="0" algn="l">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4</a:t>
            </a:r>
          </a:p>
        </p:txBody>
      </p:sp>
      <p:sp>
        <p:nvSpPr>
          <p:cNvPr id="19" name="Content Placeholder 11">
            <a:extLst>
              <a:ext uri="{FF2B5EF4-FFF2-40B4-BE49-F238E27FC236}">
                <a16:creationId xmlns:a16="http://schemas.microsoft.com/office/drawing/2014/main" id="{BC209260-0690-3E83-C0EA-48BC7E338569}"/>
              </a:ext>
            </a:extLst>
          </p:cNvPr>
          <p:cNvSpPr>
            <a:spLocks noGrp="1"/>
          </p:cNvSpPr>
          <p:nvPr>
            <p:ph sz="quarter" idx="20"/>
          </p:nvPr>
        </p:nvSpPr>
        <p:spPr>
          <a:xfrm>
            <a:off x="7428282" y="2961618"/>
            <a:ext cx="2100459" cy="677353"/>
          </a:xfrm>
        </p:spPr>
        <p:txBody>
          <a:bodyPr>
            <a:normAutofit/>
          </a:bodyPr>
          <a:lstStyle>
            <a:lvl1pPr marL="0" indent="0">
              <a:buNone/>
              <a:defRPr sz="2000">
                <a:solidFill>
                  <a:srgbClr val="FFD82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8" name="Content Placeholder 11">
            <a:extLst>
              <a:ext uri="{FF2B5EF4-FFF2-40B4-BE49-F238E27FC236}">
                <a16:creationId xmlns:a16="http://schemas.microsoft.com/office/drawing/2014/main" id="{D84B46CE-B58F-E66F-59BE-A42F25259527}"/>
              </a:ext>
            </a:extLst>
          </p:cNvPr>
          <p:cNvSpPr>
            <a:spLocks noGrp="1"/>
          </p:cNvSpPr>
          <p:nvPr>
            <p:ph sz="quarter" idx="19"/>
          </p:nvPr>
        </p:nvSpPr>
        <p:spPr>
          <a:xfrm>
            <a:off x="7428282" y="3728572"/>
            <a:ext cx="2100459" cy="2078339"/>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6" name="Content Placeholder 11">
            <a:extLst>
              <a:ext uri="{FF2B5EF4-FFF2-40B4-BE49-F238E27FC236}">
                <a16:creationId xmlns:a16="http://schemas.microsoft.com/office/drawing/2014/main" id="{78C2073B-96D9-A705-7FEF-997CC496221D}"/>
              </a:ext>
            </a:extLst>
          </p:cNvPr>
          <p:cNvSpPr>
            <a:spLocks noGrp="1"/>
          </p:cNvSpPr>
          <p:nvPr>
            <p:ph sz="quarter" idx="27" hasCustomPrompt="1"/>
          </p:nvPr>
        </p:nvSpPr>
        <p:spPr>
          <a:xfrm>
            <a:off x="9743130" y="2439162"/>
            <a:ext cx="706559" cy="437639"/>
          </a:xfrm>
        </p:spPr>
        <p:txBody>
          <a:bodyPr>
            <a:noAutofit/>
          </a:bodyPr>
          <a:lstStyle>
            <a:lvl1pPr marL="0" indent="0" algn="l">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5</a:t>
            </a:r>
          </a:p>
        </p:txBody>
      </p:sp>
      <p:sp>
        <p:nvSpPr>
          <p:cNvPr id="21" name="Content Placeholder 11">
            <a:extLst>
              <a:ext uri="{FF2B5EF4-FFF2-40B4-BE49-F238E27FC236}">
                <a16:creationId xmlns:a16="http://schemas.microsoft.com/office/drawing/2014/main" id="{85D557FE-392A-864B-96C1-0B06AB83D8D8}"/>
              </a:ext>
            </a:extLst>
          </p:cNvPr>
          <p:cNvSpPr>
            <a:spLocks noGrp="1"/>
          </p:cNvSpPr>
          <p:nvPr>
            <p:ph sz="quarter" idx="22"/>
          </p:nvPr>
        </p:nvSpPr>
        <p:spPr>
          <a:xfrm>
            <a:off x="9753034" y="2961618"/>
            <a:ext cx="2100459" cy="677353"/>
          </a:xfrm>
        </p:spPr>
        <p:txBody>
          <a:bodyPr>
            <a:normAutofit/>
          </a:bodyPr>
          <a:lstStyle>
            <a:lvl1pPr marL="0" indent="0">
              <a:buNone/>
              <a:defRPr sz="2000">
                <a:solidFill>
                  <a:srgbClr val="FFD82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Content Placeholder 11">
            <a:extLst>
              <a:ext uri="{FF2B5EF4-FFF2-40B4-BE49-F238E27FC236}">
                <a16:creationId xmlns:a16="http://schemas.microsoft.com/office/drawing/2014/main" id="{9EF0E9C6-2E03-B67C-BCDE-0338BD8D6EF2}"/>
              </a:ext>
            </a:extLst>
          </p:cNvPr>
          <p:cNvSpPr>
            <a:spLocks noGrp="1"/>
          </p:cNvSpPr>
          <p:nvPr>
            <p:ph sz="quarter" idx="21"/>
          </p:nvPr>
        </p:nvSpPr>
        <p:spPr>
          <a:xfrm>
            <a:off x="9753034" y="3728572"/>
            <a:ext cx="2100459" cy="2078339"/>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Box 6">
            <a:extLst>
              <a:ext uri="{FF2B5EF4-FFF2-40B4-BE49-F238E27FC236}">
                <a16:creationId xmlns:a16="http://schemas.microsoft.com/office/drawing/2014/main" id="{CD71376A-7810-4A47-62EE-E0304790086E}"/>
              </a:ext>
            </a:extLst>
          </p:cNvPr>
          <p:cNvSpPr txBox="1"/>
          <p:nvPr userDrawn="1"/>
        </p:nvSpPr>
        <p:spPr>
          <a:xfrm>
            <a:off x="329471" y="6536105"/>
            <a:ext cx="2743200" cy="261610"/>
          </a:xfrm>
          <a:prstGeom prst="rect">
            <a:avLst/>
          </a:prstGeom>
          <a:noFill/>
        </p:spPr>
        <p:txBody>
          <a:bodyPr wrap="square" rtlCol="0">
            <a:spAutoFit/>
          </a:bodyPr>
          <a:lstStyle/>
          <a:p>
            <a:r>
              <a:rPr lang="en-US" sz="1050" spc="300" dirty="0">
                <a:solidFill>
                  <a:schemeClr val="bg1"/>
                </a:solidFill>
              </a:rPr>
              <a:t>UNIVERSITY OF ROCHESTER</a:t>
            </a:r>
          </a:p>
        </p:txBody>
      </p:sp>
      <p:sp>
        <p:nvSpPr>
          <p:cNvPr id="3" name="Slide Number Placeholder 2">
            <a:extLst>
              <a:ext uri="{FF2B5EF4-FFF2-40B4-BE49-F238E27FC236}">
                <a16:creationId xmlns:a16="http://schemas.microsoft.com/office/drawing/2014/main" id="{65E8D19A-1E2F-E501-0CD9-451738C696DC}"/>
              </a:ext>
            </a:extLst>
          </p:cNvPr>
          <p:cNvSpPr>
            <a:spLocks noGrp="1"/>
          </p:cNvSpPr>
          <p:nvPr>
            <p:ph type="sldNum" sz="quarter" idx="10"/>
          </p:nvPr>
        </p:nvSpPr>
        <p:spPr>
          <a:xfrm>
            <a:off x="9448800" y="6474620"/>
            <a:ext cx="2743200" cy="365125"/>
          </a:xfrm>
        </p:spPr>
        <p:txBody>
          <a:bodyPr/>
          <a:lstStyle>
            <a:lvl1pPr>
              <a:defRPr>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68154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797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12C065-ABA8-9494-BED1-0830B556CD00}"/>
              </a:ext>
            </a:extLst>
          </p:cNvPr>
          <p:cNvSpPr>
            <a:spLocks noGrp="1"/>
          </p:cNvSpPr>
          <p:nvPr>
            <p:ph sz="half" idx="2"/>
          </p:nvPr>
        </p:nvSpPr>
        <p:spPr>
          <a:xfrm>
            <a:off x="5787275" y="1676341"/>
            <a:ext cx="5181600" cy="39797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a:xfrm>
            <a:off x="11573756" y="6474620"/>
            <a:ext cx="618244" cy="365125"/>
          </a:xfrm>
        </p:spPr>
        <p:txBody>
          <a:bodyPr/>
          <a:lstStyle/>
          <a:p>
            <a:fld id="{6D9A7562-078F-0443-99CB-13A7936AC4A7}" type="slidenum">
              <a:rPr lang="en-US" smtClean="0"/>
              <a:t>‹#›</a:t>
            </a:fld>
            <a:endParaRPr lang="en-US" dirty="0"/>
          </a:p>
        </p:txBody>
      </p:sp>
    </p:spTree>
    <p:extLst>
      <p:ext uri="{BB962C8B-B14F-4D97-AF65-F5344CB8AC3E}">
        <p14:creationId xmlns:p14="http://schemas.microsoft.com/office/powerpoint/2010/main" val="270131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A02D0-9DAA-20AB-488B-D6A8D996D3FB}"/>
              </a:ext>
            </a:extLst>
          </p:cNvPr>
          <p:cNvSpPr>
            <a:spLocks noGrp="1"/>
          </p:cNvSpPr>
          <p:nvPr>
            <p:ph type="title"/>
          </p:nvPr>
        </p:nvSpPr>
        <p:spPr>
          <a:xfrm>
            <a:off x="453275" y="3488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6F49C07-F5E3-2146-4EC9-478FD9B42A90}"/>
              </a:ext>
            </a:extLst>
          </p:cNvPr>
          <p:cNvSpPr>
            <a:spLocks noGrp="1"/>
          </p:cNvSpPr>
          <p:nvPr>
            <p:ph type="body" idx="1"/>
          </p:nvPr>
        </p:nvSpPr>
        <p:spPr>
          <a:xfrm>
            <a:off x="453275" y="1674416"/>
            <a:ext cx="10515600" cy="39910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472FBCC5-799D-2E9A-5C16-29F700FE5406}"/>
              </a:ext>
            </a:extLst>
          </p:cNvPr>
          <p:cNvSpPr txBox="1"/>
          <p:nvPr userDrawn="1"/>
        </p:nvSpPr>
        <p:spPr>
          <a:xfrm>
            <a:off x="329471" y="6536105"/>
            <a:ext cx="2743200" cy="261610"/>
          </a:xfrm>
          <a:prstGeom prst="rect">
            <a:avLst/>
          </a:prstGeom>
          <a:noFill/>
        </p:spPr>
        <p:txBody>
          <a:bodyPr wrap="square" rtlCol="0">
            <a:spAutoFit/>
          </a:bodyPr>
          <a:lstStyle/>
          <a:p>
            <a:r>
              <a:rPr lang="en-US" sz="1050" spc="300" dirty="0">
                <a:solidFill>
                  <a:schemeClr val="bg1">
                    <a:lumMod val="50000"/>
                  </a:schemeClr>
                </a:solidFill>
              </a:rPr>
              <a:t>UNIVERSITY OF ROCHESTER</a:t>
            </a:r>
          </a:p>
        </p:txBody>
      </p:sp>
      <p:sp>
        <p:nvSpPr>
          <p:cNvPr id="7" name="Rectangle 6">
            <a:extLst>
              <a:ext uri="{FF2B5EF4-FFF2-40B4-BE49-F238E27FC236}">
                <a16:creationId xmlns:a16="http://schemas.microsoft.com/office/drawing/2014/main" id="{2379466A-DD57-D698-44A9-59D79770651C}"/>
              </a:ext>
            </a:extLst>
          </p:cNvPr>
          <p:cNvSpPr/>
          <p:nvPr userDrawn="1"/>
        </p:nvSpPr>
        <p:spPr>
          <a:xfrm>
            <a:off x="11067393" y="-18255"/>
            <a:ext cx="1124607" cy="6876256"/>
          </a:xfrm>
          <a:prstGeom prst="rect">
            <a:avLst/>
          </a:prstGeom>
          <a:solidFill>
            <a:srgbClr val="FFD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F4144A88-8576-DD5F-50CF-3E8EE77998D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317030" y="5834378"/>
            <a:ext cx="625332" cy="822804"/>
          </a:xfrm>
          <a:prstGeom prst="rect">
            <a:avLst/>
          </a:prstGeom>
        </p:spPr>
      </p:pic>
      <p:sp>
        <p:nvSpPr>
          <p:cNvPr id="6" name="Slide Number Placeholder 5">
            <a:extLst>
              <a:ext uri="{FF2B5EF4-FFF2-40B4-BE49-F238E27FC236}">
                <a16:creationId xmlns:a16="http://schemas.microsoft.com/office/drawing/2014/main" id="{FB1A45BA-63DC-4422-B485-98CB1F6C12EE}"/>
              </a:ext>
            </a:extLst>
          </p:cNvPr>
          <p:cNvSpPr>
            <a:spLocks noGrp="1"/>
          </p:cNvSpPr>
          <p:nvPr>
            <p:ph type="sldNum" sz="quarter" idx="4"/>
          </p:nvPr>
        </p:nvSpPr>
        <p:spPr>
          <a:xfrm>
            <a:off x="11553407" y="6474620"/>
            <a:ext cx="618244"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253002748"/>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50" r:id="rId3"/>
    <p:sldLayoutId id="2147483669" r:id="rId4"/>
    <p:sldLayoutId id="2147483660" r:id="rId5"/>
    <p:sldLayoutId id="2147483663" r:id="rId6"/>
    <p:sldLayoutId id="2147483665" r:id="rId7"/>
    <p:sldLayoutId id="2147483664" r:id="rId8"/>
    <p:sldLayoutId id="2147483652" r:id="rId9"/>
    <p:sldLayoutId id="2147483667" r:id="rId10"/>
    <p:sldLayoutId id="2147483661" r:id="rId11"/>
    <p:sldLayoutId id="2147483654" r:id="rId12"/>
    <p:sldLayoutId id="2147483655" r:id="rId13"/>
    <p:sldLayoutId id="2147483666" r:id="rId14"/>
    <p:sldLayoutId id="2147483671" r:id="rId15"/>
  </p:sldLayoutIdLst>
  <p:hf hdr="0" ftr="0" dt="0"/>
  <p:txStyles>
    <p:titleStyle>
      <a:lvl1pPr algn="l" defTabSz="914400" rtl="0" eaLnBrk="1" latinLnBrk="0" hangingPunct="1">
        <a:lnSpc>
          <a:spcPct val="90000"/>
        </a:lnSpc>
        <a:spcBef>
          <a:spcPct val="0"/>
        </a:spcBef>
        <a:buNone/>
        <a:defRPr sz="5400" b="0" i="0" kern="1200">
          <a:solidFill>
            <a:srgbClr val="001E5F"/>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1AC2"/>
        </a:buClr>
        <a:buSzPct val="80000"/>
        <a:buFont typeface="Arial" panose="020B0604020202020204" pitchFamily="34" charset="0"/>
        <a:buChar char="•"/>
        <a:defRPr sz="24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rgbClr val="001AC2"/>
        </a:buClr>
        <a:buSzPct val="80000"/>
        <a:buFont typeface="Arial" panose="020B0604020202020204" pitchFamily="34" charset="0"/>
        <a:buChar char="•"/>
        <a:defRPr sz="20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rgbClr val="001AC2"/>
        </a:buClr>
        <a:buSzPct val="80000"/>
        <a:buFont typeface="Arial" panose="020B0604020202020204" pitchFamily="34" charset="0"/>
        <a:buChar char="•"/>
        <a:defRPr sz="18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rgbClr val="001AC2"/>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rgbClr val="001AC2"/>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57E1C-15C5-D225-32E4-0DF5AFA9FE16}"/>
              </a:ext>
            </a:extLst>
          </p:cNvPr>
          <p:cNvSpPr>
            <a:spLocks noGrp="1"/>
          </p:cNvSpPr>
          <p:nvPr>
            <p:ph type="title"/>
          </p:nvPr>
        </p:nvSpPr>
        <p:spPr>
          <a:xfrm>
            <a:off x="838200" y="2675731"/>
            <a:ext cx="43674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A63C1E-9C35-544A-396C-3C9532A9B8EA}"/>
              </a:ext>
            </a:extLst>
          </p:cNvPr>
          <p:cNvSpPr>
            <a:spLocks noGrp="1"/>
          </p:cNvSpPr>
          <p:nvPr>
            <p:ph type="body" idx="1"/>
          </p:nvPr>
        </p:nvSpPr>
        <p:spPr>
          <a:xfrm>
            <a:off x="5904000" y="309600"/>
            <a:ext cx="5449800" cy="5867363"/>
          </a:xfrm>
          <a:prstGeom prst="rect">
            <a:avLst/>
          </a:prstGeom>
        </p:spPr>
        <p:txBody>
          <a:bodyPr vert="horz" lIns="91440" tIns="45720" rIns="91440" bIns="45720" rtlCol="0" anchor="ct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222EB7DB-2B00-4B80-ABA8-E99380892787}"/>
              </a:ext>
            </a:extLst>
          </p:cNvPr>
          <p:cNvSpPr/>
          <p:nvPr userDrawn="1"/>
        </p:nvSpPr>
        <p:spPr bwMode="auto">
          <a:xfrm>
            <a:off x="9849853" y="6467688"/>
            <a:ext cx="2342148" cy="263961"/>
          </a:xfrm>
          <a:prstGeom prst="rect">
            <a:avLst/>
          </a:prstGeom>
          <a:solidFill>
            <a:srgbClr val="FFC50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49" eaLnBrk="1" fontAlgn="auto" hangingPunct="1">
              <a:spcBef>
                <a:spcPts val="0"/>
              </a:spcBef>
              <a:spcAft>
                <a:spcPts val="0"/>
              </a:spcAft>
              <a:defRPr/>
            </a:pPr>
            <a:endParaRPr lang="en-US" sz="1350" dirty="0">
              <a:solidFill>
                <a:srgbClr val="192C50"/>
              </a:solidFill>
              <a:latin typeface="Arial" pitchFamily="-107" charset="0"/>
              <a:cs typeface="MS Pゴシック" pitchFamily="-92" charset="-128"/>
            </a:endParaRPr>
          </a:p>
        </p:txBody>
      </p:sp>
      <p:sp>
        <p:nvSpPr>
          <p:cNvPr id="11" name="TextBox 10">
            <a:extLst>
              <a:ext uri="{FF2B5EF4-FFF2-40B4-BE49-F238E27FC236}">
                <a16:creationId xmlns:a16="http://schemas.microsoft.com/office/drawing/2014/main" id="{2FC1F104-E38B-4D6A-B4EC-CE92E0B3A963}"/>
              </a:ext>
            </a:extLst>
          </p:cNvPr>
          <p:cNvSpPr txBox="1"/>
          <p:nvPr userDrawn="1"/>
        </p:nvSpPr>
        <p:spPr>
          <a:xfrm>
            <a:off x="9656858" y="6500817"/>
            <a:ext cx="2347459" cy="230832"/>
          </a:xfrm>
          <a:prstGeom prst="rect">
            <a:avLst/>
          </a:prstGeom>
          <a:noFill/>
        </p:spPr>
        <p:txBody>
          <a:bodyPr wrap="square" rtlCol="0">
            <a:spAutoFit/>
          </a:bodyPr>
          <a:lstStyle/>
          <a:p>
            <a:pPr algn="r" defTabSz="685783" eaLnBrk="1" fontAlgn="auto" hangingPunct="1">
              <a:spcBef>
                <a:spcPts val="0"/>
              </a:spcBef>
              <a:spcAft>
                <a:spcPts val="0"/>
              </a:spcAft>
              <a:defRPr/>
            </a:pPr>
            <a:r>
              <a:rPr lang="en-US" sz="900" dirty="0">
                <a:solidFill>
                  <a:srgbClr val="001F58"/>
                </a:solidFill>
                <a:latin typeface="Arial" panose="020B0604020202020204"/>
              </a:rPr>
              <a:t>UNIVERSITY OF ROCHESTER   |  </a:t>
            </a:r>
            <a:fld id="{D85E3DED-63DB-764A-B2ED-E6DDF1E60B3F}" type="slidenum">
              <a:rPr lang="en-US" sz="900" b="1">
                <a:solidFill>
                  <a:srgbClr val="001F58"/>
                </a:solidFill>
                <a:latin typeface="Arial" panose="020B0604020202020204"/>
              </a:rPr>
              <a:pPr algn="r" defTabSz="685783" eaLnBrk="1" fontAlgn="auto" hangingPunct="1">
                <a:spcBef>
                  <a:spcPts val="0"/>
                </a:spcBef>
                <a:spcAft>
                  <a:spcPts val="0"/>
                </a:spcAft>
                <a:defRPr/>
              </a:pPr>
              <a:t>‹#›</a:t>
            </a:fld>
            <a:endParaRPr lang="en-US" sz="900" b="1" dirty="0">
              <a:solidFill>
                <a:srgbClr val="001F58"/>
              </a:solidFill>
              <a:latin typeface="Arial" panose="020B0604020202020204"/>
            </a:endParaRPr>
          </a:p>
        </p:txBody>
      </p:sp>
    </p:spTree>
    <p:extLst>
      <p:ext uri="{BB962C8B-B14F-4D97-AF65-F5344CB8AC3E}">
        <p14:creationId xmlns:p14="http://schemas.microsoft.com/office/powerpoint/2010/main" val="3479728722"/>
      </p:ext>
    </p:extLst>
  </p:cSld>
  <p:clrMap bg1="lt1" tx1="dk1" bg2="lt2" tx2="dk2" accent1="accent1" accent2="accent2" accent3="accent3" accent4="accent4" accent5="accent5" accent6="accent6" hlink="hlink" folHlink="folHlink"/>
  <p:sldLayoutIdLst>
    <p:sldLayoutId id="2147483690" r:id="rId1"/>
    <p:sldLayoutId id="2147483691" r:id="rId2"/>
  </p:sldLayoutIdLst>
  <p:hf sldNum="0" hdr="0" ftr="0" dt="0"/>
  <p:txStyles>
    <p:titleStyle>
      <a:lvl1pPr algn="l" defTabSz="914400" rtl="0" eaLnBrk="1" latinLnBrk="0" hangingPunct="1">
        <a:lnSpc>
          <a:spcPct val="90000"/>
        </a:lnSpc>
        <a:spcBef>
          <a:spcPct val="0"/>
        </a:spcBef>
        <a:buNone/>
        <a:defRPr sz="4000" b="1" i="0" kern="1200">
          <a:solidFill>
            <a:srgbClr val="192C5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800" b="0" i="0" kern="1200">
          <a:solidFill>
            <a:srgbClr val="192C50"/>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1800"/>
        </a:spcBef>
        <a:buFont typeface="Courier New" panose="02070309020205020404" pitchFamily="49" charset="0"/>
        <a:buChar char="o"/>
        <a:defRPr sz="1800" b="0" i="0" kern="1200">
          <a:solidFill>
            <a:srgbClr val="192C50"/>
          </a:solidFill>
          <a:latin typeface="+mn-lt"/>
          <a:ea typeface="+mn-ea"/>
          <a:cs typeface="Calibri Light" panose="020F0302020204030204" pitchFamily="34" charset="0"/>
        </a:defRPr>
      </a:lvl2pPr>
      <a:lvl3pPr marL="1143000" indent="-228600" algn="l" defTabSz="914400" rtl="0" eaLnBrk="1" latinLnBrk="0" hangingPunct="1">
        <a:lnSpc>
          <a:spcPct val="90000"/>
        </a:lnSpc>
        <a:spcBef>
          <a:spcPts val="1800"/>
        </a:spcBef>
        <a:buFont typeface="Arial" panose="020B0604020202020204" pitchFamily="34" charset="0"/>
        <a:buChar char="•"/>
        <a:defRPr sz="1800" b="0" i="0" kern="1200">
          <a:solidFill>
            <a:srgbClr val="192C50"/>
          </a:solidFill>
          <a:latin typeface="+mn-lt"/>
          <a:ea typeface="+mn-ea"/>
          <a:cs typeface="Calibri Light" panose="020F0302020204030204" pitchFamily="34" charset="0"/>
        </a:defRPr>
      </a:lvl3pPr>
      <a:lvl4pPr marL="1600200" indent="-228600" algn="l" defTabSz="914400" rtl="0" eaLnBrk="1" latinLnBrk="0" hangingPunct="1">
        <a:lnSpc>
          <a:spcPct val="90000"/>
        </a:lnSpc>
        <a:spcBef>
          <a:spcPts val="1800"/>
        </a:spcBef>
        <a:buFont typeface="Courier New" panose="02070309020205020404" pitchFamily="49" charset="0"/>
        <a:buChar char="o"/>
        <a:defRPr sz="1800" b="0" i="0" kern="1200">
          <a:solidFill>
            <a:srgbClr val="192C50"/>
          </a:solidFill>
          <a:latin typeface="+mn-lt"/>
          <a:ea typeface="+mn-ea"/>
          <a:cs typeface="Calibri Light" panose="020F0302020204030204" pitchFamily="34" charset="0"/>
        </a:defRPr>
      </a:lvl4pPr>
      <a:lvl5pPr marL="2057400" indent="-228600" algn="l" defTabSz="914400" rtl="0" eaLnBrk="1" latinLnBrk="0" hangingPunct="1">
        <a:lnSpc>
          <a:spcPct val="90000"/>
        </a:lnSpc>
        <a:spcBef>
          <a:spcPts val="1800"/>
        </a:spcBef>
        <a:buFont typeface="Arial" panose="020B0604020202020204" pitchFamily="34" charset="0"/>
        <a:buChar char="•"/>
        <a:defRPr sz="1800" b="0" i="0" kern="1200">
          <a:solidFill>
            <a:srgbClr val="192C50"/>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hyperlink" Target="https://urldefense.com/v3/__http:/cbp.com/__;!!HrbR-XT-OQ!RdFXQpLwwLkHUV_jC1gqnaHGpK2cXjuUUVZ8kGSNtaFhwUbyqBujNuDtop3obCkr7oCxmnvEez9Pw4O-GFUMgmuLfw$"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scott.malouf@rochester.edu" TargetMode="External"/><Relationship Id="rId2" Type="http://schemas.openxmlformats.org/officeDocument/2006/relationships/hyperlink" Target="mailto:PriceIncrease@URMC.Rochester.edu"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A4D73F-DA96-DD76-8786-C1F4538056BE}"/>
              </a:ext>
            </a:extLst>
          </p:cNvPr>
          <p:cNvSpPr>
            <a:spLocks noGrp="1"/>
          </p:cNvSpPr>
          <p:nvPr>
            <p:ph type="title"/>
          </p:nvPr>
        </p:nvSpPr>
        <p:spPr>
          <a:xfrm>
            <a:off x="3988106" y="3429000"/>
            <a:ext cx="7441251" cy="1332351"/>
          </a:xfrm>
        </p:spPr>
        <p:txBody>
          <a:bodyPr anchor="b"/>
          <a:lstStyle/>
          <a:p>
            <a:pPr>
              <a:lnSpc>
                <a:spcPct val="100000"/>
              </a:lnSpc>
              <a:spcBef>
                <a:spcPts val="0"/>
              </a:spcBef>
              <a:defRPr/>
            </a:pPr>
            <a:r>
              <a:rPr lang="en-US" sz="2800" dirty="0">
                <a:latin typeface="+mn-lt"/>
                <a:ea typeface="MS PGothic" panose="020B0600070205080204" pitchFamily="34" charset="-128"/>
                <a:cs typeface="MS PGothic" panose="020B0600070205080204" pitchFamily="34" charset="-128"/>
              </a:rPr>
              <a:t>Current IEEPA Tariff Refund Recovery &amp; </a:t>
            </a:r>
            <a:br>
              <a:rPr lang="en-US" sz="2800" dirty="0">
                <a:latin typeface="+mn-lt"/>
                <a:ea typeface="MS PGothic" panose="020B0600070205080204" pitchFamily="34" charset="-128"/>
                <a:cs typeface="MS PGothic" panose="020B0600070205080204" pitchFamily="34" charset="-128"/>
              </a:rPr>
            </a:br>
            <a:r>
              <a:rPr lang="en-US" sz="2800" dirty="0">
                <a:latin typeface="+mn-lt"/>
                <a:ea typeface="MS PGothic" panose="020B0600070205080204" pitchFamily="34" charset="-128"/>
                <a:cs typeface="MS PGothic" panose="020B0600070205080204" pitchFamily="34" charset="-128"/>
              </a:rPr>
              <a:t>Future-State Tariff Governance Process</a:t>
            </a:r>
            <a:br>
              <a:rPr lang="en-US" sz="1200" dirty="0">
                <a:latin typeface="Aptos" panose="020B0004020202020204" pitchFamily="34" charset="0"/>
                <a:ea typeface="MS PGothic" panose="020B0600070205080204" pitchFamily="34" charset="-128"/>
                <a:cs typeface="MS PGothic" panose="020B0600070205080204" pitchFamily="34" charset="-128"/>
              </a:rPr>
            </a:br>
            <a:r>
              <a:rPr kumimoji="0" lang="en-US" sz="1100" b="1" i="0" u="none" strike="noStrike" kern="1200" cap="none" spc="0" normalizeH="0" baseline="0" noProof="0" dirty="0">
                <a:ln>
                  <a:noFill/>
                </a:ln>
                <a:solidFill>
                  <a:srgbClr val="192C50"/>
                </a:solidFill>
                <a:effectLst/>
                <a:uLnTx/>
                <a:uFillTx/>
                <a:latin typeface="Aptos" panose="020B0004020202020204" pitchFamily="34" charset="0"/>
                <a:ea typeface="MS PGothic" panose="020B0600070205080204" pitchFamily="34" charset="-128"/>
                <a:cs typeface="MS PGothic" panose="020B0600070205080204" pitchFamily="34" charset="-128"/>
              </a:rPr>
              <a:t>PA Tariff Refund Recovery &amp; Future Tariff Tracking Process</a:t>
            </a:r>
            <a:endParaRPr kumimoji="0" lang="en-US" sz="1200" b="0" i="0" u="none" strike="noStrike" kern="1200" cap="none" spc="0" normalizeH="0" baseline="0" noProof="0" dirty="0">
              <a:ln>
                <a:noFill/>
              </a:ln>
              <a:solidFill>
                <a:srgbClr val="192C50"/>
              </a:solidFill>
              <a:effectLst/>
              <a:uLnTx/>
              <a:uFillTx/>
              <a:latin typeface="Aptos" panose="020B0004020202020204" pitchFamily="34" charset="0"/>
              <a:ea typeface="MS PGothic" panose="020B0600070205080204" pitchFamily="34" charset="-128"/>
              <a:cs typeface="MS PGothic" panose="020B0600070205080204" pitchFamily="34" charset="-128"/>
            </a:endParaRPr>
          </a:p>
        </p:txBody>
      </p:sp>
      <p:pic>
        <p:nvPicPr>
          <p:cNvPr id="8" name="Picture Placeholder 7">
            <a:extLst>
              <a:ext uri="{FF2B5EF4-FFF2-40B4-BE49-F238E27FC236}">
                <a16:creationId xmlns:a16="http://schemas.microsoft.com/office/drawing/2014/main" id="{1868D894-4A1A-9B2D-6BB5-DD074E0DC795}"/>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25982" b="25982"/>
          <a:stretch/>
        </p:blipFill>
        <p:spPr>
          <a:xfrm>
            <a:off x="0" y="12358"/>
            <a:ext cx="12192000" cy="3291077"/>
          </a:xfrm>
        </p:spPr>
      </p:pic>
      <p:sp>
        <p:nvSpPr>
          <p:cNvPr id="3" name="Text Placeholder 2">
            <a:extLst>
              <a:ext uri="{FF2B5EF4-FFF2-40B4-BE49-F238E27FC236}">
                <a16:creationId xmlns:a16="http://schemas.microsoft.com/office/drawing/2014/main" id="{D09B935A-CB5B-4449-9F4F-1B3CC2403639}"/>
              </a:ext>
            </a:extLst>
          </p:cNvPr>
          <p:cNvSpPr>
            <a:spLocks noGrp="1"/>
          </p:cNvSpPr>
          <p:nvPr>
            <p:ph type="body" idx="1"/>
          </p:nvPr>
        </p:nvSpPr>
        <p:spPr>
          <a:xfrm>
            <a:off x="3988106" y="5308701"/>
            <a:ext cx="7441251" cy="1332350"/>
          </a:xfrm>
        </p:spPr>
        <p:txBody>
          <a:bodyPr/>
          <a:lstStyle/>
          <a:p>
            <a:r>
              <a:rPr lang="en-US" sz="1800" b="1" dirty="0">
                <a:latin typeface="Aptos" panose="020B0004020202020204" pitchFamily="34" charset="0"/>
                <a:ea typeface="MS PGothic" panose="020B0600070205080204" pitchFamily="34" charset="-128"/>
                <a:cs typeface="MS PGothic" panose="020B0600070205080204" pitchFamily="34" charset="-128"/>
              </a:rPr>
              <a:t>CLASP </a:t>
            </a:r>
          </a:p>
          <a:p>
            <a:r>
              <a:rPr lang="en-US" sz="1800" b="1" dirty="0">
                <a:latin typeface="Aptos" panose="020B0004020202020204" pitchFamily="34" charset="0"/>
                <a:ea typeface="MS PGothic" panose="020B0600070205080204" pitchFamily="34" charset="-128"/>
                <a:cs typeface="MS PGothic" panose="020B0600070205080204" pitchFamily="34" charset="-128"/>
              </a:rPr>
              <a:t>Presented by:  </a:t>
            </a:r>
            <a:r>
              <a:rPr lang="en-US" sz="1800" dirty="0">
                <a:latin typeface="Aptos" panose="020B0004020202020204" pitchFamily="34" charset="0"/>
                <a:ea typeface="MS PGothic" panose="020B0600070205080204" pitchFamily="34" charset="-128"/>
                <a:cs typeface="MS PGothic" panose="020B0600070205080204" pitchFamily="34" charset="-128"/>
              </a:rPr>
              <a:t>Corporate Purchasing</a:t>
            </a:r>
            <a:endParaRPr lang="en-US" sz="2000" dirty="0">
              <a:latin typeface="Aptos" panose="020B0004020202020204" pitchFamily="34" charset="0"/>
              <a:ea typeface="MS PGothic" panose="020B0600070205080204" pitchFamily="34" charset="-128"/>
              <a:cs typeface="MS PGothic" panose="020B0600070205080204" pitchFamily="34" charset="-128"/>
            </a:endParaRPr>
          </a:p>
          <a:p>
            <a:r>
              <a:rPr lang="en-US" sz="1800" dirty="0">
                <a:latin typeface="Aptos" panose="020B0004020202020204" pitchFamily="34" charset="0"/>
                <a:ea typeface="MS PGothic" panose="020B0600070205080204" pitchFamily="34" charset="-128"/>
                <a:cs typeface="MS PGothic" panose="020B0600070205080204" pitchFamily="34" charset="-128"/>
              </a:rPr>
              <a:t>May 26, 2026</a:t>
            </a:r>
            <a:endParaRPr lang="en-US" sz="2000" dirty="0">
              <a:latin typeface="Aptos" panose="020B0004020202020204" pitchFamily="34" charset="0"/>
              <a:ea typeface="MS PGothic" panose="020B0600070205080204" pitchFamily="34" charset="-128"/>
              <a:cs typeface="MS PGothic" panose="020B0600070205080204" pitchFamily="34" charset="-128"/>
            </a:endParaRPr>
          </a:p>
        </p:txBody>
      </p:sp>
    </p:spTree>
    <p:extLst>
      <p:ext uri="{BB962C8B-B14F-4D97-AF65-F5344CB8AC3E}">
        <p14:creationId xmlns:p14="http://schemas.microsoft.com/office/powerpoint/2010/main" val="75455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A470-29BB-81BA-E53E-1E288AF29D1E}"/>
              </a:ext>
            </a:extLst>
          </p:cNvPr>
          <p:cNvSpPr>
            <a:spLocks noGrp="1"/>
          </p:cNvSpPr>
          <p:nvPr>
            <p:ph type="title"/>
          </p:nvPr>
        </p:nvSpPr>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Background and Context</a:t>
            </a:r>
          </a:p>
        </p:txBody>
      </p:sp>
      <p:sp>
        <p:nvSpPr>
          <p:cNvPr id="4" name="Content Placeholder 2">
            <a:extLst>
              <a:ext uri="{FF2B5EF4-FFF2-40B4-BE49-F238E27FC236}">
                <a16:creationId xmlns:a16="http://schemas.microsoft.com/office/drawing/2014/main" id="{8AE178B5-FB9A-D013-C857-FDA1EB955CC4}"/>
              </a:ext>
            </a:extLst>
          </p:cNvPr>
          <p:cNvSpPr txBox="1">
            <a:spLocks/>
          </p:cNvSpPr>
          <p:nvPr/>
        </p:nvSpPr>
        <p:spPr bwMode="auto">
          <a:xfrm>
            <a:off x="914400" y="1107835"/>
            <a:ext cx="10363200" cy="5434281"/>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2"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a:solidFill>
                  <a:schemeClr val="tx1"/>
                </a:solidFill>
                <a:latin typeface="+mn-lt"/>
                <a:ea typeface="+mn-ea"/>
              </a:defRPr>
            </a:lvl9pPr>
          </a:lstStyle>
          <a:p>
            <a:pPr marL="0" marR="0">
              <a:buNone/>
            </a:pPr>
            <a:r>
              <a:rPr lang="en-US" sz="2400" b="1" dirty="0">
                <a:effectLst/>
                <a:latin typeface="Calibri" panose="020F0502020204030204" pitchFamily="34" charset="0"/>
                <a:ea typeface="Calibri" panose="020F0502020204030204" pitchFamily="34" charset="0"/>
                <a:cs typeface="Calibri" panose="020F0502020204030204" pitchFamily="34" charset="0"/>
              </a:rPr>
              <a:t>What Changed</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2000" b="1" dirty="0">
                <a:effectLst/>
                <a:latin typeface="Calibri" panose="020F0502020204030204" pitchFamily="34" charset="0"/>
                <a:ea typeface="Calibri" panose="020F0502020204030204" pitchFamily="34" charset="0"/>
                <a:cs typeface="Calibri" panose="020F0502020204030204" pitchFamily="34" charset="0"/>
              </a:rPr>
              <a:t>IEEPA Tariff Environment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Emergency tariffs imposed under IEEPA authority since 5/2025</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Significant operational and financial impact across imported goods</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Aptos" panose="020B0004020202020204" pitchFamily="34" charset="0"/>
              </a:rPr>
              <a:t>U.S. Supreme Court recently invalidated IEEPA tariffs and Issued order to refund</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Ongoing trade policy uncertainty</a:t>
            </a:r>
          </a:p>
          <a:p>
            <a:pPr marL="0" marR="0">
              <a:buNone/>
            </a:pPr>
            <a:r>
              <a:rPr lang="en-US" sz="2000" b="1" dirty="0">
                <a:effectLst/>
                <a:latin typeface="Calibri" panose="020F0502020204030204" pitchFamily="34" charset="0"/>
                <a:ea typeface="Calibri" panose="020F0502020204030204" pitchFamily="34" charset="0"/>
                <a:cs typeface="Calibri" panose="020F0502020204030204" pitchFamily="34" charset="0"/>
              </a:rPr>
              <a:t>Refund Opportunity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CBP launched refund process through ACE/CAPE on April 20, 2026</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Eligible importers may recover previously paid duties</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Refunds require active submission and documentation</a:t>
            </a:r>
          </a:p>
          <a:p>
            <a:pPr marL="0" marR="0">
              <a:buNone/>
            </a:pPr>
            <a:r>
              <a:rPr lang="en-US" sz="2000" b="1" dirty="0">
                <a:effectLst/>
                <a:latin typeface="Calibri" panose="020F0502020204030204" pitchFamily="34" charset="0"/>
                <a:ea typeface="Calibri" panose="020F0502020204030204" pitchFamily="34" charset="0"/>
                <a:cs typeface="Calibri" panose="020F0502020204030204" pitchFamily="34" charset="0"/>
              </a:rPr>
              <a:t>Industry Impact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Healthcare supply chain costs remain exposed to future tariff changes</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Organizations are reassessing tariff governance and visibility</a:t>
            </a:r>
          </a:p>
        </p:txBody>
      </p:sp>
      <p:sp>
        <p:nvSpPr>
          <p:cNvPr id="3" name="Slide Number Placeholder 3">
            <a:extLst>
              <a:ext uri="{FF2B5EF4-FFF2-40B4-BE49-F238E27FC236}">
                <a16:creationId xmlns:a16="http://schemas.microsoft.com/office/drawing/2014/main" id="{924AADDD-2FF8-4326-6943-44BFB4CCF27C}"/>
              </a:ext>
            </a:extLst>
          </p:cNvPr>
          <p:cNvSpPr txBox="1">
            <a:spLocks/>
          </p:cNvSpPr>
          <p:nvPr/>
        </p:nvSpPr>
        <p:spPr>
          <a:xfrm>
            <a:off x="11553407" y="6474620"/>
            <a:ext cx="6182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9A7562-078F-0443-99CB-13A7936AC4A7}" type="slidenum">
              <a:rPr lang="en-US" smtClean="0"/>
              <a:pPr/>
              <a:t>2</a:t>
            </a:fld>
            <a:endParaRPr lang="en-US" dirty="0"/>
          </a:p>
        </p:txBody>
      </p:sp>
    </p:spTree>
    <p:extLst>
      <p:ext uri="{BB962C8B-B14F-4D97-AF65-F5344CB8AC3E}">
        <p14:creationId xmlns:p14="http://schemas.microsoft.com/office/powerpoint/2010/main" val="236983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31CB-F1D1-F744-D31D-74CF29EC0C0D}"/>
              </a:ext>
            </a:extLst>
          </p:cNvPr>
          <p:cNvSpPr>
            <a:spLocks noGrp="1"/>
          </p:cNvSpPr>
          <p:nvPr>
            <p:ph type="title"/>
          </p:nvPr>
        </p:nvSpPr>
        <p:spPr>
          <a:xfrm>
            <a:off x="341024" y="338329"/>
            <a:ext cx="11359140" cy="760798"/>
          </a:xfrm>
        </p:spPr>
        <p:txBody>
          <a:bodyPr>
            <a:normAutofit fontScale="90000"/>
          </a:bodyPr>
          <a:lstStyle/>
          <a:p>
            <a:pPr algn="ct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Summary</a:t>
            </a:r>
            <a:br>
              <a:rPr lang="en-US" dirty="0"/>
            </a:br>
            <a:endParaRPr lang="en-US" dirty="0"/>
          </a:p>
        </p:txBody>
      </p:sp>
      <p:sp>
        <p:nvSpPr>
          <p:cNvPr id="4" name="TextBox 3">
            <a:extLst>
              <a:ext uri="{FF2B5EF4-FFF2-40B4-BE49-F238E27FC236}">
                <a16:creationId xmlns:a16="http://schemas.microsoft.com/office/drawing/2014/main" id="{C790A6B7-16AB-8DD3-759B-1A672089A933}"/>
              </a:ext>
            </a:extLst>
          </p:cNvPr>
          <p:cNvSpPr txBox="1"/>
          <p:nvPr/>
        </p:nvSpPr>
        <p:spPr>
          <a:xfrm>
            <a:off x="341024" y="1299665"/>
            <a:ext cx="10788794" cy="4585871"/>
          </a:xfrm>
          <a:prstGeom prst="rect">
            <a:avLst/>
          </a:prstGeom>
          <a:noFill/>
        </p:spPr>
        <p:txBody>
          <a:bodyPr wrap="square">
            <a:spAutoFit/>
          </a:bodyPr>
          <a:lstStyle/>
          <a:p>
            <a:pPr marL="0" marR="0">
              <a:buNone/>
            </a:pPr>
            <a:r>
              <a:rPr lang="en-US" sz="2400" b="1" dirty="0">
                <a:effectLst/>
                <a:latin typeface="Calibri" panose="020F0502020204030204" pitchFamily="34" charset="0"/>
                <a:ea typeface="Calibri" panose="020F0502020204030204" pitchFamily="34" charset="0"/>
                <a:cs typeface="Calibri" panose="020F0502020204030204" pitchFamily="34" charset="0"/>
              </a:rPr>
              <a:t>Key Takeaways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IEEPA tariff refund opportunities are now available through the CBP CAPE process.</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Current organizational visibility into tariff-related charges is limited.</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Tariffs are often embedded within supplier pricing and invoices without systematic tracking.</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Existing processes rely heavily on manual efforts and supplier transparency.</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Future tariff volatility is expected to continue and may materially impact healthcare supply costs.</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A formal enterprise tariff governance and tracking process is recommended.</a:t>
            </a:r>
          </a:p>
          <a:p>
            <a:pPr marL="0" marR="0">
              <a:buNone/>
            </a:pP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2400" b="1" dirty="0">
                <a:effectLst/>
                <a:latin typeface="Calibri" panose="020F0502020204030204" pitchFamily="34" charset="0"/>
                <a:ea typeface="Calibri" panose="020F0502020204030204" pitchFamily="34" charset="0"/>
                <a:cs typeface="Calibri" panose="020F0502020204030204" pitchFamily="34" charset="0"/>
              </a:rPr>
              <a:t>Support requested from Business Department</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SzPts val="1000"/>
              <a:buFont typeface="Symbol" panose="05050102010706020507" pitchFamily="18" charset="2"/>
              <a:buChar char=""/>
              <a:tabLst>
                <a:tab pos="457200" algn="l"/>
              </a:tabLs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Assist in validating tariffs </a:t>
            </a:r>
            <a:r>
              <a:rPr lang="en-US" sz="2000" dirty="0">
                <a:latin typeface="Calibri" panose="020F0502020204030204" pitchFamily="34" charset="0"/>
                <a:ea typeface="Calibri" panose="020F0502020204030204" pitchFamily="34" charset="0"/>
                <a:cs typeface="Calibri" panose="020F0502020204030204" pitchFamily="34" charset="0"/>
              </a:rPr>
              <a:t>paid directly to CBP via customs brokers</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Provide suppliers and invoice/quote information where tariffs were charged in supplier pricing</a:t>
            </a:r>
          </a:p>
          <a:p>
            <a:pPr marL="342900" marR="0" lvl="0" indent="-342900">
              <a:buSzPts val="1000"/>
              <a:buFont typeface="Symbol" panose="05050102010706020507" pitchFamily="18" charset="2"/>
              <a:buChar char=""/>
              <a:tabLst>
                <a:tab pos="457200" algn="l"/>
              </a:tabLst>
            </a:pPr>
            <a:r>
              <a:rPr lang="en-US" sz="2000" dirty="0">
                <a:latin typeface="Calibri" panose="020F0502020204030204" pitchFamily="34" charset="0"/>
                <a:ea typeface="Calibri" panose="020F0502020204030204" pitchFamily="34" charset="0"/>
                <a:cs typeface="Calibri" panose="020F0502020204030204" pitchFamily="34" charset="0"/>
              </a:rPr>
              <a:t>Support</a:t>
            </a:r>
            <a:r>
              <a:rPr lang="en-US" sz="2000" dirty="0">
                <a:effectLst/>
                <a:latin typeface="Calibri" panose="020F0502020204030204" pitchFamily="34" charset="0"/>
                <a:ea typeface="Calibri" panose="020F0502020204030204" pitchFamily="34" charset="0"/>
                <a:cs typeface="Calibri" panose="020F0502020204030204" pitchFamily="34" charset="0"/>
              </a:rPr>
              <a:t> consolidating customs broker effort</a:t>
            </a:r>
          </a:p>
          <a:p>
            <a:pPr marL="342900" marR="0" lvl="0" indent="-342900">
              <a:buSzPts val="1000"/>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Participate in the development of future-state tariff governance and tracking process </a:t>
            </a:r>
          </a:p>
        </p:txBody>
      </p:sp>
      <p:sp>
        <p:nvSpPr>
          <p:cNvPr id="3" name="Slide Number Placeholder 3">
            <a:extLst>
              <a:ext uri="{FF2B5EF4-FFF2-40B4-BE49-F238E27FC236}">
                <a16:creationId xmlns:a16="http://schemas.microsoft.com/office/drawing/2014/main" id="{5430DFC2-8D61-8168-1542-D707B027CCA5}"/>
              </a:ext>
            </a:extLst>
          </p:cNvPr>
          <p:cNvSpPr txBox="1">
            <a:spLocks/>
          </p:cNvSpPr>
          <p:nvPr/>
        </p:nvSpPr>
        <p:spPr>
          <a:xfrm>
            <a:off x="11553407" y="6474620"/>
            <a:ext cx="6182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9A7562-078F-0443-99CB-13A7936AC4A7}" type="slidenum">
              <a:rPr lang="en-US" smtClean="0"/>
              <a:pPr/>
              <a:t>3</a:t>
            </a:fld>
            <a:endParaRPr lang="en-US" dirty="0"/>
          </a:p>
        </p:txBody>
      </p:sp>
    </p:spTree>
    <p:extLst>
      <p:ext uri="{BB962C8B-B14F-4D97-AF65-F5344CB8AC3E}">
        <p14:creationId xmlns:p14="http://schemas.microsoft.com/office/powerpoint/2010/main" val="35722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5C26-396A-483B-6299-F731DCE4C521}"/>
              </a:ext>
            </a:extLst>
          </p:cNvPr>
          <p:cNvSpPr>
            <a:spLocks noGrp="1"/>
          </p:cNvSpPr>
          <p:nvPr>
            <p:ph type="title"/>
          </p:nvPr>
        </p:nvSpPr>
        <p:spPr>
          <a:xfrm>
            <a:off x="453275" y="348853"/>
            <a:ext cx="10515600" cy="711852"/>
          </a:xfrm>
        </p:spPr>
        <p:txBody>
          <a:bodyPr>
            <a:normAutofit/>
          </a:bodyP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A Sample of Letter Sending to the Suppliers</a:t>
            </a:r>
          </a:p>
        </p:txBody>
      </p:sp>
      <p:sp>
        <p:nvSpPr>
          <p:cNvPr id="3" name="Content Placeholder 2">
            <a:extLst>
              <a:ext uri="{FF2B5EF4-FFF2-40B4-BE49-F238E27FC236}">
                <a16:creationId xmlns:a16="http://schemas.microsoft.com/office/drawing/2014/main" id="{9CD6AE55-6FE7-93FA-CEC8-73147DB133A0}"/>
              </a:ext>
            </a:extLst>
          </p:cNvPr>
          <p:cNvSpPr>
            <a:spLocks noGrp="1"/>
          </p:cNvSpPr>
          <p:nvPr>
            <p:ph idx="1"/>
          </p:nvPr>
        </p:nvSpPr>
        <p:spPr>
          <a:xfrm>
            <a:off x="453275" y="1060704"/>
            <a:ext cx="10515600" cy="5056632"/>
          </a:xfrm>
        </p:spPr>
        <p:txBody>
          <a:bodyPr>
            <a:normAutofit fontScale="25000" lnSpcReduction="20000"/>
          </a:bodyPr>
          <a:lstStyle/>
          <a:p>
            <a:pPr marL="0" marR="0">
              <a:buNone/>
            </a:pPr>
            <a:r>
              <a:rPr lang="en-US" sz="6400" dirty="0">
                <a:effectLst/>
                <a:latin typeface="Calibri" panose="020F0502020204030204" pitchFamily="34" charset="0"/>
                <a:ea typeface="Calibri" panose="020F0502020204030204" pitchFamily="34" charset="0"/>
                <a:cs typeface="Calibri" panose="020F0502020204030204" pitchFamily="34" charset="0"/>
              </a:rPr>
              <a:t>Hi Kellie,</a:t>
            </a:r>
          </a:p>
          <a:p>
            <a:pPr marL="0" marR="0">
              <a:buNone/>
            </a:pPr>
            <a:r>
              <a:rPr lang="en-US" sz="6400" dirty="0">
                <a:effectLst/>
                <a:latin typeface="Calibri" panose="020F0502020204030204" pitchFamily="34" charset="0"/>
                <a:ea typeface="Calibri" panose="020F0502020204030204" pitchFamily="34" charset="0"/>
                <a:cs typeface="Calibri" panose="020F0502020204030204" pitchFamily="34" charset="0"/>
              </a:rPr>
              <a:t>We are writing to request reimbursement of IEEPA-related tariff charges passed through to us in Illumina’s pricing from Feb 2026 through present, following recent court rulings invalidating those tariffs. We value our partnership and want to address this matter together transparently.</a:t>
            </a:r>
          </a:p>
          <a:p>
            <a:pPr marL="0" marR="0">
              <a:buNone/>
            </a:pPr>
            <a:r>
              <a:rPr lang="en-US" sz="6400" dirty="0">
                <a:effectLst/>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sz="6400" dirty="0">
                <a:effectLst/>
                <a:latin typeface="Calibri" panose="020F0502020204030204" pitchFamily="34" charset="0"/>
                <a:ea typeface="Calibri" panose="020F0502020204030204" pitchFamily="34" charset="0"/>
                <a:cs typeface="Calibri" panose="020F0502020204030204" pitchFamily="34" charset="0"/>
              </a:rPr>
              <a:t>As you may be aware, the U.S. Supreme Court recently invalidated tariffs imposed under the International Emergency Economic Powers Act (IEEPA), and the U.S. Court of International Trade has directed U.S. Customs and Border Protection (CBP) to refund the now-invalidated IEEPA duties that were collected. CBP launched its refund mechanism, the Consolidated Administration and Processing of Entries (CAPE) tool within ACE, on April 20, 2026.</a:t>
            </a:r>
          </a:p>
          <a:p>
            <a:pPr marL="0" marR="0">
              <a:buNone/>
            </a:pPr>
            <a:r>
              <a:rPr lang="en-US" sz="6400" dirty="0">
                <a:effectLst/>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sz="6400" dirty="0">
                <a:effectLst/>
                <a:latin typeface="Calibri" panose="020F0502020204030204" pitchFamily="34" charset="0"/>
                <a:ea typeface="Calibri" panose="020F0502020204030204" pitchFamily="34" charset="0"/>
                <a:cs typeface="Calibri" panose="020F0502020204030204" pitchFamily="34" charset="0"/>
              </a:rPr>
              <a:t>In light of these developments, we anticipate receiving a refund for the tariffs we have indirectly paid to CBP via Illumina, 5% surcharges, see the note below from Illumina dated Feb. 2026. We would like to set the expectation that reimbursement is necessary, regardless of your internal processes or plans to recover these tariff refunds directly. </a:t>
            </a:r>
            <a:r>
              <a:rPr lang="en-US" sz="6400" b="1" dirty="0">
                <a:effectLst/>
                <a:latin typeface="Calibri" panose="020F0502020204030204" pitchFamily="34" charset="0"/>
                <a:ea typeface="Calibri" panose="020F0502020204030204" pitchFamily="34" charset="0"/>
                <a:cs typeface="Calibri" panose="020F0502020204030204" pitchFamily="34" charset="0"/>
              </a:rPr>
              <a:t>Additionally, we request that you revise the pricing of future shipments as soon as possible to remove the IEEPA tariff surcharge.</a:t>
            </a:r>
            <a:endParaRPr lang="en-US" sz="64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6400" dirty="0">
                <a:effectLst/>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sz="6400" dirty="0">
                <a:effectLst/>
                <a:latin typeface="Calibri" panose="020F0502020204030204" pitchFamily="34" charset="0"/>
                <a:ea typeface="Calibri" panose="020F0502020204030204" pitchFamily="34" charset="0"/>
                <a:cs typeface="Calibri" panose="020F0502020204030204" pitchFamily="34" charset="0"/>
              </a:rPr>
              <a:t>Could you please provide us with your proposed timeline for processing these refunds? Establishing an agreed-upon schedule will help ensure a smooth resolution. If you require guidance on securing these refunds, we recommend consulting CBP resources at </a:t>
            </a:r>
            <a:r>
              <a:rPr lang="en-US" sz="6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CBP.com</a:t>
            </a:r>
            <a:r>
              <a:rPr lang="en-US" sz="6400" dirty="0">
                <a:effectLst/>
                <a:latin typeface="Calibri" panose="020F0502020204030204" pitchFamily="34" charset="0"/>
                <a:ea typeface="Calibri" panose="020F0502020204030204" pitchFamily="34" charset="0"/>
                <a:cs typeface="Calibri" panose="020F0502020204030204" pitchFamily="34" charset="0"/>
              </a:rPr>
              <a:t>, which provide detailed information on the CAPE process and filing claims.</a:t>
            </a:r>
          </a:p>
          <a:p>
            <a:pPr marL="0" marR="0">
              <a:buNone/>
            </a:pPr>
            <a:r>
              <a:rPr lang="en-US" sz="6400" dirty="0">
                <a:effectLst/>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sz="6400" dirty="0">
                <a:effectLst/>
                <a:latin typeface="Calibri" panose="020F0502020204030204" pitchFamily="34" charset="0"/>
                <a:ea typeface="Calibri" panose="020F0502020204030204" pitchFamily="34" charset="0"/>
                <a:cs typeface="Calibri" panose="020F0502020204030204" pitchFamily="34" charset="0"/>
              </a:rPr>
              <a:t>Thank you for your prompt attention to this matter. We look forward to your response and working together to resolve this issue.</a:t>
            </a:r>
          </a:p>
          <a:p>
            <a:pPr marL="0" marR="0">
              <a:buNone/>
            </a:pPr>
            <a:r>
              <a:rPr lang="en-US" sz="5600" dirty="0">
                <a:effectLst/>
                <a:latin typeface="Calibri" panose="020F0502020204030204" pitchFamily="34" charset="0"/>
                <a:ea typeface="Calibri" panose="020F0502020204030204" pitchFamily="34" charset="0"/>
                <a:cs typeface="Calibri" panose="020F0502020204030204" pitchFamily="34" charset="0"/>
              </a:rPr>
              <a:t> </a:t>
            </a:r>
          </a:p>
          <a:p>
            <a:pPr marL="0" marR="0">
              <a:buNone/>
            </a:pPr>
            <a:r>
              <a:rPr lang="en-US" sz="5600" dirty="0">
                <a:effectLst/>
                <a:latin typeface="Calibri" panose="020F050202020403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089C2E68-31F2-2FAA-411F-7D82939C966B}"/>
              </a:ext>
            </a:extLst>
          </p:cNvPr>
          <p:cNvSpPr>
            <a:spLocks noGrp="1"/>
          </p:cNvSpPr>
          <p:nvPr>
            <p:ph type="sldNum" sz="quarter" idx="10"/>
          </p:nvPr>
        </p:nvSpPr>
        <p:spPr/>
        <p:txBody>
          <a:bodyPr/>
          <a:lstStyle/>
          <a:p>
            <a:fld id="{6D9A7562-078F-0443-99CB-13A7936AC4A7}" type="slidenum">
              <a:rPr lang="en-US" smtClean="0"/>
              <a:pPr/>
              <a:t>4</a:t>
            </a:fld>
            <a:endParaRPr lang="en-US" dirty="0"/>
          </a:p>
        </p:txBody>
      </p:sp>
    </p:spTree>
    <p:extLst>
      <p:ext uri="{BB962C8B-B14F-4D97-AF65-F5344CB8AC3E}">
        <p14:creationId xmlns:p14="http://schemas.microsoft.com/office/powerpoint/2010/main" val="321714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C703-52A9-27C3-8671-547FF94122B8}"/>
              </a:ext>
            </a:extLst>
          </p:cNvPr>
          <p:cNvSpPr>
            <a:spLocks noGrp="1"/>
          </p:cNvSpPr>
          <p:nvPr>
            <p:ph type="title"/>
          </p:nvPr>
        </p:nvSpPr>
        <p:spPr/>
        <p:txBody>
          <a:bodyPr>
            <a:normAutofit fontScale="90000"/>
          </a:bodyPr>
          <a:lstStyle/>
          <a:p>
            <a:r>
              <a:rPr lang="en-US" dirty="0"/>
              <a:t>Resources and Next Step</a:t>
            </a:r>
          </a:p>
        </p:txBody>
      </p:sp>
      <p:sp>
        <p:nvSpPr>
          <p:cNvPr id="4" name="TextBox 3">
            <a:extLst>
              <a:ext uri="{FF2B5EF4-FFF2-40B4-BE49-F238E27FC236}">
                <a16:creationId xmlns:a16="http://schemas.microsoft.com/office/drawing/2014/main" id="{38EA3786-79F0-BD17-A250-602BDE678056}"/>
              </a:ext>
            </a:extLst>
          </p:cNvPr>
          <p:cNvSpPr txBox="1"/>
          <p:nvPr/>
        </p:nvSpPr>
        <p:spPr>
          <a:xfrm>
            <a:off x="341024" y="1307969"/>
            <a:ext cx="11483114"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92C50"/>
                </a:solidFill>
                <a:effectLst/>
                <a:uLnTx/>
                <a:uFillTx/>
                <a:latin typeface="Arial" panose="020B0604020202020204"/>
                <a:ea typeface="+mn-ea"/>
                <a:cs typeface="+mn-cs"/>
              </a:rPr>
              <a:t>Supplier Price Increase Support:</a:t>
            </a:r>
            <a:br>
              <a:rPr kumimoji="0" lang="en-US" sz="2400" b="0" i="0" u="none" strike="noStrike" kern="1200" cap="none" spc="0" normalizeH="0" baseline="0" noProof="0" dirty="0">
                <a:ln>
                  <a:noFill/>
                </a:ln>
                <a:solidFill>
                  <a:srgbClr val="192C50"/>
                </a:solidFill>
                <a:effectLst/>
                <a:uLnTx/>
                <a:uFillTx/>
                <a:latin typeface="Arial" panose="020B0604020202020204"/>
                <a:ea typeface="+mn-ea"/>
                <a:cs typeface="+mn-cs"/>
              </a:rPr>
            </a:br>
            <a:r>
              <a:rPr kumimoji="0" lang="en-US" sz="2400" b="0" i="0" u="none" strike="noStrike" kern="1200" cap="none" spc="0" normalizeH="0" baseline="0" noProof="0" dirty="0">
                <a:ln>
                  <a:noFill/>
                </a:ln>
                <a:solidFill>
                  <a:srgbClr val="192C5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PriceIncrease@URMC.Rochester.edu</a:t>
            </a:r>
            <a:endParaRPr kumimoji="0" lang="en-US" sz="2400" b="0" i="0" u="none" strike="noStrike" kern="1200" cap="none" spc="0" normalizeH="0" baseline="0" noProof="0" dirty="0">
              <a:ln>
                <a:noFill/>
              </a:ln>
              <a:solidFill>
                <a:srgbClr val="192C5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92C5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92C50"/>
                </a:solidFill>
                <a:effectLst/>
                <a:uLnTx/>
                <a:uFillTx/>
                <a:latin typeface="Arial" panose="020B0604020202020204"/>
                <a:ea typeface="+mn-ea"/>
                <a:cs typeface="+mn-cs"/>
              </a:rPr>
              <a:t>Scott Malouf, Associate Counsel </a:t>
            </a:r>
          </a:p>
          <a:p>
            <a:pPr marL="0" marR="0">
              <a:buNone/>
            </a:pPr>
            <a:r>
              <a:rPr lang="en-US" sz="2400" u="sng" dirty="0">
                <a:effectLst/>
                <a:latin typeface="Calibri" panose="020F0502020204030204" pitchFamily="34" charset="0"/>
                <a:ea typeface="Aptos" panose="020B0004020202020204" pitchFamily="34" charset="0"/>
                <a:hlinkClick r:id="rId3">
                  <a:extLst>
                    <a:ext uri="{A12FA001-AC4F-418D-AE19-62706E023703}">
                      <ahyp:hlinkClr xmlns:ahyp="http://schemas.microsoft.com/office/drawing/2018/hyperlinkcolor" val="tx"/>
                    </a:ext>
                  </a:extLst>
                </a:hlinkClick>
              </a:rPr>
              <a:t>scott.malouf@rochester.edu</a:t>
            </a:r>
            <a:endParaRPr lang="en-US" sz="2400" dirty="0">
              <a:effectLst/>
              <a:latin typeface="Calibri" panose="020F05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92C5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92C50"/>
                </a:solidFill>
                <a:latin typeface="Arial" panose="020B0604020202020204"/>
              </a:rPr>
              <a:t>Doug Rees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92C50"/>
                </a:solidFill>
                <a:latin typeface="Arial" panose="020B0604020202020204"/>
              </a:rPr>
              <a:t>Associate VP, Corporate Purchasing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92C5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92C50"/>
                </a:solidFill>
                <a:latin typeface="Arial" panose="020B0604020202020204"/>
              </a:rPr>
              <a:t>Wen Li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92C50"/>
                </a:solidFill>
                <a:latin typeface="Arial" panose="020B0604020202020204"/>
              </a:rPr>
              <a:t>Director. Corporate Purchasing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92C5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92C50"/>
                </a:solidFill>
                <a:effectLst/>
                <a:uLnTx/>
                <a:uFillTx/>
                <a:latin typeface="Arial" panose="020B0604020202020204"/>
                <a:ea typeface="+mn-ea"/>
                <a:cs typeface="+mn-cs"/>
              </a:rPr>
              <a:t>Refund and Tracking procedures for tariff payments are being developed.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92C50"/>
                </a:solidFill>
                <a:effectLst/>
                <a:uLnTx/>
                <a:uFillTx/>
                <a:latin typeface="Arial" panose="020B0604020202020204"/>
                <a:ea typeface="+mn-ea"/>
                <a:cs typeface="+mn-cs"/>
              </a:rPr>
              <a:t>Stay tuned for more information.</a:t>
            </a:r>
            <a:endParaRPr kumimoji="0" lang="en-US" sz="2000" b="1" i="0" u="none" strike="noStrike" kern="1200" cap="none" spc="0" normalizeH="0" baseline="0" noProof="0" dirty="0">
              <a:ln>
                <a:noFill/>
              </a:ln>
              <a:solidFill>
                <a:srgbClr val="192C50"/>
              </a:solidFill>
              <a:effectLst/>
              <a:uLnTx/>
              <a:uFillTx/>
              <a:latin typeface="Arial" panose="020B0604020202020204"/>
              <a:ea typeface="+mn-ea"/>
              <a:cs typeface="+mn-cs"/>
            </a:endParaRPr>
          </a:p>
        </p:txBody>
      </p:sp>
      <p:sp>
        <p:nvSpPr>
          <p:cNvPr id="3" name="Slide Number Placeholder 3">
            <a:extLst>
              <a:ext uri="{FF2B5EF4-FFF2-40B4-BE49-F238E27FC236}">
                <a16:creationId xmlns:a16="http://schemas.microsoft.com/office/drawing/2014/main" id="{5986C5B3-2F07-B8F6-C8B3-961C0C6D3124}"/>
              </a:ext>
            </a:extLst>
          </p:cNvPr>
          <p:cNvSpPr txBox="1">
            <a:spLocks/>
          </p:cNvSpPr>
          <p:nvPr/>
        </p:nvSpPr>
        <p:spPr>
          <a:xfrm>
            <a:off x="11553407" y="6474620"/>
            <a:ext cx="61824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9A7562-078F-0443-99CB-13A7936AC4A7}" type="slidenum">
              <a:rPr lang="en-US" smtClean="0"/>
              <a:pPr/>
              <a:t>5</a:t>
            </a:fld>
            <a:endParaRPr lang="en-US" dirty="0"/>
          </a:p>
        </p:txBody>
      </p:sp>
    </p:spTree>
    <p:extLst>
      <p:ext uri="{BB962C8B-B14F-4D97-AF65-F5344CB8AC3E}">
        <p14:creationId xmlns:p14="http://schemas.microsoft.com/office/powerpoint/2010/main" val="1271191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dmin &amp; Finance Template">
  <a:themeElements>
    <a:clrScheme name="Custom 6">
      <a:dk1>
        <a:srgbClr val="192C50"/>
      </a:dk1>
      <a:lt1>
        <a:srgbClr val="FFFFFF"/>
      </a:lt1>
      <a:dk2>
        <a:srgbClr val="001F5A"/>
      </a:dk2>
      <a:lt2>
        <a:srgbClr val="F3F4F3"/>
      </a:lt2>
      <a:accent1>
        <a:srgbClr val="192C50"/>
      </a:accent1>
      <a:accent2>
        <a:srgbClr val="FFC501"/>
      </a:accent2>
      <a:accent3>
        <a:srgbClr val="D9E2F3"/>
      </a:accent3>
      <a:accent4>
        <a:srgbClr val="F2F2F2"/>
      </a:accent4>
      <a:accent5>
        <a:srgbClr val="192C50"/>
      </a:accent5>
      <a:accent6>
        <a:srgbClr val="FFC501"/>
      </a:accent6>
      <a:hlink>
        <a:srgbClr val="BFBFBF"/>
      </a:hlink>
      <a:folHlink>
        <a:srgbClr val="0043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7206D4F-411F-2845-8EC8-48CFDAA158C0}" vid="{7668D7CB-D5EE-694F-8C3C-8D9B887EB5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4e17f4-cf11-4ce2-b3ef-5de76bf4ce41}" enabled="0" method="" siteId="{374e17f4-cf11-4ce2-b3ef-5de76bf4ce41}" removed="1"/>
</clbl:labelList>
</file>

<file path=docProps/app.xml><?xml version="1.0" encoding="utf-8"?>
<Properties xmlns="http://schemas.openxmlformats.org/officeDocument/2006/extended-properties" xmlns:vt="http://schemas.openxmlformats.org/officeDocument/2006/docPropsVTypes">
  <TotalTime>10716</TotalTime>
  <Words>621</Words>
  <Application>Microsoft Office PowerPoint</Application>
  <PresentationFormat>Widescreen</PresentationFormat>
  <Paragraphs>65</Paragraphs>
  <Slides>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Aptos</vt:lpstr>
      <vt:lpstr>Aptos Display</vt:lpstr>
      <vt:lpstr>Arial</vt:lpstr>
      <vt:lpstr>Calibri</vt:lpstr>
      <vt:lpstr>Courier New</vt:lpstr>
      <vt:lpstr>Georgia</vt:lpstr>
      <vt:lpstr>Symbol</vt:lpstr>
      <vt:lpstr>Office Theme</vt:lpstr>
      <vt:lpstr>Admin &amp; Finance Template</vt:lpstr>
      <vt:lpstr>Current IEEPA Tariff Refund Recovery &amp;  Future-State Tariff Governance Process PA Tariff Refund Recovery &amp; Future Tariff Tracking Process</vt:lpstr>
      <vt:lpstr>Background and Context</vt:lpstr>
      <vt:lpstr> Summary </vt:lpstr>
      <vt:lpstr>A Sample of Letter Sending to the Suppliers</vt:lpstr>
      <vt:lpstr>Resources and Next Step</vt:lpstr>
    </vt:vector>
  </TitlesOfParts>
  <Manager/>
  <Company>University of Rochester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Burke, Carol</dc:creator>
  <cp:keywords>University of Rochester</cp:keywords>
  <dc:description/>
  <cp:lastModifiedBy>Li, Wen</cp:lastModifiedBy>
  <cp:revision>182</cp:revision>
  <dcterms:created xsi:type="dcterms:W3CDTF">2025-09-12T14:34:27Z</dcterms:created>
  <dcterms:modified xsi:type="dcterms:W3CDTF">2026-05-26T17:45:06Z</dcterms:modified>
  <cp:category/>
</cp:coreProperties>
</file>