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-112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44EE7-A83D-E942-802F-A9D4400797EB}" type="datetimeFigureOut">
              <a:rPr lang="en-US" smtClean="0"/>
              <a:t>6/15/16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8BEEB-7545-1B4A-AE5E-027BB32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63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 directive</a:t>
            </a:r>
            <a:r>
              <a:rPr lang="en-US" baseline="0" dirty="0" smtClean="0"/>
              <a:t> from the Office of Science and Technology in 2013 mandating that federal agencies who award more that $100 million in research funds need to come up with a plan to make data and resulting publications accessible to the public.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8BEEB-7545-1B4A-AE5E-027BB3289C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96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&lt;Live demo&gt;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8BEEB-7545-1B4A-AE5E-027BB3289C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37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Biosketch</a:t>
            </a:r>
            <a:r>
              <a:rPr lang="en-US" baseline="0" dirty="0" smtClean="0"/>
              <a:t> is designed to highlight accomplishments, not a list of publications </a:t>
            </a:r>
          </a:p>
          <a:p>
            <a:r>
              <a:rPr lang="en-US" baseline="0" dirty="0" smtClean="0">
                <a:sym typeface="Wingdings"/>
              </a:rPr>
              <a:t></a:t>
            </a:r>
            <a:r>
              <a:rPr lang="en-US" baseline="0" dirty="0" smtClean="0"/>
              <a:t>Guidance with – create, format, import publications and grants, how to separate authored vs. </a:t>
            </a:r>
            <a:r>
              <a:rPr lang="en-US" baseline="0" dirty="0" err="1" smtClean="0"/>
              <a:t>unauthored</a:t>
            </a:r>
            <a:r>
              <a:rPr lang="en-US" baseline="0" dirty="0" smtClean="0"/>
              <a:t> publications</a:t>
            </a:r>
          </a:p>
          <a:p>
            <a:r>
              <a:rPr lang="en-US" baseline="0" dirty="0" smtClean="0"/>
              <a:t>--&gt;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8BEEB-7545-1B4A-AE5E-027BB3289C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46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Varying degrees</a:t>
            </a:r>
            <a:r>
              <a:rPr lang="en-US" baseline="0" dirty="0" smtClean="0"/>
              <a:t> of detail for each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8BEEB-7545-1B4A-AE5E-027BB3289C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36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Yes, I will come to your desk and</a:t>
            </a:r>
            <a:r>
              <a:rPr lang="en-US" baseline="0" dirty="0" smtClean="0"/>
              <a:t> help you clean up your filing system for projects</a:t>
            </a:r>
          </a:p>
          <a:p>
            <a:pPr marL="171450" indent="-171450">
              <a:buFont typeface="Wingdings" charset="0"/>
              <a:buChar char="à"/>
            </a:pPr>
            <a:r>
              <a:rPr lang="en-US" baseline="0" dirty="0" smtClean="0">
                <a:sym typeface="Wingdings"/>
              </a:rPr>
              <a:t>Help find an appropriate metadata schema – depends on the type of data. For instance, biological data will be different from survey data and require different schemas.</a:t>
            </a:r>
          </a:p>
          <a:p>
            <a:pPr marL="171450" indent="-171450">
              <a:buFont typeface="Wingdings" charset="0"/>
              <a:buChar char="à"/>
            </a:pPr>
            <a:r>
              <a:rPr lang="en-US" baseline="0" dirty="0" smtClean="0">
                <a:sym typeface="Wingdings"/>
              </a:rPr>
              <a:t>Organizing data – this, if you’ll recall, goes back to an earlier slide on data sharing standards.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8BEEB-7545-1B4A-AE5E-027BB3289C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98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&lt;Live</a:t>
            </a:r>
            <a:r>
              <a:rPr lang="en-US" baseline="0" dirty="0" smtClean="0"/>
              <a:t> demo&gt;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8BEEB-7545-1B4A-AE5E-027BB3289C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7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not set in</a:t>
            </a:r>
            <a:r>
              <a:rPr lang="en-US" baseline="0" dirty="0" smtClean="0"/>
              <a:t> stone – feel free to contact me anytime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8BEEB-7545-1B4A-AE5E-027BB3289C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91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&lt;Live</a:t>
            </a:r>
            <a:r>
              <a:rPr lang="en-US" baseline="0" dirty="0" smtClean="0"/>
              <a:t> demo&gt;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8BEEB-7545-1B4A-AE5E-027BB3289C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5A91-C065-4843-8DE8-6189580F73F9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C3B4E70-39D9-F248-B5CD-008DF17088D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5A91-C065-4843-8DE8-6189580F73F9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4E70-39D9-F248-B5CD-008DF17088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5A91-C065-4843-8DE8-6189580F73F9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4E70-39D9-F248-B5CD-008DF17088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5A91-C065-4843-8DE8-6189580F73F9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4E70-39D9-F248-B5CD-008DF17088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5A91-C065-4843-8DE8-6189580F73F9}" type="datetimeFigureOut">
              <a:rPr lang="en-US" smtClean="0"/>
              <a:t>6/15/16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4E70-39D9-F248-B5CD-008DF17088D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5A91-C065-4843-8DE8-6189580F73F9}" type="datetimeFigureOut">
              <a:rPr lang="en-US" smtClean="0"/>
              <a:t>6/15/16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4E70-39D9-F248-B5CD-008DF17088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5A91-C065-4843-8DE8-6189580F73F9}" type="datetimeFigureOut">
              <a:rPr lang="en-US" smtClean="0"/>
              <a:t>6/15/16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4E70-39D9-F248-B5CD-008DF17088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5A91-C065-4843-8DE8-6189580F73F9}" type="datetimeFigureOut">
              <a:rPr lang="en-US" smtClean="0"/>
              <a:t>6/15/16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4E70-39D9-F248-B5CD-008DF17088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5A91-C065-4843-8DE8-6189580F73F9}" type="datetimeFigureOut">
              <a:rPr lang="en-US" smtClean="0"/>
              <a:t>6/15/16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4E70-39D9-F248-B5CD-008DF17088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5A91-C065-4843-8DE8-6189580F73F9}" type="datetimeFigureOut">
              <a:rPr lang="en-US" smtClean="0"/>
              <a:t>6/15/16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4E70-39D9-F248-B5CD-008DF17088D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5A91-C065-4843-8DE8-6189580F73F9}" type="datetimeFigureOut">
              <a:rPr lang="en-US" smtClean="0"/>
              <a:t>6/15/16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B4E70-39D9-F248-B5CD-008DF17088D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C3A5A91-C065-4843-8DE8-6189580F73F9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C3B4E70-39D9-F248-B5CD-008DF17088D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urmc.rochester.edu/libraries/miner/about/staff/liaison.cf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inda_Hasman@urmc.rochester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ncbi.nlm.nih.gov/pubmed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bfa/dias/policy/dmp.jsp" TargetMode="External"/><Relationship Id="rId4" Type="http://schemas.openxmlformats.org/officeDocument/2006/relationships/hyperlink" Target="http://grants.nih.gov/grants/policy/data_sharing/data_sharing_guidance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inda_hasman@urmc.rochester.edu" TargetMode="External"/><Relationship Id="rId4" Type="http://schemas.openxmlformats.org/officeDocument/2006/relationships/hyperlink" Target="https://www.urmc.rochester.edu/libraries/miner/index.cfm" TargetMode="Externa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512274"/>
            <a:ext cx="6553200" cy="457200"/>
          </a:xfrm>
        </p:spPr>
        <p:txBody>
          <a:bodyPr>
            <a:noAutofit/>
          </a:bodyPr>
          <a:lstStyle/>
          <a:p>
            <a:r>
              <a:rPr lang="en-US" dirty="0" smtClean="0"/>
              <a:t>Linda </a:t>
            </a:r>
            <a:r>
              <a:rPr lang="en-US" dirty="0" err="1" smtClean="0"/>
              <a:t>hasman</a:t>
            </a:r>
            <a:r>
              <a:rPr lang="en-US" dirty="0" smtClean="0"/>
              <a:t>, </a:t>
            </a:r>
            <a:r>
              <a:rPr lang="en-US" dirty="0" err="1" smtClean="0"/>
              <a:t>msls</a:t>
            </a:r>
            <a:endParaRPr lang="en-US" dirty="0" smtClean="0"/>
          </a:p>
          <a:p>
            <a:r>
              <a:rPr lang="en-US" dirty="0" smtClean="0"/>
              <a:t>Edward G. Miner library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/>
          <a:lstStyle/>
          <a:p>
            <a:r>
              <a:rPr lang="en-US" dirty="0" smtClean="0"/>
              <a:t>Compliance support from Miner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701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Miner library compliance support</a:t>
            </a:r>
            <a:br>
              <a:rPr lang="en-US" dirty="0"/>
            </a:br>
            <a:r>
              <a:rPr lang="en-US" dirty="0" smtClean="0"/>
              <a:t>lead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NIH Public and other public access policies</a:t>
            </a:r>
          </a:p>
          <a:p>
            <a:pPr lvl="1"/>
            <a:r>
              <a:rPr lang="en-US" dirty="0" smtClean="0"/>
              <a:t>Couple days to a week</a:t>
            </a:r>
          </a:p>
          <a:p>
            <a:r>
              <a:rPr lang="en-US" dirty="0" err="1" smtClean="0"/>
              <a:t>MyNCBI</a:t>
            </a:r>
            <a:r>
              <a:rPr lang="en-US" dirty="0" smtClean="0"/>
              <a:t>/</a:t>
            </a:r>
            <a:r>
              <a:rPr lang="en-US" dirty="0" err="1" smtClean="0"/>
              <a:t>Biosketch</a:t>
            </a:r>
            <a:r>
              <a:rPr lang="en-US" dirty="0" smtClean="0"/>
              <a:t>/</a:t>
            </a:r>
            <a:r>
              <a:rPr lang="en-US" dirty="0" err="1" smtClean="0"/>
              <a:t>SciENcv</a:t>
            </a:r>
            <a:endParaRPr lang="en-US" dirty="0"/>
          </a:p>
          <a:p>
            <a:pPr lvl="1"/>
            <a:r>
              <a:rPr lang="en-US" dirty="0" smtClean="0"/>
              <a:t>Couple days to a week</a:t>
            </a:r>
          </a:p>
          <a:p>
            <a:r>
              <a:rPr lang="en-US" dirty="0" smtClean="0"/>
              <a:t>Data Management</a:t>
            </a:r>
          </a:p>
          <a:p>
            <a:pPr lvl="1"/>
            <a:r>
              <a:rPr lang="en-US" dirty="0" smtClean="0"/>
              <a:t>Week to two weeks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780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Miner library compliance support</a:t>
            </a:r>
            <a:br>
              <a:rPr lang="en-US" dirty="0"/>
            </a:br>
            <a:r>
              <a:rPr lang="en-US" dirty="0" smtClean="0"/>
              <a:t>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3600" dirty="0" smtClean="0"/>
          </a:p>
          <a:p>
            <a:pPr marL="114300" indent="0" algn="ctr">
              <a:buNone/>
            </a:pPr>
            <a:endParaRPr lang="en-US" sz="3600" dirty="0"/>
          </a:p>
          <a:p>
            <a:pPr marL="114300" indent="0" algn="ctr">
              <a:buNone/>
            </a:pPr>
            <a:r>
              <a:rPr lang="en-US" sz="3600" dirty="0" smtClean="0"/>
              <a:t>Free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265499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services from miner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Expert literature searches</a:t>
            </a:r>
          </a:p>
          <a:p>
            <a:r>
              <a:rPr lang="en-US" dirty="0" smtClean="0"/>
              <a:t>Endnote and </a:t>
            </a:r>
            <a:r>
              <a:rPr lang="en-US" dirty="0" err="1" smtClean="0"/>
              <a:t>RefWorks</a:t>
            </a:r>
            <a:r>
              <a:rPr lang="en-US" dirty="0" smtClean="0"/>
              <a:t> support</a:t>
            </a:r>
          </a:p>
          <a:p>
            <a:r>
              <a:rPr lang="en-US" dirty="0" smtClean="0"/>
              <a:t>Blackboard classes</a:t>
            </a:r>
          </a:p>
          <a:p>
            <a:r>
              <a:rPr lang="en-US" dirty="0" smtClean="0"/>
              <a:t>Bio 101 series</a:t>
            </a:r>
          </a:p>
          <a:p>
            <a:r>
              <a:rPr lang="en-US" dirty="0" smtClean="0">
                <a:hlinkClick r:id="rId3"/>
              </a:rPr>
              <a:t>Library Liaison 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83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 smtClean="0"/>
              <a:t>Linda Hasman, MSLS</a:t>
            </a:r>
          </a:p>
          <a:p>
            <a:pPr marL="114300" indent="0" algn="ctr">
              <a:buNone/>
            </a:pPr>
            <a:r>
              <a:rPr lang="en-US" smtClean="0">
                <a:hlinkClick r:id="rId2"/>
              </a:rPr>
              <a:t>Linda_Hasman</a:t>
            </a:r>
            <a:r>
              <a:rPr lang="en-US" dirty="0" smtClean="0">
                <a:hlinkClick r:id="rId2"/>
              </a:rPr>
              <a:t>@urmc.rochester.edu</a:t>
            </a:r>
            <a:endParaRPr lang="en-US" dirty="0" smtClean="0"/>
          </a:p>
          <a:p>
            <a:pPr marL="114300" indent="0" algn="ctr">
              <a:buNone/>
            </a:pPr>
            <a:r>
              <a:rPr lang="en-US" dirty="0" smtClean="0"/>
              <a:t>275-3399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NIH Public Access policy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NIH Public Access Policy?</a:t>
            </a:r>
          </a:p>
          <a:p>
            <a:pPr lvl="1"/>
            <a:r>
              <a:rPr lang="en-US" dirty="0"/>
              <a:t>All peer-reviewed articles resulting from NIH support must be loaded into PubMed Central within 3-months of acceptance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can Miner help?</a:t>
            </a:r>
          </a:p>
          <a:p>
            <a:pPr lvl="1"/>
            <a:r>
              <a:rPr lang="en-US" dirty="0" smtClean="0"/>
              <a:t>Monitor your department’s non-compliant papers/authors</a:t>
            </a:r>
          </a:p>
          <a:p>
            <a:pPr lvl="1"/>
            <a:r>
              <a:rPr lang="en-US" dirty="0" smtClean="0"/>
              <a:t>Facilitate contacting publishers</a:t>
            </a:r>
          </a:p>
          <a:p>
            <a:pPr lvl="1"/>
            <a:r>
              <a:rPr lang="en-US" dirty="0" smtClean="0"/>
              <a:t>Upload (or assist) loading your manuscripts</a:t>
            </a:r>
          </a:p>
          <a:p>
            <a:pPr lvl="1"/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Stay on top of new compliance policies</a:t>
            </a:r>
          </a:p>
          <a:p>
            <a:pPr lvl="2"/>
            <a:r>
              <a:rPr lang="en-US" dirty="0" smtClean="0"/>
              <a:t>Wait! What? New policies??? </a:t>
            </a:r>
          </a:p>
        </p:txBody>
      </p:sp>
    </p:spTree>
    <p:extLst>
      <p:ext uri="{BB962C8B-B14F-4D97-AF65-F5344CB8AC3E}">
        <p14:creationId xmlns:p14="http://schemas.microsoft.com/office/powerpoint/2010/main" val="1392350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25123"/>
              </p:ext>
            </p:extLst>
          </p:nvPr>
        </p:nvGraphicFramePr>
        <p:xfrm>
          <a:off x="109476" y="98537"/>
          <a:ext cx="9034524" cy="675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9056"/>
                <a:gridCol w="2737734"/>
                <a:gridCol w="2737734"/>
              </a:tblGrid>
              <a:tr h="786849">
                <a:tc>
                  <a:txBody>
                    <a:bodyPr/>
                    <a:lstStyle/>
                    <a:p>
                      <a:r>
                        <a:rPr lang="en-US" dirty="0" smtClean="0"/>
                        <a:t>Agency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</a:tr>
              <a:tr h="7292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ACL/ NIDILRR (HHS/NIH)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</a:tr>
              <a:tr h="5000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AHRQ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</a:tr>
              <a:tr h="5903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ASPR (HHS)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Scientific data repositories</a:t>
                      </a:r>
                      <a:r>
                        <a:rPr lang="en-US" sz="1400" baseline="0" dirty="0" smtClean="0"/>
                        <a:t> (</a:t>
                      </a:r>
                      <a:r>
                        <a:rPr lang="en-US" sz="1400" dirty="0" err="1" smtClean="0"/>
                        <a:t>data.gov</a:t>
                      </a:r>
                      <a:r>
                        <a:rPr lang="en-US" sz="1400" dirty="0" smtClean="0"/>
                        <a:t> data registry)</a:t>
                      </a:r>
                      <a:endParaRPr lang="en-US" sz="1400" dirty="0"/>
                    </a:p>
                  </a:txBody>
                  <a:tcPr/>
                </a:tc>
              </a:tr>
              <a:tr h="7292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CDC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CDC Stacks (NIHMS system)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Multiple solutions + data registry</a:t>
                      </a:r>
                      <a:endParaRPr lang="en-US" sz="1400" dirty="0"/>
                    </a:p>
                  </a:txBody>
                  <a:tcPr/>
                </a:tc>
              </a:tr>
              <a:tr h="8333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FDA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Disciplinary data repositories, where available</a:t>
                      </a:r>
                      <a:endParaRPr lang="en-US" sz="1400" dirty="0"/>
                    </a:p>
                  </a:txBody>
                  <a:tcPr/>
                </a:tc>
              </a:tr>
              <a:tr h="59032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NASA archives, or other repository</a:t>
                      </a:r>
                      <a:endParaRPr lang="en-US" sz="1400" dirty="0"/>
                    </a:p>
                  </a:txBody>
                  <a:tcPr/>
                </a:tc>
              </a:tr>
              <a:tr h="5000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NIST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EDI registry of datasets</a:t>
                      </a:r>
                      <a:endParaRPr lang="en-US" sz="1400" dirty="0"/>
                    </a:p>
                  </a:txBody>
                  <a:tcPr/>
                </a:tc>
              </a:tr>
              <a:tr h="5000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NIH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Varied</a:t>
                      </a:r>
                      <a:endParaRPr lang="en-US" dirty="0"/>
                    </a:p>
                  </a:txBody>
                  <a:tcPr/>
                </a:tc>
              </a:tr>
              <a:tr h="500026">
                <a:tc>
                  <a:txBody>
                    <a:bodyPr/>
                    <a:lstStyle/>
                    <a:p>
                      <a:r>
                        <a:rPr lang="en-US" dirty="0" smtClean="0"/>
                        <a:t>NSF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NSF-PAR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Varied</a:t>
                      </a:r>
                      <a:endParaRPr lang="en-US" dirty="0"/>
                    </a:p>
                  </a:txBody>
                  <a:tcPr/>
                </a:tc>
              </a:tr>
              <a:tr h="500026">
                <a:tc>
                  <a:txBody>
                    <a:bodyPr/>
                    <a:lstStyle/>
                    <a:p>
                      <a:r>
                        <a:rPr lang="en-US" dirty="0" smtClean="0"/>
                        <a:t>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402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MyNCBI</a:t>
            </a:r>
            <a:r>
              <a:rPr lang="en-US" dirty="0"/>
              <a:t>/</a:t>
            </a:r>
            <a:r>
              <a:rPr lang="en-US" dirty="0" err="1" smtClean="0"/>
              <a:t>MyBibliography</a:t>
            </a:r>
            <a:r>
              <a:rPr lang="en-US" dirty="0" smtClean="0"/>
              <a:t>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960" y="1645920"/>
            <a:ext cx="8615680" cy="484632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en-US" dirty="0"/>
              <a:t>My NCBI is a tool that offers many useful features:</a:t>
            </a:r>
          </a:p>
          <a:p>
            <a:r>
              <a:rPr lang="en-US" dirty="0"/>
              <a:t>Saving PubMed searches. (and automatically have search results sent to you).</a:t>
            </a:r>
          </a:p>
          <a:p>
            <a:r>
              <a:rPr lang="en-US" dirty="0"/>
              <a:t>Saving Collections of citations found in PubMed.</a:t>
            </a:r>
          </a:p>
          <a:p>
            <a:r>
              <a:rPr lang="en-US" dirty="0"/>
              <a:t>Customization of the filters and results display in PubMed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endParaRPr lang="en-US" dirty="0"/>
          </a:p>
          <a:p>
            <a:pPr marL="45720" indent="0">
              <a:lnSpc>
                <a:spcPct val="120000"/>
              </a:lnSpc>
              <a:buNone/>
            </a:pPr>
            <a:r>
              <a:rPr lang="en-US" dirty="0"/>
              <a:t>My NCBI has a tool named My Bibliography which allows you to save your citations either directly from PubMed or by manually entering them.  Once citations are in My Bibliography you can easily:</a:t>
            </a:r>
          </a:p>
          <a:p>
            <a:r>
              <a:rPr lang="en-US" dirty="0"/>
              <a:t>Monitor whether your publications comply with the NIH Public Access Policy</a:t>
            </a:r>
          </a:p>
          <a:p>
            <a:r>
              <a:rPr lang="en-US" dirty="0"/>
              <a:t>Start the compliance process for journal articles</a:t>
            </a:r>
          </a:p>
          <a:p>
            <a:r>
              <a:rPr lang="en-US" dirty="0"/>
              <a:t>Associate your publications to awards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>
                <a:hlinkClick r:id="rId3"/>
              </a:rPr>
              <a:t>MyNCBI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5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Science Experts Network Curriculum Vitae: </a:t>
            </a:r>
            <a:r>
              <a:rPr lang="en-US" sz="3600" b="1" dirty="0" err="1" smtClean="0"/>
              <a:t>SciENcv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-124921" y="1833588"/>
            <a:ext cx="4038600" cy="4407408"/>
          </a:xfrm>
        </p:spPr>
        <p:txBody>
          <a:bodyPr/>
          <a:lstStyle/>
          <a:p>
            <a:r>
              <a:rPr lang="en-US" sz="2400" dirty="0" err="1"/>
              <a:t>SciENcv</a:t>
            </a:r>
            <a:r>
              <a:rPr lang="en-US" sz="2400" dirty="0"/>
              <a:t> is </a:t>
            </a:r>
            <a:r>
              <a:rPr lang="en-US" sz="2400" dirty="0" smtClean="0"/>
              <a:t>a </a:t>
            </a:r>
            <a:r>
              <a:rPr lang="en-US" sz="2400" dirty="0"/>
              <a:t>tool for </a:t>
            </a:r>
            <a:r>
              <a:rPr lang="en-US" sz="2400" dirty="0" err="1"/>
              <a:t>biosketch</a:t>
            </a:r>
            <a:r>
              <a:rPr lang="en-US" sz="2400" dirty="0"/>
              <a:t> management and generation</a:t>
            </a:r>
            <a:r>
              <a:rPr lang="en-US" sz="2400" dirty="0" smtClean="0"/>
              <a:t>.</a:t>
            </a:r>
          </a:p>
          <a:p>
            <a:pPr marL="114300" indent="0">
              <a:buNone/>
            </a:pPr>
            <a:endParaRPr lang="en-US" sz="2400" dirty="0"/>
          </a:p>
          <a:p>
            <a:r>
              <a:rPr lang="en-US" sz="2400" dirty="0" err="1"/>
              <a:t>SciENcv</a:t>
            </a:r>
            <a:r>
              <a:rPr lang="en-US" sz="2400" dirty="0"/>
              <a:t> is located in </a:t>
            </a:r>
            <a:r>
              <a:rPr lang="en-US" sz="2400" i="1" u="sng" dirty="0"/>
              <a:t>My NCBI</a:t>
            </a:r>
            <a:r>
              <a:rPr lang="en-US" sz="2400" dirty="0"/>
              <a:t>, a personal research dashboard from NCBI.</a:t>
            </a:r>
          </a:p>
          <a:p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032" y="2310164"/>
            <a:ext cx="5935711" cy="27702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224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err="1" smtClean="0"/>
              <a:t>SciENcv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biosketch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myncbi</a:t>
            </a:r>
            <a:r>
              <a:rPr lang="is-IS" sz="3200" b="1" dirty="0" smtClean="0"/>
              <a:t>…oh my!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Miner can help:</a:t>
            </a:r>
          </a:p>
          <a:p>
            <a:pPr lvl="1"/>
            <a:r>
              <a:rPr lang="en-US" dirty="0" smtClean="0"/>
              <a:t>Guidance on setting up </a:t>
            </a:r>
            <a:r>
              <a:rPr lang="en-US" dirty="0" err="1" smtClean="0"/>
              <a:t>biosketch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biosketch</a:t>
            </a:r>
            <a:r>
              <a:rPr lang="en-US" dirty="0" smtClean="0"/>
              <a:t> to create </a:t>
            </a:r>
            <a:r>
              <a:rPr lang="en-US" dirty="0" err="1" smtClean="0"/>
              <a:t>SciENcv</a:t>
            </a:r>
            <a:endParaRPr lang="en-US" dirty="0" smtClean="0"/>
          </a:p>
          <a:p>
            <a:pPr lvl="1"/>
            <a:r>
              <a:rPr lang="en-US" dirty="0" smtClean="0"/>
              <a:t>Link </a:t>
            </a:r>
            <a:r>
              <a:rPr lang="en-US" dirty="0" err="1" smtClean="0"/>
              <a:t>eRA</a:t>
            </a:r>
            <a:r>
              <a:rPr lang="en-US" dirty="0" smtClean="0"/>
              <a:t> to </a:t>
            </a:r>
            <a:r>
              <a:rPr lang="en-US" dirty="0" err="1" smtClean="0"/>
              <a:t>MyNCBI</a:t>
            </a:r>
            <a:r>
              <a:rPr lang="en-US" dirty="0" smtClean="0"/>
              <a:t>/</a:t>
            </a:r>
            <a:r>
              <a:rPr lang="en-US" dirty="0" err="1" smtClean="0"/>
              <a:t>MyBibliography</a:t>
            </a:r>
            <a:endParaRPr lang="en-US" dirty="0" smtClean="0"/>
          </a:p>
          <a:p>
            <a:pPr lvl="1"/>
            <a:r>
              <a:rPr lang="en-US" dirty="0" smtClean="0"/>
              <a:t>Help create public links to </a:t>
            </a:r>
            <a:r>
              <a:rPr lang="en-US" dirty="0" err="1" smtClean="0"/>
              <a:t>MyBibliography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02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management support:</a:t>
            </a:r>
            <a:br>
              <a:rPr lang="en-US" dirty="0" smtClean="0"/>
            </a:br>
            <a:r>
              <a:rPr lang="en-US" dirty="0" smtClean="0"/>
              <a:t>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data management plan?</a:t>
            </a:r>
          </a:p>
          <a:p>
            <a:pPr lvl="1"/>
            <a:r>
              <a:rPr lang="en-US" dirty="0"/>
              <a:t>A data management plan provides an outline detailing how a researcher plans to manage data during and after a research project including how it will be organized, maintained and shared. </a:t>
            </a:r>
            <a:endParaRPr lang="en-US" dirty="0" smtClean="0"/>
          </a:p>
          <a:p>
            <a:r>
              <a:rPr lang="en-US" dirty="0" smtClean="0"/>
              <a:t>Why do you need one?</a:t>
            </a:r>
          </a:p>
          <a:p>
            <a:pPr lvl="1"/>
            <a:r>
              <a:rPr lang="en-US" dirty="0"/>
              <a:t>More and more funding agencies are now requiring researchers to submit a formal data management plan (DMP) when applying for grants including the </a:t>
            </a:r>
            <a:r>
              <a:rPr lang="en-US" dirty="0">
                <a:hlinkClick r:id="rId3" tooltip="Guide to NSF DMP requirements"/>
              </a:rPr>
              <a:t>National Science Foundation (NSF)</a:t>
            </a:r>
            <a:r>
              <a:rPr lang="en-US" dirty="0"/>
              <a:t> and </a:t>
            </a:r>
            <a:r>
              <a:rPr lang="en-US" dirty="0">
                <a:hlinkClick r:id="rId4" tooltip="Guide to NIH DMP requirements"/>
              </a:rPr>
              <a:t>National Institutes for Health (NIH)</a:t>
            </a:r>
            <a:r>
              <a:rPr lang="en-US" dirty="0"/>
              <a:t>. 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969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management Support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assistance:</a:t>
            </a:r>
          </a:p>
          <a:p>
            <a:pPr lvl="1"/>
            <a:r>
              <a:rPr lang="en-US" dirty="0" smtClean="0"/>
              <a:t>Organizing data</a:t>
            </a:r>
            <a:endParaRPr lang="en-US" dirty="0"/>
          </a:p>
          <a:p>
            <a:pPr lvl="2"/>
            <a:r>
              <a:rPr lang="en-US" dirty="0"/>
              <a:t>Advice on file naming and file formats</a:t>
            </a:r>
          </a:p>
          <a:p>
            <a:pPr lvl="1"/>
            <a:r>
              <a:rPr lang="en-US" dirty="0"/>
              <a:t>Documenting data</a:t>
            </a:r>
          </a:p>
          <a:p>
            <a:pPr lvl="2"/>
            <a:r>
              <a:rPr lang="en-US" dirty="0"/>
              <a:t>Metadata </a:t>
            </a:r>
            <a:r>
              <a:rPr lang="en-US" dirty="0" smtClean="0"/>
              <a:t>schema</a:t>
            </a:r>
          </a:p>
          <a:p>
            <a:pPr lvl="1"/>
            <a:r>
              <a:rPr lang="en-US" dirty="0" smtClean="0"/>
              <a:t>Storing and citing data</a:t>
            </a:r>
          </a:p>
          <a:p>
            <a:pPr lvl="2"/>
            <a:r>
              <a:rPr lang="en-US" dirty="0" smtClean="0"/>
              <a:t>Assist with finding the appropriate repository </a:t>
            </a:r>
          </a:p>
        </p:txBody>
      </p:sp>
    </p:spTree>
    <p:extLst>
      <p:ext uri="{BB962C8B-B14F-4D97-AF65-F5344CB8AC3E}">
        <p14:creationId xmlns:p14="http://schemas.microsoft.com/office/powerpoint/2010/main" val="3291570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Miner library compliance support</a:t>
            </a:r>
            <a:br>
              <a:rPr lang="en-US" dirty="0" smtClean="0"/>
            </a:br>
            <a:r>
              <a:rPr lang="en-US" dirty="0" smtClean="0"/>
              <a:t>How to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request:</a:t>
            </a:r>
          </a:p>
          <a:p>
            <a:pPr lvl="1"/>
            <a:r>
              <a:rPr lang="en-US" dirty="0" smtClean="0"/>
              <a:t>Contact me</a:t>
            </a:r>
          </a:p>
          <a:p>
            <a:pPr marL="685800" lvl="2" indent="0">
              <a:buNone/>
            </a:pPr>
            <a:r>
              <a:rPr lang="en-US" dirty="0"/>
              <a:t>	</a:t>
            </a:r>
            <a:r>
              <a:rPr lang="en-US" dirty="0" smtClean="0"/>
              <a:t>Linda Hasman</a:t>
            </a:r>
          </a:p>
          <a:p>
            <a:pPr marL="685800" lvl="2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3"/>
              </a:rPr>
              <a:t>linda_hasman@urmc.rochester.edu</a:t>
            </a:r>
            <a:endParaRPr lang="en-US" dirty="0" smtClean="0"/>
          </a:p>
          <a:p>
            <a:pPr marL="685800" lvl="2" indent="0">
              <a:buNone/>
            </a:pPr>
            <a:r>
              <a:rPr lang="en-US" dirty="0"/>
              <a:t>	</a:t>
            </a:r>
            <a:r>
              <a:rPr lang="en-US" dirty="0" smtClean="0"/>
              <a:t>275-3399</a:t>
            </a:r>
          </a:p>
          <a:p>
            <a:pPr lvl="1"/>
            <a:r>
              <a:rPr lang="en-US" dirty="0"/>
              <a:t>Ask A </a:t>
            </a:r>
            <a:r>
              <a:rPr lang="en-US" dirty="0" smtClean="0"/>
              <a:t>Librarian</a:t>
            </a:r>
          </a:p>
          <a:p>
            <a:pPr lvl="2"/>
            <a:endParaRPr lang="en-US" dirty="0"/>
          </a:p>
          <a:p>
            <a:pPr marL="411480" lvl="1" indent="0">
              <a:buNone/>
            </a:pPr>
            <a:endParaRPr lang="en-US" dirty="0" smtClean="0"/>
          </a:p>
          <a:p>
            <a:pPr marL="685800" lvl="2" indent="0">
              <a:buNone/>
            </a:pPr>
            <a:endParaRPr lang="en-US" dirty="0" smtClean="0"/>
          </a:p>
          <a:p>
            <a:pPr marL="685800" lvl="2" indent="0">
              <a:buNone/>
            </a:pPr>
            <a:endParaRPr lang="en-US" dirty="0"/>
          </a:p>
        </p:txBody>
      </p:sp>
      <p:pic>
        <p:nvPicPr>
          <p:cNvPr id="4" name="Picture 3" descr="Screen Shot 2016-06-15 at 2.10.30 PM.png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628" y="4124477"/>
            <a:ext cx="28067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291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114</TotalTime>
  <Words>673</Words>
  <Application>Microsoft Macintosh PowerPoint</Application>
  <PresentationFormat>On-screen Show (4:3)</PresentationFormat>
  <Paragraphs>133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Apothecary</vt:lpstr>
      <vt:lpstr>Compliance support from Miner library</vt:lpstr>
      <vt:lpstr>NIH Public Access policy support</vt:lpstr>
      <vt:lpstr>PowerPoint Presentation</vt:lpstr>
      <vt:lpstr>MyNCBI/MyBibliography help</vt:lpstr>
      <vt:lpstr>Science Experts Network Curriculum Vitae: SciENcv</vt:lpstr>
      <vt:lpstr>SciENcv/biosketch/myncbi…oh my!</vt:lpstr>
      <vt:lpstr>Data management support: plans</vt:lpstr>
      <vt:lpstr>Data management Support </vt:lpstr>
      <vt:lpstr>Miner library compliance support How to request</vt:lpstr>
      <vt:lpstr>Miner library compliance support lead time</vt:lpstr>
      <vt:lpstr>Miner library compliance support fees</vt:lpstr>
      <vt:lpstr>Other services from miner</vt:lpstr>
      <vt:lpstr>Questions?</vt:lpstr>
    </vt:vector>
  </TitlesOfParts>
  <Company>University of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Compliance assistance from miner library</dc:title>
  <dc:creator>Linda Hasman</dc:creator>
  <cp:lastModifiedBy>Linda Hasman</cp:lastModifiedBy>
  <cp:revision>15</cp:revision>
  <dcterms:created xsi:type="dcterms:W3CDTF">2016-06-15T16:38:55Z</dcterms:created>
  <dcterms:modified xsi:type="dcterms:W3CDTF">2016-06-15T18:33:23Z</dcterms:modified>
</cp:coreProperties>
</file>