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7" r:id="rId5"/>
    <p:sldMasterId id="2147484377" r:id="rId6"/>
  </p:sldMasterIdLst>
  <p:notesMasterIdLst>
    <p:notesMasterId r:id="rId14"/>
  </p:notesMasterIdLst>
  <p:handoutMasterIdLst>
    <p:handoutMasterId r:id="rId15"/>
  </p:handoutMasterIdLst>
  <p:sldIdLst>
    <p:sldId id="509" r:id="rId7"/>
    <p:sldId id="610" r:id="rId8"/>
    <p:sldId id="614" r:id="rId9"/>
    <p:sldId id="615" r:id="rId10"/>
    <p:sldId id="613" r:id="rId11"/>
    <p:sldId id="611" r:id="rId12"/>
    <p:sldId id="510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6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D98"/>
    <a:srgbClr val="FFDE3B"/>
    <a:srgbClr val="FFD700"/>
    <a:srgbClr val="D6F61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3783" autoAdjust="0"/>
  </p:normalViewPr>
  <p:slideViewPr>
    <p:cSldViewPr>
      <p:cViewPr varScale="1">
        <p:scale>
          <a:sx n="101" d="100"/>
          <a:sy n="101" d="100"/>
        </p:scale>
        <p:origin x="2202" y="102"/>
      </p:cViewPr>
      <p:guideLst>
        <p:guide orient="horz" pos="1776"/>
        <p:guide pos="336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2994" y="10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628" cy="464820"/>
          </a:xfrm>
          <a:prstGeom prst="rect">
            <a:avLst/>
          </a:prstGeom>
        </p:spPr>
        <p:txBody>
          <a:bodyPr vert="horz" lIns="91637" tIns="45818" rIns="91637" bIns="458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4" y="0"/>
            <a:ext cx="3037628" cy="464820"/>
          </a:xfrm>
          <a:prstGeom prst="rect">
            <a:avLst/>
          </a:prstGeom>
        </p:spPr>
        <p:txBody>
          <a:bodyPr vert="horz" lIns="91637" tIns="45818" rIns="91637" bIns="45818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9/26/2023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9/26/2023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9" y="4415791"/>
            <a:ext cx="5607684" cy="4183380"/>
          </a:xfrm>
          <a:prstGeom prst="rect">
            <a:avLst/>
          </a:prstGeom>
        </p:spPr>
        <p:txBody>
          <a:bodyPr vert="horz" lIns="93158" tIns="46580" rIns="93158" bIns="4658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9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29990"/>
            <a:ext cx="3037628" cy="464820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64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676400"/>
            <a:ext cx="77724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514600"/>
            <a:ext cx="7772400" cy="73152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0" y="5486400"/>
            <a:ext cx="1828800" cy="381000"/>
          </a:xfrm>
        </p:spPr>
        <p:txBody>
          <a:bodyPr/>
          <a:lstStyle>
            <a:lvl1pPr marL="0" indent="0" algn="r">
              <a:buNone/>
              <a:defRPr sz="18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C399C-72AF-4229-BC8A-2021BF928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93164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93444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578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578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65237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457200" y="955344"/>
            <a:ext cx="8229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 bwMode="auto">
          <a:xfrm>
            <a:off x="498712" y="6414313"/>
            <a:ext cx="182880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GM Cycle 2</a:t>
            </a:r>
            <a:r>
              <a:rPr lang="en-US" sz="1200" baseline="0" dirty="0">
                <a:solidFill>
                  <a:schemeClr val="bg1"/>
                </a:solidFill>
              </a:rPr>
              <a:t> Testing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 bwMode="auto">
          <a:xfrm>
            <a:off x="6858000" y="6414313"/>
            <a:ext cx="182880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r">
              <a:defRPr/>
            </a:pPr>
            <a:fld id="{E232E420-7A3D-42C3-8264-B5BCFC0A3917}" type="slidenum">
              <a:rPr lang="en-US" sz="1200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6" r:id="rId3"/>
    <p:sldLayoutId id="2147484375" r:id="rId4"/>
    <p:sldLayoutId id="2147484370" r:id="rId5"/>
    <p:sldLayoutId id="2147484371" r:id="rId6"/>
    <p:sldLayoutId id="2147484372" r:id="rId7"/>
    <p:sldLayoutId id="2147484374" r:id="rId8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01638" y="514350"/>
            <a:ext cx="834548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6875" y="1154113"/>
            <a:ext cx="4014788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17" name="Text Box 5"/>
          <p:cNvSpPr txBox="1">
            <a:spLocks noChangeArrowheads="1"/>
          </p:cNvSpPr>
          <p:nvPr/>
        </p:nvSpPr>
        <p:spPr bwMode="gray">
          <a:xfrm>
            <a:off x="4432300" y="6664325"/>
            <a:ext cx="279400" cy="14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DDDDDD">
                <a:gamma/>
                <a:shade val="60000"/>
                <a:invGamma/>
              </a:srgbClr>
            </a:prstShdw>
          </a:effectLst>
        </p:spPr>
        <p:txBody>
          <a:bodyPr wrap="none" lIns="0" tIns="0" rIns="0" bIns="0" anchor="b" anchorCtr="1">
            <a:spAutoFit/>
          </a:bodyPr>
          <a:lstStyle/>
          <a:p>
            <a:pPr algn="ctr" eaLnBrk="0" hangingPunct="0">
              <a:lnSpc>
                <a:spcPct val="106000"/>
              </a:lnSpc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900">
                <a:solidFill>
                  <a:srgbClr val="000000"/>
                </a:solidFill>
                <a:cs typeface="Arial" charset="0"/>
              </a:rPr>
              <a:t>- </a:t>
            </a:r>
            <a:fld id="{F60CB5CD-EBF5-4A56-9216-C30908A65B3F}" type="slidenum">
              <a:rPr lang="en-US" sz="900">
                <a:solidFill>
                  <a:srgbClr val="000000"/>
                </a:solidFill>
                <a:cs typeface="Arial" charset="0"/>
              </a:rPr>
              <a:pPr algn="ctr" eaLnBrk="0" hangingPunct="0">
                <a:lnSpc>
                  <a:spcPct val="106000"/>
                </a:lnSpc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900">
                <a:solidFill>
                  <a:srgbClr val="000000"/>
                </a:solidFill>
                <a:cs typeface="Arial" charset="0"/>
              </a:rPr>
              <a:t> -</a:t>
            </a:r>
          </a:p>
        </p:txBody>
      </p:sp>
      <p:pic>
        <p:nvPicPr>
          <p:cNvPr id="11269" name="Picture 6" descr="DEL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95288" y="6636870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9747" name="Line 35"/>
          <p:cNvSpPr>
            <a:spLocks noChangeShapeType="1"/>
          </p:cNvSpPr>
          <p:nvPr/>
        </p:nvSpPr>
        <p:spPr bwMode="gray">
          <a:xfrm>
            <a:off x="392113" y="806450"/>
            <a:ext cx="8355012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6000"/>
              </a:lnSpc>
              <a:spcBef>
                <a:spcPct val="50000"/>
              </a:spcBef>
              <a:buSzPct val="100000"/>
              <a:buFont typeface="Wingdings 2" pitchFamily="18" charset="2"/>
              <a:buNone/>
              <a:defRPr/>
            </a:pPr>
            <a:endParaRPr lang="en-US" sz="110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22" y="6579195"/>
            <a:ext cx="960203" cy="1973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106000"/>
        </a:lnSpc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SzPct val="80000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169863" indent="-168275" algn="l" rtl="0" eaLnBrk="1" fontAlgn="base" hangingPunct="1">
        <a:lnSpc>
          <a:spcPct val="106000"/>
        </a:lnSpc>
        <a:spcBef>
          <a:spcPct val="8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1100">
          <a:solidFill>
            <a:schemeClr val="tx1"/>
          </a:solidFill>
          <a:latin typeface="+mn-lt"/>
        </a:defRPr>
      </a:lvl2pPr>
      <a:lvl3pPr marL="344488" indent="-173038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Arial" charset="0"/>
        <a:buChar char="–"/>
        <a:defRPr sz="1000">
          <a:solidFill>
            <a:schemeClr val="tx1"/>
          </a:solidFill>
          <a:latin typeface="+mn-lt"/>
        </a:defRPr>
      </a:lvl3pPr>
      <a:lvl4pPr marL="517525" indent="-1714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1000">
          <a:solidFill>
            <a:schemeClr val="tx1"/>
          </a:solidFill>
          <a:latin typeface="+mn-lt"/>
        </a:defRPr>
      </a:lvl4pPr>
      <a:lvl5pPr marL="14462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19034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3606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28178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275013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1676400"/>
            <a:ext cx="7772400" cy="1295400"/>
          </a:xfrm>
        </p:spPr>
        <p:txBody>
          <a:bodyPr/>
          <a:lstStyle/>
          <a:p>
            <a:pPr algn="ctr"/>
            <a:r>
              <a:rPr lang="en-US" dirty="0"/>
              <a:t>On–Off–Around (Modified Off) Campus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1342407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Rate Agreement Review</a:t>
            </a:r>
          </a:p>
          <a:p>
            <a:r>
              <a:rPr lang="en-US" dirty="0"/>
              <a:t>Definition of Off-Campus</a:t>
            </a:r>
          </a:p>
          <a:p>
            <a:r>
              <a:rPr lang="en-US" dirty="0"/>
              <a:t>Parameters of Modified Off-Campus</a:t>
            </a:r>
          </a:p>
        </p:txBody>
      </p:sp>
    </p:spTree>
    <p:extLst>
      <p:ext uri="{BB962C8B-B14F-4D97-AF65-F5344CB8AC3E}">
        <p14:creationId xmlns:p14="http://schemas.microsoft.com/office/powerpoint/2010/main" val="226686446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dirty="0"/>
              <a:t>Rate Agreement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022" y="914400"/>
            <a:ext cx="8568269" cy="5287601"/>
          </a:xfrm>
        </p:spPr>
        <p:txBody>
          <a:bodyPr/>
          <a:lstStyle/>
          <a:p>
            <a:r>
              <a:rPr lang="en-US" dirty="0"/>
              <a:t>Current Agreement Executed in FY2014, effective July 2014, extended in FY2019 through FY2023</a:t>
            </a:r>
          </a:p>
          <a:p>
            <a:r>
              <a:rPr lang="en-US" dirty="0"/>
              <a:t>Currently we are in a “Provisional” Period, whereby the FY23 rate becomes our FY24 rate, until amended</a:t>
            </a:r>
          </a:p>
          <a:p>
            <a:r>
              <a:rPr lang="en-US" dirty="0"/>
              <a:t>That amendment is expected to occur sometime between now and June 2024</a:t>
            </a:r>
          </a:p>
          <a:p>
            <a:r>
              <a:rPr lang="en-US" dirty="0"/>
              <a:t>All Awards executed during the current rate agreement carry the final year rate until they terminate</a:t>
            </a:r>
          </a:p>
          <a:p>
            <a:r>
              <a:rPr lang="en-US" dirty="0"/>
              <a:t>All proposals and budgets are submitted using this provisional rate</a:t>
            </a:r>
          </a:p>
          <a:p>
            <a:r>
              <a:rPr lang="en-US" dirty="0"/>
              <a:t>When new rates are negotiated a communication will occur. </a:t>
            </a:r>
          </a:p>
        </p:txBody>
      </p:sp>
    </p:spTree>
    <p:extLst>
      <p:ext uri="{BB962C8B-B14F-4D97-AF65-F5344CB8AC3E}">
        <p14:creationId xmlns:p14="http://schemas.microsoft.com/office/powerpoint/2010/main" val="34903494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F32932-D841-432E-B08B-E973E93F9B3D}"/>
              </a:ext>
            </a:extLst>
          </p:cNvPr>
          <p:cNvSpPr txBox="1"/>
          <p:nvPr/>
        </p:nvSpPr>
        <p:spPr bwMode="auto">
          <a:xfrm>
            <a:off x="457200" y="1066800"/>
            <a:ext cx="8229600" cy="5257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8A8821-4BC6-482D-B917-32EBC8F54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82296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7811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2800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600" dirty="0"/>
              <a:t>Definitions of Off-Modified Off Campus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901" y="1202647"/>
            <a:ext cx="8568269" cy="519815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67A424-23D9-4853-920D-E56659AA0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465520"/>
            <a:ext cx="8568269" cy="192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4948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dirty="0"/>
              <a:t>Parameters of Modified Off-Campus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901" y="1447799"/>
            <a:ext cx="8568269" cy="495300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B643F-94CA-4A94-B2FC-FDAA8772C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286" y="1447798"/>
            <a:ext cx="4677428" cy="472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4948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or2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146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112330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S Consulting Report Template_R1.5V_0411">
  <a:themeElements>
    <a:clrScheme name="">
      <a:dk1>
        <a:srgbClr val="000000"/>
      </a:dk1>
      <a:lt1>
        <a:srgbClr val="FFFFFF"/>
      </a:lt1>
      <a:dk2>
        <a:srgbClr val="4066B2"/>
      </a:dk2>
      <a:lt2>
        <a:srgbClr val="009999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US Consulting Report Template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tx2"/>
        </a:solidFill>
        <a:ln w="12700" cap="rnd" algn="ctr">
          <a:noFill/>
          <a:miter lim="800000"/>
          <a:headEnd/>
          <a:tailEnd/>
        </a:ln>
      </a:spPr>
      <a:bodyPr lIns="182880" anchor="ctr" anchorCtr="1"/>
      <a:lstStyle>
        <a:defPPr algn="ctr" eaLnBrk="0" hangingPunct="0">
          <a:lnSpc>
            <a:spcPct val="106000"/>
          </a:lnSpc>
          <a:defRPr b="1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3152" tIns="73152" rIns="73152" bIns="7315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6000"/>
          </a:lnSpc>
          <a:spcBef>
            <a:spcPct val="50000"/>
          </a:spcBef>
          <a:spcAft>
            <a:spcPct val="0"/>
          </a:spcAft>
          <a:buClrTx/>
          <a:buSzPct val="100000"/>
          <a:buFont typeface="Wingdings 2" pitchFamily="18" charset="2"/>
          <a:buNone/>
          <a:tabLst/>
          <a:defRPr kumimoji="0" 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/>
      <a:lstStyle>
        <a:defPPr marL="169863" indent="-168275" algn="l" rtl="0" fontAlgn="base">
          <a:lnSpc>
            <a:spcPct val="106000"/>
          </a:lnSpc>
          <a:spcBef>
            <a:spcPct val="8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1100" kern="1200" dirty="0">
            <a:solidFill>
              <a:srgbClr val="000000"/>
            </a:solidFill>
            <a:latin typeface="Arial"/>
            <a:ea typeface="+mn-ea"/>
            <a:cs typeface="Arial" charset="0"/>
          </a:defRPr>
        </a:defPPr>
      </a:lstStyle>
    </a:txDef>
  </a:objectDefaults>
  <a:extraClrSchemeLst>
    <a:extraClrScheme>
      <a:clrScheme name="US Consulting Report Template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Report Template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Report Template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d4c1aecc64e715925a727993e80c945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1B9D45F-F4FA-4FCA-9147-01DD729F7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17447</TotalTime>
  <Words>119</Words>
  <Application>Microsoft Office PowerPoint</Application>
  <PresentationFormat>On-screen Show (4:3)</PresentationFormat>
  <Paragraphs>16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Wingdings 2</vt:lpstr>
      <vt:lpstr>Office Theme</vt:lpstr>
      <vt:lpstr>US Consulting Report Template_R1.5V_0411</vt:lpstr>
      <vt:lpstr>PowerPoint Presentation</vt:lpstr>
      <vt:lpstr>Agenda</vt:lpstr>
      <vt:lpstr>Rate Agreement Review</vt:lpstr>
      <vt:lpstr>PowerPoint Presentation</vt:lpstr>
      <vt:lpstr>Definitions of Off-Modified Off Campus</vt:lpstr>
      <vt:lpstr>Parameters of Modified Off-Campus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 Test Cycle 2 Award Life Cycle</dc:title>
  <dc:subject>EDUCAUSE 2007</dc:subject>
  <dc:creator>Ebert, Renae (US - Chicago)</dc:creator>
  <cp:lastModifiedBy>Sullivan, Jeffery P.</cp:lastModifiedBy>
  <cp:revision>1318</cp:revision>
  <cp:lastPrinted>2014-02-03T15:58:49Z</cp:lastPrinted>
  <dcterms:created xsi:type="dcterms:W3CDTF">2007-09-21T12:15:26Z</dcterms:created>
  <dcterms:modified xsi:type="dcterms:W3CDTF">2023-09-27T12:40:28Z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  <property fmtid="{D5CDD505-2E9C-101B-9397-08002B2CF9AE}" pid="4" name="Status">
    <vt:lpwstr>In Build</vt:lpwstr>
  </property>
</Properties>
</file>