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6" r:id="rId2"/>
  </p:sldMasterIdLst>
  <p:notesMasterIdLst>
    <p:notesMasterId r:id="rId9"/>
  </p:notesMasterIdLst>
  <p:sldIdLst>
    <p:sldId id="283" r:id="rId3"/>
    <p:sldId id="371" r:id="rId4"/>
    <p:sldId id="377" r:id="rId5"/>
    <p:sldId id="378" r:id="rId6"/>
    <p:sldId id="382" r:id="rId7"/>
    <p:sldId id="3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6F1E"/>
    <a:srgbClr val="FED039"/>
    <a:srgbClr val="094BA6"/>
    <a:srgbClr val="667FC5"/>
    <a:srgbClr val="EEECEF"/>
    <a:srgbClr val="404040"/>
    <a:srgbClr val="192C50"/>
    <a:srgbClr val="213A6B"/>
    <a:srgbClr val="00ACC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616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zientinc.com/My-Dashboard/My-Tools" TargetMode="External"/><Relationship Id="rId2" Type="http://schemas.openxmlformats.org/officeDocument/2006/relationships/hyperlink" Target="https://www.rochester.edu/adminfinance/urprocurement/wp-content/uploads/2023/03/Master-Listing-MC-MWBE-3-27-2023.pdf" TargetMode="External"/><Relationship Id="rId1" Type="http://schemas.openxmlformats.org/officeDocument/2006/relationships/hyperlink" Target="https://ny.newnycontracts.com/FrontEnd/searchcertifieddirectory.asp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zientinc.com/My-Dashboard/My-Tools" TargetMode="External"/><Relationship Id="rId2" Type="http://schemas.openxmlformats.org/officeDocument/2006/relationships/hyperlink" Target="https://www.rochester.edu/adminfinance/urprocurement/wp-content/uploads/2023/03/Master-Listing-MC-MWBE-3-27-2023.pdf" TargetMode="External"/><Relationship Id="rId1" Type="http://schemas.openxmlformats.org/officeDocument/2006/relationships/hyperlink" Target="https://ny.newnycontracts.com/FrontEnd/searchcertifieddirectory.asp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23A674-9D6D-4E5F-8C90-DED5A934145F}" type="doc">
      <dgm:prSet loTypeId="urn:microsoft.com/office/officeart/2011/layout/Tab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57D31B0-7CB9-43F8-80EC-D4DC826A0612}">
      <dgm:prSet phldrT="[Text]"/>
      <dgm:spPr/>
      <dgm:t>
        <a:bodyPr/>
        <a:lstStyle/>
        <a:p>
          <a:r>
            <a:rPr lang="en-US" dirty="0"/>
            <a:t>New York State</a:t>
          </a:r>
        </a:p>
      </dgm:t>
    </dgm:pt>
    <dgm:pt modelId="{E2FB5A6C-FD78-45D8-8378-227D8071A527}" type="parTrans" cxnId="{6BBA7767-53EE-4D24-9C14-5E8D8CAD8FED}">
      <dgm:prSet/>
      <dgm:spPr/>
      <dgm:t>
        <a:bodyPr/>
        <a:lstStyle/>
        <a:p>
          <a:endParaRPr lang="en-US"/>
        </a:p>
      </dgm:t>
    </dgm:pt>
    <dgm:pt modelId="{3A110E7F-A260-4006-B329-E499538A0A67}" type="sibTrans" cxnId="{6BBA7767-53EE-4D24-9C14-5E8D8CAD8FED}">
      <dgm:prSet/>
      <dgm:spPr/>
      <dgm:t>
        <a:bodyPr/>
        <a:lstStyle/>
        <a:p>
          <a:endParaRPr lang="en-US"/>
        </a:p>
      </dgm:t>
    </dgm:pt>
    <dgm:pt modelId="{C20B7F40-45CB-4C8C-8053-F741CB3AC72D}">
      <dgm:prSet phldrT="[Text]"/>
      <dgm:spPr/>
      <dgm:t>
        <a:bodyPr/>
        <a:lstStyle/>
        <a:p>
          <a:r>
            <a:rPr lang="en-US" dirty="0">
              <a:hlinkClick xmlns:r="http://schemas.openxmlformats.org/officeDocument/2006/relationships" r:id="rId1"/>
            </a:rPr>
            <a:t>NEW YORK STATE CONTRACT SYSTEM (newnycontracts.com)</a:t>
          </a:r>
          <a:endParaRPr lang="en-US" dirty="0"/>
        </a:p>
      </dgm:t>
    </dgm:pt>
    <dgm:pt modelId="{AB34A96E-79F9-438D-83D0-4D25FE562D18}" type="parTrans" cxnId="{95993524-DEA8-444F-A35A-5421C00B6C04}">
      <dgm:prSet/>
      <dgm:spPr/>
      <dgm:t>
        <a:bodyPr/>
        <a:lstStyle/>
        <a:p>
          <a:endParaRPr lang="en-US"/>
        </a:p>
      </dgm:t>
    </dgm:pt>
    <dgm:pt modelId="{A400DF7E-0E6C-4E8D-B0EB-B26B9A4E3AE5}" type="sibTrans" cxnId="{95993524-DEA8-444F-A35A-5421C00B6C04}">
      <dgm:prSet/>
      <dgm:spPr/>
      <dgm:t>
        <a:bodyPr/>
        <a:lstStyle/>
        <a:p>
          <a:endParaRPr lang="en-US"/>
        </a:p>
      </dgm:t>
    </dgm:pt>
    <dgm:pt modelId="{56D433D0-35F8-4E78-9DA6-90BE8ABAF455}">
      <dgm:prSet phldrT="[Text]" custT="1"/>
      <dgm:spPr/>
      <dgm:t>
        <a:bodyPr/>
        <a:lstStyle/>
        <a:p>
          <a:r>
            <a:rPr lang="en-US" sz="1600" dirty="0">
              <a:solidFill>
                <a:schemeClr val="accent2">
                  <a:lumMod val="75000"/>
                </a:schemeClr>
              </a:solidFill>
            </a:rPr>
            <a:t>It is required by New York State that MWBEs must be New York State certified in order to be part of the State Grant projects</a:t>
          </a:r>
        </a:p>
      </dgm:t>
    </dgm:pt>
    <dgm:pt modelId="{F514F1DF-1044-4CA8-A059-2D12FDB08557}" type="parTrans" cxnId="{73735861-1349-4777-9F89-2496D5566E03}">
      <dgm:prSet/>
      <dgm:spPr/>
      <dgm:t>
        <a:bodyPr/>
        <a:lstStyle/>
        <a:p>
          <a:endParaRPr lang="en-US"/>
        </a:p>
      </dgm:t>
    </dgm:pt>
    <dgm:pt modelId="{A17BB97B-F18E-4A8C-9627-F7211F91DA4F}" type="sibTrans" cxnId="{73735861-1349-4777-9F89-2496D5566E03}">
      <dgm:prSet/>
      <dgm:spPr/>
      <dgm:t>
        <a:bodyPr/>
        <a:lstStyle/>
        <a:p>
          <a:endParaRPr lang="en-US"/>
        </a:p>
      </dgm:t>
    </dgm:pt>
    <dgm:pt modelId="{539ADBCE-709C-4A5E-87D4-AA9F4EA896F9}">
      <dgm:prSet phldrT="[Text]"/>
      <dgm:spPr/>
      <dgm:t>
        <a:bodyPr/>
        <a:lstStyle/>
        <a:p>
          <a:r>
            <a:rPr lang="en-US" dirty="0"/>
            <a:t>Monroe County</a:t>
          </a:r>
        </a:p>
      </dgm:t>
    </dgm:pt>
    <dgm:pt modelId="{185B1CC3-603A-42A5-B187-BC2FF8D83CA7}" type="parTrans" cxnId="{9679CBB8-890C-4A09-B648-5DE6FC202F70}">
      <dgm:prSet/>
      <dgm:spPr/>
      <dgm:t>
        <a:bodyPr/>
        <a:lstStyle/>
        <a:p>
          <a:endParaRPr lang="en-US"/>
        </a:p>
      </dgm:t>
    </dgm:pt>
    <dgm:pt modelId="{6B760783-7FAD-431C-A786-94BA5510BCD3}" type="sibTrans" cxnId="{9679CBB8-890C-4A09-B648-5DE6FC202F70}">
      <dgm:prSet/>
      <dgm:spPr/>
      <dgm:t>
        <a:bodyPr/>
        <a:lstStyle/>
        <a:p>
          <a:endParaRPr lang="en-US"/>
        </a:p>
      </dgm:t>
    </dgm:pt>
    <dgm:pt modelId="{70B43917-53B8-486D-9D2B-3DE8BB9348D2}">
      <dgm:prSet phldrT="[Text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>
              <a:hlinkClick xmlns:r="http://schemas.openxmlformats.org/officeDocument/2006/relationships" r:id="rId2"/>
            </a:rPr>
            <a:t>Master Listing MC MWBE 3-27-2023</a:t>
          </a:r>
          <a:endParaRPr lang="en-US" dirty="0"/>
        </a:p>
      </dgm:t>
    </dgm:pt>
    <dgm:pt modelId="{84512267-41EA-4241-85CF-338F358F971B}" type="parTrans" cxnId="{A7123479-4DB6-49F7-ADD8-61D70397CDEA}">
      <dgm:prSet/>
      <dgm:spPr/>
      <dgm:t>
        <a:bodyPr/>
        <a:lstStyle/>
        <a:p>
          <a:endParaRPr lang="en-US"/>
        </a:p>
      </dgm:t>
    </dgm:pt>
    <dgm:pt modelId="{4433F324-0D75-431F-B3D9-A951BF42713E}" type="sibTrans" cxnId="{A7123479-4DB6-49F7-ADD8-61D70397CDEA}">
      <dgm:prSet/>
      <dgm:spPr/>
      <dgm:t>
        <a:bodyPr/>
        <a:lstStyle/>
        <a:p>
          <a:endParaRPr lang="en-US"/>
        </a:p>
      </dgm:t>
    </dgm:pt>
    <dgm:pt modelId="{4F9BB05E-6BF6-4638-A9B2-1EF82EEEDA8B}">
      <dgm:prSet phldrT="[Text]" custT="1"/>
      <dgm:spPr/>
      <dgm:t>
        <a:bodyPr/>
        <a:lstStyle/>
        <a:p>
          <a:r>
            <a:rPr lang="en-US" sz="1600" dirty="0">
              <a:solidFill>
                <a:schemeClr val="bg2">
                  <a:lumMod val="25000"/>
                </a:schemeClr>
              </a:solidFill>
            </a:rPr>
            <a:t>All MWBEs are certified by Monroe County</a:t>
          </a:r>
        </a:p>
      </dgm:t>
    </dgm:pt>
    <dgm:pt modelId="{E93433E6-162D-4BD9-863C-604C86403B0F}" type="parTrans" cxnId="{571AFDD0-78E2-4AAE-B6BB-484255649D48}">
      <dgm:prSet/>
      <dgm:spPr/>
      <dgm:t>
        <a:bodyPr/>
        <a:lstStyle/>
        <a:p>
          <a:endParaRPr lang="en-US"/>
        </a:p>
      </dgm:t>
    </dgm:pt>
    <dgm:pt modelId="{6ECB58A0-44FD-40D1-AC08-37F08913860C}" type="sibTrans" cxnId="{571AFDD0-78E2-4AAE-B6BB-484255649D48}">
      <dgm:prSet/>
      <dgm:spPr/>
      <dgm:t>
        <a:bodyPr/>
        <a:lstStyle/>
        <a:p>
          <a:endParaRPr lang="en-US"/>
        </a:p>
      </dgm:t>
    </dgm:pt>
    <dgm:pt modelId="{95DA4D8A-E14C-47AE-A051-921900240F6A}">
      <dgm:prSet phldrT="[Text]"/>
      <dgm:spPr/>
      <dgm:t>
        <a:bodyPr/>
        <a:lstStyle/>
        <a:p>
          <a:r>
            <a:rPr lang="en-US" dirty="0">
              <a:solidFill>
                <a:schemeClr val="accent4">
                  <a:lumMod val="50000"/>
                </a:schemeClr>
              </a:solidFill>
            </a:rPr>
            <a:t>UR/SupplierGateway</a:t>
          </a:r>
        </a:p>
      </dgm:t>
    </dgm:pt>
    <dgm:pt modelId="{DDA456B4-CDBA-4538-AAA3-F74A81ED9FFF}" type="parTrans" cxnId="{21EF8021-2F13-4D87-908C-B3596EB60CF6}">
      <dgm:prSet/>
      <dgm:spPr/>
      <dgm:t>
        <a:bodyPr/>
        <a:lstStyle/>
        <a:p>
          <a:endParaRPr lang="en-US"/>
        </a:p>
      </dgm:t>
    </dgm:pt>
    <dgm:pt modelId="{BCB9535B-105B-4411-B6D8-BF3BF6378164}" type="sibTrans" cxnId="{21EF8021-2F13-4D87-908C-B3596EB60CF6}">
      <dgm:prSet/>
      <dgm:spPr/>
      <dgm:t>
        <a:bodyPr/>
        <a:lstStyle/>
        <a:p>
          <a:endParaRPr lang="en-US"/>
        </a:p>
      </dgm:t>
    </dgm:pt>
    <dgm:pt modelId="{88F3F2E7-C1FE-441C-AF42-767AB1E00449}">
      <dgm:prSet phldrT="[Text]"/>
      <dgm:spPr/>
      <dgm:t>
        <a:bodyPr/>
        <a:lstStyle/>
        <a:p>
          <a:r>
            <a:rPr lang="en-US" dirty="0">
              <a:hlinkClick xmlns:r="http://schemas.openxmlformats.org/officeDocument/2006/relationships" r:id="rId3"/>
            </a:rPr>
            <a:t>SupplierGateway</a:t>
          </a:r>
          <a:endParaRPr lang="en-US" dirty="0"/>
        </a:p>
      </dgm:t>
    </dgm:pt>
    <dgm:pt modelId="{8D548C81-E444-4933-B2FF-206450A589B7}" type="parTrans" cxnId="{A6C7FF67-B8E9-4A7F-A7CC-B4BBD679FE91}">
      <dgm:prSet/>
      <dgm:spPr/>
      <dgm:t>
        <a:bodyPr/>
        <a:lstStyle/>
        <a:p>
          <a:endParaRPr lang="en-US"/>
        </a:p>
      </dgm:t>
    </dgm:pt>
    <dgm:pt modelId="{F19ED528-7AA5-44B7-B243-F643E89C28BA}" type="sibTrans" cxnId="{A6C7FF67-B8E9-4A7F-A7CC-B4BBD679FE91}">
      <dgm:prSet/>
      <dgm:spPr/>
      <dgm:t>
        <a:bodyPr/>
        <a:lstStyle/>
        <a:p>
          <a:endParaRPr lang="en-US"/>
        </a:p>
      </dgm:t>
    </dgm:pt>
    <dgm:pt modelId="{2C61C385-E65F-4972-A779-06A67C1A4D0C}">
      <dgm:prSet phldrT="[Text]" custT="1"/>
      <dgm:spPr/>
      <dgm:t>
        <a:bodyPr/>
        <a:lstStyle/>
        <a:p>
          <a:r>
            <a:rPr lang="en-US" sz="1600" dirty="0">
              <a:solidFill>
                <a:schemeClr val="accent4">
                  <a:lumMod val="50000"/>
                </a:schemeClr>
              </a:solidFill>
            </a:rPr>
            <a:t>SupplierGateway is the preferred supplier to manage the University’s diverse supplier spend and certification validations. All University employees can sign up and access the database </a:t>
          </a:r>
        </a:p>
      </dgm:t>
    </dgm:pt>
    <dgm:pt modelId="{C716EC2E-6DB1-4BFF-AF8C-1EC9831CF157}" type="parTrans" cxnId="{4A1DB504-2B48-4266-9457-D5B9747CD206}">
      <dgm:prSet/>
      <dgm:spPr/>
      <dgm:t>
        <a:bodyPr/>
        <a:lstStyle/>
        <a:p>
          <a:endParaRPr lang="en-US"/>
        </a:p>
      </dgm:t>
    </dgm:pt>
    <dgm:pt modelId="{3D6DCF04-8782-4EEF-A9B3-544696FD7940}" type="sibTrans" cxnId="{4A1DB504-2B48-4266-9457-D5B9747CD206}">
      <dgm:prSet/>
      <dgm:spPr/>
      <dgm:t>
        <a:bodyPr/>
        <a:lstStyle/>
        <a:p>
          <a:endParaRPr lang="en-US"/>
        </a:p>
      </dgm:t>
    </dgm:pt>
    <dgm:pt modelId="{D545270F-1B65-4915-ABA5-2C92C018C170}" type="pres">
      <dgm:prSet presAssocID="{5723A674-9D6D-4E5F-8C90-DED5A934145F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F07A85CC-2C36-4C63-8C33-290D3AA8786D}" type="pres">
      <dgm:prSet presAssocID="{C57D31B0-7CB9-43F8-80EC-D4DC826A0612}" presName="composite" presStyleCnt="0"/>
      <dgm:spPr/>
    </dgm:pt>
    <dgm:pt modelId="{C4BE0801-FC4C-42C7-8154-E5FFAF9257F6}" type="pres">
      <dgm:prSet presAssocID="{C57D31B0-7CB9-43F8-80EC-D4DC826A0612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64A81228-8F12-435A-86FE-0A20EFD455FF}" type="pres">
      <dgm:prSet presAssocID="{C57D31B0-7CB9-43F8-80EC-D4DC826A0612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4AD8996F-44CF-4239-B07C-F9D102FE60C2}" type="pres">
      <dgm:prSet presAssocID="{C57D31B0-7CB9-43F8-80EC-D4DC826A0612}" presName="Accent" presStyleLbl="parChTrans1D1" presStyleIdx="0" presStyleCnt="3"/>
      <dgm:spPr/>
    </dgm:pt>
    <dgm:pt modelId="{501471CE-0E6F-4F60-8538-306F9558385E}" type="pres">
      <dgm:prSet presAssocID="{C57D31B0-7CB9-43F8-80EC-D4DC826A0612}" presName="Child" presStyleLbl="revTx" presStyleIdx="1" presStyleCnt="6" custScaleX="98752" custScaleY="103169">
        <dgm:presLayoutVars>
          <dgm:chMax val="0"/>
          <dgm:chPref val="0"/>
          <dgm:bulletEnabled val="1"/>
        </dgm:presLayoutVars>
      </dgm:prSet>
      <dgm:spPr/>
    </dgm:pt>
    <dgm:pt modelId="{66F17F6C-5E94-4F61-BD97-CC24BC76DAE1}" type="pres">
      <dgm:prSet presAssocID="{3A110E7F-A260-4006-B329-E499538A0A67}" presName="sibTrans" presStyleCnt="0"/>
      <dgm:spPr/>
    </dgm:pt>
    <dgm:pt modelId="{0E601E11-88FF-4D83-BADF-DD21C50DF893}" type="pres">
      <dgm:prSet presAssocID="{539ADBCE-709C-4A5E-87D4-AA9F4EA896F9}" presName="composite" presStyleCnt="0"/>
      <dgm:spPr/>
    </dgm:pt>
    <dgm:pt modelId="{A9F3AA97-0DD1-4227-8400-63EA3F4284F0}" type="pres">
      <dgm:prSet presAssocID="{539ADBCE-709C-4A5E-87D4-AA9F4EA896F9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DEF7F02E-6341-4861-AAF4-D5D7882D8FA1}" type="pres">
      <dgm:prSet presAssocID="{539ADBCE-709C-4A5E-87D4-AA9F4EA896F9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58F0CC7D-2F45-4ED5-B555-F3B29CF3DF23}" type="pres">
      <dgm:prSet presAssocID="{539ADBCE-709C-4A5E-87D4-AA9F4EA896F9}" presName="Accent" presStyleLbl="parChTrans1D1" presStyleIdx="1" presStyleCnt="3"/>
      <dgm:spPr/>
    </dgm:pt>
    <dgm:pt modelId="{BB8FB102-61FE-454E-8997-8D40646EEFD1}" type="pres">
      <dgm:prSet presAssocID="{539ADBCE-709C-4A5E-87D4-AA9F4EA896F9}" presName="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6D1B4397-A6A8-4DDD-8C9D-DF1127183333}" type="pres">
      <dgm:prSet presAssocID="{6B760783-7FAD-431C-A786-94BA5510BCD3}" presName="sibTrans" presStyleCnt="0"/>
      <dgm:spPr/>
    </dgm:pt>
    <dgm:pt modelId="{525148D8-3A08-4C39-B352-F8BE820E4C6E}" type="pres">
      <dgm:prSet presAssocID="{95DA4D8A-E14C-47AE-A051-921900240F6A}" presName="composite" presStyleCnt="0"/>
      <dgm:spPr/>
    </dgm:pt>
    <dgm:pt modelId="{42AA849E-CC9F-4C41-8568-AAADA57BFB2F}" type="pres">
      <dgm:prSet presAssocID="{95DA4D8A-E14C-47AE-A051-921900240F6A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85678531-B62E-4E24-B6FA-DF5E093EF6EA}" type="pres">
      <dgm:prSet presAssocID="{95DA4D8A-E14C-47AE-A051-921900240F6A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36B7EAD8-8617-44D3-85A7-95EDE9671CFC}" type="pres">
      <dgm:prSet presAssocID="{95DA4D8A-E14C-47AE-A051-921900240F6A}" presName="Accent" presStyleLbl="parChTrans1D1" presStyleIdx="2" presStyleCnt="3"/>
      <dgm:spPr/>
    </dgm:pt>
    <dgm:pt modelId="{09E4A9A2-7126-47B6-9A66-F0A7B37BD2E5}" type="pres">
      <dgm:prSet presAssocID="{95DA4D8A-E14C-47AE-A051-921900240F6A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A1DB504-2B48-4266-9457-D5B9747CD206}" srcId="{95DA4D8A-E14C-47AE-A051-921900240F6A}" destId="{2C61C385-E65F-4972-A779-06A67C1A4D0C}" srcOrd="1" destOrd="0" parTransId="{C716EC2E-6DB1-4BFF-AF8C-1EC9831CF157}" sibTransId="{3D6DCF04-8782-4EEF-A9B3-544696FD7940}"/>
    <dgm:cxn modelId="{EBD34310-7768-4175-AFF4-7A9706808417}" type="presOf" srcId="{2C61C385-E65F-4972-A779-06A67C1A4D0C}" destId="{09E4A9A2-7126-47B6-9A66-F0A7B37BD2E5}" srcOrd="0" destOrd="0" presId="urn:microsoft.com/office/officeart/2011/layout/TabList"/>
    <dgm:cxn modelId="{FCC13D13-F5C2-487B-BEB0-4A7A2A50988D}" type="presOf" srcId="{C20B7F40-45CB-4C8C-8053-F741CB3AC72D}" destId="{C4BE0801-FC4C-42C7-8154-E5FFAF9257F6}" srcOrd="0" destOrd="0" presId="urn:microsoft.com/office/officeart/2011/layout/TabList"/>
    <dgm:cxn modelId="{799AE414-5174-4032-84EB-11E137ACB189}" type="presOf" srcId="{5723A674-9D6D-4E5F-8C90-DED5A934145F}" destId="{D545270F-1B65-4915-ABA5-2C92C018C170}" srcOrd="0" destOrd="0" presId="urn:microsoft.com/office/officeart/2011/layout/TabList"/>
    <dgm:cxn modelId="{21EF8021-2F13-4D87-908C-B3596EB60CF6}" srcId="{5723A674-9D6D-4E5F-8C90-DED5A934145F}" destId="{95DA4D8A-E14C-47AE-A051-921900240F6A}" srcOrd="2" destOrd="0" parTransId="{DDA456B4-CDBA-4538-AAA3-F74A81ED9FFF}" sibTransId="{BCB9535B-105B-4411-B6D8-BF3BF6378164}"/>
    <dgm:cxn modelId="{95993524-DEA8-444F-A35A-5421C00B6C04}" srcId="{C57D31B0-7CB9-43F8-80EC-D4DC826A0612}" destId="{C20B7F40-45CB-4C8C-8053-F741CB3AC72D}" srcOrd="0" destOrd="0" parTransId="{AB34A96E-79F9-438D-83D0-4D25FE562D18}" sibTransId="{A400DF7E-0E6C-4E8D-B0EB-B26B9A4E3AE5}"/>
    <dgm:cxn modelId="{93057931-A436-4BF3-B292-D7762767FEDE}" type="presOf" srcId="{C57D31B0-7CB9-43F8-80EC-D4DC826A0612}" destId="{64A81228-8F12-435A-86FE-0A20EFD455FF}" srcOrd="0" destOrd="0" presId="urn:microsoft.com/office/officeart/2011/layout/TabList"/>
    <dgm:cxn modelId="{1BB62934-588C-49F3-836D-DF977C24B4E8}" type="presOf" srcId="{95DA4D8A-E14C-47AE-A051-921900240F6A}" destId="{85678531-B62E-4E24-B6FA-DF5E093EF6EA}" srcOrd="0" destOrd="0" presId="urn:microsoft.com/office/officeart/2011/layout/TabList"/>
    <dgm:cxn modelId="{73735861-1349-4777-9F89-2496D5566E03}" srcId="{C57D31B0-7CB9-43F8-80EC-D4DC826A0612}" destId="{56D433D0-35F8-4E78-9DA6-90BE8ABAF455}" srcOrd="1" destOrd="0" parTransId="{F514F1DF-1044-4CA8-A059-2D12FDB08557}" sibTransId="{A17BB97B-F18E-4A8C-9627-F7211F91DA4F}"/>
    <dgm:cxn modelId="{6BBA7767-53EE-4D24-9C14-5E8D8CAD8FED}" srcId="{5723A674-9D6D-4E5F-8C90-DED5A934145F}" destId="{C57D31B0-7CB9-43F8-80EC-D4DC826A0612}" srcOrd="0" destOrd="0" parTransId="{E2FB5A6C-FD78-45D8-8378-227D8071A527}" sibTransId="{3A110E7F-A260-4006-B329-E499538A0A67}"/>
    <dgm:cxn modelId="{A6C7FF67-B8E9-4A7F-A7CC-B4BBD679FE91}" srcId="{95DA4D8A-E14C-47AE-A051-921900240F6A}" destId="{88F3F2E7-C1FE-441C-AF42-767AB1E00449}" srcOrd="0" destOrd="0" parTransId="{8D548C81-E444-4933-B2FF-206450A589B7}" sibTransId="{F19ED528-7AA5-44B7-B243-F643E89C28BA}"/>
    <dgm:cxn modelId="{D34E1F6F-797F-4BF5-A73F-FB27CADCDD7B}" type="presOf" srcId="{539ADBCE-709C-4A5E-87D4-AA9F4EA896F9}" destId="{DEF7F02E-6341-4861-AAF4-D5D7882D8FA1}" srcOrd="0" destOrd="0" presId="urn:microsoft.com/office/officeart/2011/layout/TabList"/>
    <dgm:cxn modelId="{A7123479-4DB6-49F7-ADD8-61D70397CDEA}" srcId="{539ADBCE-709C-4A5E-87D4-AA9F4EA896F9}" destId="{70B43917-53B8-486D-9D2B-3DE8BB9348D2}" srcOrd="0" destOrd="0" parTransId="{84512267-41EA-4241-85CF-338F358F971B}" sibTransId="{4433F324-0D75-431F-B3D9-A951BF42713E}"/>
    <dgm:cxn modelId="{D0DCE785-35D8-45E0-A4E1-C49F1F3B9237}" type="presOf" srcId="{56D433D0-35F8-4E78-9DA6-90BE8ABAF455}" destId="{501471CE-0E6F-4F60-8538-306F9558385E}" srcOrd="0" destOrd="0" presId="urn:microsoft.com/office/officeart/2011/layout/TabList"/>
    <dgm:cxn modelId="{9679CBB8-890C-4A09-B648-5DE6FC202F70}" srcId="{5723A674-9D6D-4E5F-8C90-DED5A934145F}" destId="{539ADBCE-709C-4A5E-87D4-AA9F4EA896F9}" srcOrd="1" destOrd="0" parTransId="{185B1CC3-603A-42A5-B187-BC2FF8D83CA7}" sibTransId="{6B760783-7FAD-431C-A786-94BA5510BCD3}"/>
    <dgm:cxn modelId="{781A63C7-246B-4C04-9B4D-FA0E793A533C}" type="presOf" srcId="{70B43917-53B8-486D-9D2B-3DE8BB9348D2}" destId="{A9F3AA97-0DD1-4227-8400-63EA3F4284F0}" srcOrd="0" destOrd="0" presId="urn:microsoft.com/office/officeart/2011/layout/TabList"/>
    <dgm:cxn modelId="{571AFDD0-78E2-4AAE-B6BB-484255649D48}" srcId="{539ADBCE-709C-4A5E-87D4-AA9F4EA896F9}" destId="{4F9BB05E-6BF6-4638-A9B2-1EF82EEEDA8B}" srcOrd="1" destOrd="0" parTransId="{E93433E6-162D-4BD9-863C-604C86403B0F}" sibTransId="{6ECB58A0-44FD-40D1-AC08-37F08913860C}"/>
    <dgm:cxn modelId="{0A8703E6-2D2C-44A8-85AA-4EACE9A9D736}" type="presOf" srcId="{88F3F2E7-C1FE-441C-AF42-767AB1E00449}" destId="{42AA849E-CC9F-4C41-8568-AAADA57BFB2F}" srcOrd="0" destOrd="0" presId="urn:microsoft.com/office/officeart/2011/layout/TabList"/>
    <dgm:cxn modelId="{05B9A2FC-830A-4ED4-9809-39D9404E2C01}" type="presOf" srcId="{4F9BB05E-6BF6-4638-A9B2-1EF82EEEDA8B}" destId="{BB8FB102-61FE-454E-8997-8D40646EEFD1}" srcOrd="0" destOrd="0" presId="urn:microsoft.com/office/officeart/2011/layout/TabList"/>
    <dgm:cxn modelId="{B7B3AB4F-DCAC-4BFA-B906-A1C842586F0E}" type="presParOf" srcId="{D545270F-1B65-4915-ABA5-2C92C018C170}" destId="{F07A85CC-2C36-4C63-8C33-290D3AA8786D}" srcOrd="0" destOrd="0" presId="urn:microsoft.com/office/officeart/2011/layout/TabList"/>
    <dgm:cxn modelId="{98C6F0D4-6478-4A6A-88E0-2654E8E13032}" type="presParOf" srcId="{F07A85CC-2C36-4C63-8C33-290D3AA8786D}" destId="{C4BE0801-FC4C-42C7-8154-E5FFAF9257F6}" srcOrd="0" destOrd="0" presId="urn:microsoft.com/office/officeart/2011/layout/TabList"/>
    <dgm:cxn modelId="{B62BBAB1-CDBC-465A-A871-61225DF3F960}" type="presParOf" srcId="{F07A85CC-2C36-4C63-8C33-290D3AA8786D}" destId="{64A81228-8F12-435A-86FE-0A20EFD455FF}" srcOrd="1" destOrd="0" presId="urn:microsoft.com/office/officeart/2011/layout/TabList"/>
    <dgm:cxn modelId="{0652FF52-875A-4A71-B088-AD692AF844A7}" type="presParOf" srcId="{F07A85CC-2C36-4C63-8C33-290D3AA8786D}" destId="{4AD8996F-44CF-4239-B07C-F9D102FE60C2}" srcOrd="2" destOrd="0" presId="urn:microsoft.com/office/officeart/2011/layout/TabList"/>
    <dgm:cxn modelId="{C118354E-7404-42F4-8801-95804F711B15}" type="presParOf" srcId="{D545270F-1B65-4915-ABA5-2C92C018C170}" destId="{501471CE-0E6F-4F60-8538-306F9558385E}" srcOrd="1" destOrd="0" presId="urn:microsoft.com/office/officeart/2011/layout/TabList"/>
    <dgm:cxn modelId="{B94110D4-D1DF-4248-8F2C-0ED6D6C83ADA}" type="presParOf" srcId="{D545270F-1B65-4915-ABA5-2C92C018C170}" destId="{66F17F6C-5E94-4F61-BD97-CC24BC76DAE1}" srcOrd="2" destOrd="0" presId="urn:microsoft.com/office/officeart/2011/layout/TabList"/>
    <dgm:cxn modelId="{BB1080E6-F399-4727-AE4C-51ED54CBE15E}" type="presParOf" srcId="{D545270F-1B65-4915-ABA5-2C92C018C170}" destId="{0E601E11-88FF-4D83-BADF-DD21C50DF893}" srcOrd="3" destOrd="0" presId="urn:microsoft.com/office/officeart/2011/layout/TabList"/>
    <dgm:cxn modelId="{002B3D26-1F2A-4B89-967A-A0DF9CC5F473}" type="presParOf" srcId="{0E601E11-88FF-4D83-BADF-DD21C50DF893}" destId="{A9F3AA97-0DD1-4227-8400-63EA3F4284F0}" srcOrd="0" destOrd="0" presId="urn:microsoft.com/office/officeart/2011/layout/TabList"/>
    <dgm:cxn modelId="{1D524AF7-B22D-42D9-959F-5CBA9CA3AAFE}" type="presParOf" srcId="{0E601E11-88FF-4D83-BADF-DD21C50DF893}" destId="{DEF7F02E-6341-4861-AAF4-D5D7882D8FA1}" srcOrd="1" destOrd="0" presId="urn:microsoft.com/office/officeart/2011/layout/TabList"/>
    <dgm:cxn modelId="{F29DF5F9-6BB0-458C-8D1F-B498D34C3406}" type="presParOf" srcId="{0E601E11-88FF-4D83-BADF-DD21C50DF893}" destId="{58F0CC7D-2F45-4ED5-B555-F3B29CF3DF23}" srcOrd="2" destOrd="0" presId="urn:microsoft.com/office/officeart/2011/layout/TabList"/>
    <dgm:cxn modelId="{2F7F3BF9-476A-4C76-9BEE-DF0ACA61707B}" type="presParOf" srcId="{D545270F-1B65-4915-ABA5-2C92C018C170}" destId="{BB8FB102-61FE-454E-8997-8D40646EEFD1}" srcOrd="4" destOrd="0" presId="urn:microsoft.com/office/officeart/2011/layout/TabList"/>
    <dgm:cxn modelId="{A1BB2FCB-797F-48AD-8E12-5EDD0EBA0371}" type="presParOf" srcId="{D545270F-1B65-4915-ABA5-2C92C018C170}" destId="{6D1B4397-A6A8-4DDD-8C9D-DF1127183333}" srcOrd="5" destOrd="0" presId="urn:microsoft.com/office/officeart/2011/layout/TabList"/>
    <dgm:cxn modelId="{B716394A-3FD0-43FA-B8DA-10EB68ABE9E5}" type="presParOf" srcId="{D545270F-1B65-4915-ABA5-2C92C018C170}" destId="{525148D8-3A08-4C39-B352-F8BE820E4C6E}" srcOrd="6" destOrd="0" presId="urn:microsoft.com/office/officeart/2011/layout/TabList"/>
    <dgm:cxn modelId="{4BB3CC31-1182-4AF3-BAC7-BD22AB238065}" type="presParOf" srcId="{525148D8-3A08-4C39-B352-F8BE820E4C6E}" destId="{42AA849E-CC9F-4C41-8568-AAADA57BFB2F}" srcOrd="0" destOrd="0" presId="urn:microsoft.com/office/officeart/2011/layout/TabList"/>
    <dgm:cxn modelId="{F20061A0-B7F7-4B58-8D58-518FD0952C47}" type="presParOf" srcId="{525148D8-3A08-4C39-B352-F8BE820E4C6E}" destId="{85678531-B62E-4E24-B6FA-DF5E093EF6EA}" srcOrd="1" destOrd="0" presId="urn:microsoft.com/office/officeart/2011/layout/TabList"/>
    <dgm:cxn modelId="{2EAD8392-89AB-4C64-A367-F48D21E536FC}" type="presParOf" srcId="{525148D8-3A08-4C39-B352-F8BE820E4C6E}" destId="{36B7EAD8-8617-44D3-85A7-95EDE9671CFC}" srcOrd="2" destOrd="0" presId="urn:microsoft.com/office/officeart/2011/layout/TabList"/>
    <dgm:cxn modelId="{883C70E9-0A8C-48D4-B83A-B125D02AD456}" type="presParOf" srcId="{D545270F-1B65-4915-ABA5-2C92C018C170}" destId="{09E4A9A2-7126-47B6-9A66-F0A7B37BD2E5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7EAD8-8617-44D3-85A7-95EDE9671CFC}">
      <dsp:nvSpPr>
        <dsp:cNvPr id="0" name=""/>
        <dsp:cNvSpPr/>
      </dsp:nvSpPr>
      <dsp:spPr>
        <a:xfrm>
          <a:off x="0" y="2836388"/>
          <a:ext cx="8128000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0CC7D-2F45-4ED5-B555-F3B29CF3DF23}">
      <dsp:nvSpPr>
        <dsp:cNvPr id="0" name=""/>
        <dsp:cNvSpPr/>
      </dsp:nvSpPr>
      <dsp:spPr>
        <a:xfrm>
          <a:off x="0" y="1629275"/>
          <a:ext cx="8128000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8996F-44CF-4239-B07C-F9D102FE60C2}">
      <dsp:nvSpPr>
        <dsp:cNvPr id="0" name=""/>
        <dsp:cNvSpPr/>
      </dsp:nvSpPr>
      <dsp:spPr>
        <a:xfrm>
          <a:off x="0" y="397076"/>
          <a:ext cx="8128000" cy="0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E0801-FC4C-42C7-8154-E5FFAF9257F6}">
      <dsp:nvSpPr>
        <dsp:cNvPr id="0" name=""/>
        <dsp:cNvSpPr/>
      </dsp:nvSpPr>
      <dsp:spPr>
        <a:xfrm>
          <a:off x="2113279" y="1340"/>
          <a:ext cx="6014720" cy="39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hlinkClick xmlns:r="http://schemas.openxmlformats.org/officeDocument/2006/relationships" r:id="rId1"/>
            </a:rPr>
            <a:t>NEW YORK STATE CONTRACT SYSTEM (newnycontracts.com)</a:t>
          </a:r>
          <a:endParaRPr lang="en-US" sz="1700" kern="1200" dirty="0"/>
        </a:p>
      </dsp:txBody>
      <dsp:txXfrm>
        <a:off x="2113279" y="1340"/>
        <a:ext cx="6014720" cy="395735"/>
      </dsp:txXfrm>
    </dsp:sp>
    <dsp:sp modelId="{64A81228-8F12-435A-86FE-0A20EFD455FF}">
      <dsp:nvSpPr>
        <dsp:cNvPr id="0" name=""/>
        <dsp:cNvSpPr/>
      </dsp:nvSpPr>
      <dsp:spPr>
        <a:xfrm>
          <a:off x="0" y="1340"/>
          <a:ext cx="2113280" cy="395735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New York State</a:t>
          </a:r>
        </a:p>
      </dsp:txBody>
      <dsp:txXfrm>
        <a:off x="19322" y="20662"/>
        <a:ext cx="2074636" cy="376413"/>
      </dsp:txXfrm>
    </dsp:sp>
    <dsp:sp modelId="{501471CE-0E6F-4F60-8538-306F9558385E}">
      <dsp:nvSpPr>
        <dsp:cNvPr id="0" name=""/>
        <dsp:cNvSpPr/>
      </dsp:nvSpPr>
      <dsp:spPr>
        <a:xfrm>
          <a:off x="50718" y="397076"/>
          <a:ext cx="8026562" cy="816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2">
                  <a:lumMod val="75000"/>
                </a:schemeClr>
              </a:solidFill>
            </a:rPr>
            <a:t>It is required by New York State that MWBEs must be New York State certified in order to be part of the State Grant projects</a:t>
          </a:r>
        </a:p>
      </dsp:txBody>
      <dsp:txXfrm>
        <a:off x="50718" y="397076"/>
        <a:ext cx="8026562" cy="816675"/>
      </dsp:txXfrm>
    </dsp:sp>
    <dsp:sp modelId="{A9F3AA97-0DD1-4227-8400-63EA3F4284F0}">
      <dsp:nvSpPr>
        <dsp:cNvPr id="0" name=""/>
        <dsp:cNvSpPr/>
      </dsp:nvSpPr>
      <dsp:spPr>
        <a:xfrm>
          <a:off x="2113279" y="1233539"/>
          <a:ext cx="6014720" cy="39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700" kern="1200" dirty="0">
              <a:hlinkClick xmlns:r="http://schemas.openxmlformats.org/officeDocument/2006/relationships" r:id="rId2"/>
            </a:rPr>
            <a:t>Master Listing MC MWBE 3-27-2023</a:t>
          </a:r>
          <a:endParaRPr lang="en-US" sz="1700" kern="1200" dirty="0"/>
        </a:p>
      </dsp:txBody>
      <dsp:txXfrm>
        <a:off x="2113279" y="1233539"/>
        <a:ext cx="6014720" cy="395735"/>
      </dsp:txXfrm>
    </dsp:sp>
    <dsp:sp modelId="{DEF7F02E-6341-4861-AAF4-D5D7882D8FA1}">
      <dsp:nvSpPr>
        <dsp:cNvPr id="0" name=""/>
        <dsp:cNvSpPr/>
      </dsp:nvSpPr>
      <dsp:spPr>
        <a:xfrm>
          <a:off x="0" y="1233539"/>
          <a:ext cx="2113280" cy="395735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Monroe County</a:t>
          </a:r>
        </a:p>
      </dsp:txBody>
      <dsp:txXfrm>
        <a:off x="19322" y="1252861"/>
        <a:ext cx="2074636" cy="376413"/>
      </dsp:txXfrm>
    </dsp:sp>
    <dsp:sp modelId="{BB8FB102-61FE-454E-8997-8D40646EEFD1}">
      <dsp:nvSpPr>
        <dsp:cNvPr id="0" name=""/>
        <dsp:cNvSpPr/>
      </dsp:nvSpPr>
      <dsp:spPr>
        <a:xfrm>
          <a:off x="0" y="1629275"/>
          <a:ext cx="8128000" cy="791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bg2">
                  <a:lumMod val="25000"/>
                </a:schemeClr>
              </a:solidFill>
            </a:rPr>
            <a:t>All MWBEs are certified by Monroe County</a:t>
          </a:r>
        </a:p>
      </dsp:txBody>
      <dsp:txXfrm>
        <a:off x="0" y="1629275"/>
        <a:ext cx="8128000" cy="791590"/>
      </dsp:txXfrm>
    </dsp:sp>
    <dsp:sp modelId="{42AA849E-CC9F-4C41-8568-AAADA57BFB2F}">
      <dsp:nvSpPr>
        <dsp:cNvPr id="0" name=""/>
        <dsp:cNvSpPr/>
      </dsp:nvSpPr>
      <dsp:spPr>
        <a:xfrm>
          <a:off x="2113279" y="2440652"/>
          <a:ext cx="6014720" cy="395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hlinkClick xmlns:r="http://schemas.openxmlformats.org/officeDocument/2006/relationships" r:id="rId3"/>
            </a:rPr>
            <a:t>SupplierGateway</a:t>
          </a:r>
          <a:endParaRPr lang="en-US" sz="1700" kern="1200" dirty="0"/>
        </a:p>
      </dsp:txBody>
      <dsp:txXfrm>
        <a:off x="2113279" y="2440652"/>
        <a:ext cx="6014720" cy="395735"/>
      </dsp:txXfrm>
    </dsp:sp>
    <dsp:sp modelId="{85678531-B62E-4E24-B6FA-DF5E093EF6EA}">
      <dsp:nvSpPr>
        <dsp:cNvPr id="0" name=""/>
        <dsp:cNvSpPr/>
      </dsp:nvSpPr>
      <dsp:spPr>
        <a:xfrm>
          <a:off x="0" y="2440652"/>
          <a:ext cx="2113280" cy="395735"/>
        </a:xfrm>
        <a:prstGeom prst="round2SameRect">
          <a:avLst>
            <a:gd name="adj1" fmla="val 16670"/>
            <a:gd name="adj2" fmla="val 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accent4">
                  <a:lumMod val="50000"/>
                </a:schemeClr>
              </a:solidFill>
            </a:rPr>
            <a:t>UR/SupplierGateway</a:t>
          </a:r>
        </a:p>
      </dsp:txBody>
      <dsp:txXfrm>
        <a:off x="19322" y="2459974"/>
        <a:ext cx="2074636" cy="376413"/>
      </dsp:txXfrm>
    </dsp:sp>
    <dsp:sp modelId="{09E4A9A2-7126-47B6-9A66-F0A7B37BD2E5}">
      <dsp:nvSpPr>
        <dsp:cNvPr id="0" name=""/>
        <dsp:cNvSpPr/>
      </dsp:nvSpPr>
      <dsp:spPr>
        <a:xfrm>
          <a:off x="0" y="2836388"/>
          <a:ext cx="8128000" cy="791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chemeClr val="accent4">
                  <a:lumMod val="50000"/>
                </a:schemeClr>
              </a:solidFill>
            </a:rPr>
            <a:t>SupplierGateway is the preferred supplier to manage the University’s diverse supplier spend and certification validations. All University employees can sign up and access the database </a:t>
          </a:r>
        </a:p>
      </dsp:txBody>
      <dsp:txXfrm>
        <a:off x="0" y="2836388"/>
        <a:ext cx="8128000" cy="791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FF03E-D4BB-6C44-97AA-7F415241EA2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E0168-0618-4341-BCA9-A6D5F313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3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E0168-0618-4341-BCA9-A6D5F3133E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20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Did we solicit peer universities?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E0168-0618-4341-BCA9-A6D5F3133E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71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Did we solicit peer universities?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E0168-0618-4341-BCA9-A6D5F3133E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7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1B50073-21F7-A23C-536C-719EEE866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BCF701A-5F14-E8BE-E48D-8845972A2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02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15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7476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 (blu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16ED8B7-90CC-55C5-1D27-9ECE5CD71C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00550" y="2057400"/>
            <a:ext cx="33909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58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9B01-95A2-4957-B464-C90A6A0F7023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C2F2E-01EB-4185-A0A8-6BEAB765839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76975"/>
            <a:ext cx="12192000" cy="581026"/>
            <a:chOff x="0" y="6276975"/>
            <a:chExt cx="12192000" cy="581026"/>
          </a:xfrm>
        </p:grpSpPr>
        <p:pic>
          <p:nvPicPr>
            <p:cNvPr id="8" name="Picture 7" descr="footerdark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375"/>
            <a:stretch/>
          </p:blipFill>
          <p:spPr bwMode="auto">
            <a:xfrm>
              <a:off x="5410200" y="6276976"/>
              <a:ext cx="6781800" cy="58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footerdark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76975"/>
              <a:ext cx="9144000" cy="58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24FA1F3-0B91-4D52-8907-75C96212DD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963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9B01-95A2-4957-B464-C90A6A0F7023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4FA1F3-0B91-4D52-8907-75C96212DD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8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9B01-95A2-4957-B464-C90A6A0F7023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9FC2F2E-01EB-4185-A0A8-6BEAB76583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31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24E2-6004-4B06-8122-16476F2C8492}" type="datetime1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blu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A78078-492D-A00A-0D10-8E3C53569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216BDFF-9D5F-83E4-EF6B-045CB1A6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077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F10244-A370-E238-DF89-B0540D8836D9}"/>
              </a:ext>
            </a:extLst>
          </p:cNvPr>
          <p:cNvSpPr/>
          <p:nvPr userDrawn="1"/>
        </p:nvSpPr>
        <p:spPr>
          <a:xfrm>
            <a:off x="0" y="3299012"/>
            <a:ext cx="12192000" cy="3558988"/>
          </a:xfrm>
          <a:prstGeom prst="rect">
            <a:avLst/>
          </a:prstGeom>
          <a:solidFill>
            <a:srgbClr val="192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3032-57CC-5C8B-78A7-0E4D53DC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956" y="5204605"/>
            <a:ext cx="10571401" cy="69863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FED03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55E6327-7E31-F832-FEF4-43E70B29B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956" y="3768458"/>
            <a:ext cx="10571401" cy="1332351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D43F785-BB3F-8C24-B1AB-C1297ECD5AA9}"/>
              </a:ext>
            </a:extLst>
          </p:cNvPr>
          <p:cNvCxnSpPr>
            <a:cxnSpLocks/>
          </p:cNvCxnSpPr>
          <p:nvPr userDrawn="1"/>
        </p:nvCxnSpPr>
        <p:spPr>
          <a:xfrm>
            <a:off x="857956" y="5148193"/>
            <a:ext cx="11334044" cy="0"/>
          </a:xfrm>
          <a:prstGeom prst="line">
            <a:avLst/>
          </a:prstGeom>
          <a:ln w="19050">
            <a:solidFill>
              <a:srgbClr val="FED03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264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with pho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CF10244-A370-E238-DF89-B0540D8836D9}"/>
              </a:ext>
            </a:extLst>
          </p:cNvPr>
          <p:cNvSpPr/>
          <p:nvPr userDrawn="1"/>
        </p:nvSpPr>
        <p:spPr>
          <a:xfrm>
            <a:off x="0" y="3299012"/>
            <a:ext cx="12192000" cy="3558988"/>
          </a:xfrm>
          <a:prstGeom prst="rect">
            <a:avLst/>
          </a:prstGeom>
          <a:solidFill>
            <a:srgbClr val="192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493032-57CC-5C8B-78A7-0E4D53DC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956" y="5204605"/>
            <a:ext cx="10571401" cy="69863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FED03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9D54E5-EEA1-8C88-121C-5BE80C29F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956" y="3768458"/>
            <a:ext cx="10571401" cy="1332351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B1DFA4-FD73-89F5-5705-7447F746CF08}"/>
              </a:ext>
            </a:extLst>
          </p:cNvPr>
          <p:cNvCxnSpPr>
            <a:cxnSpLocks/>
          </p:cNvCxnSpPr>
          <p:nvPr userDrawn="1"/>
        </p:nvCxnSpPr>
        <p:spPr>
          <a:xfrm>
            <a:off x="857956" y="5148193"/>
            <a:ext cx="11334044" cy="0"/>
          </a:xfrm>
          <a:prstGeom prst="line">
            <a:avLst/>
          </a:prstGeom>
          <a:ln w="19050">
            <a:solidFill>
              <a:srgbClr val="FED03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8060E300-01CB-768E-1ECC-49154A5F549E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"/>
            <a:ext cx="12192000" cy="3291077"/>
          </a:xfrm>
        </p:spPr>
        <p:txBody>
          <a:bodyPr/>
          <a:lstStyle>
            <a:lvl1pPr marL="0" indent="0">
              <a:buNone/>
              <a:defRPr sz="32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39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131FF-9A7C-9399-F209-E4C25B5AF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4655"/>
            <a:ext cx="10515600" cy="918505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148B1-D3C0-C7E5-9492-8A7D3E1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409"/>
            <a:ext cx="10515600" cy="4583553"/>
          </a:xfrm>
        </p:spPr>
        <p:txBody>
          <a:bodyPr anchor="t"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582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131FF-9A7C-9399-F209-E4C25B5AF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148B1-D3C0-C7E5-9492-8A7D3E1F6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0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F1E5F-2C2F-DD38-74DB-01532178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450A01-4195-D3FD-C3C0-34D23CF43B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920564" y="0"/>
            <a:ext cx="6271436" cy="6361043"/>
          </a:xfrm>
        </p:spPr>
        <p:txBody>
          <a:bodyPr/>
          <a:lstStyle>
            <a:lvl1pPr marL="0" indent="0">
              <a:buNone/>
              <a:defRPr sz="32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8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59F77-5A66-61B2-FA9E-40EA52B5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CDB0A-582B-4514-7D34-6F949B529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rgbClr val="404040"/>
                </a:solidFill>
              </a:defRPr>
            </a:lvl1pPr>
            <a:lvl2pPr>
              <a:defRPr sz="2800">
                <a:solidFill>
                  <a:srgbClr val="404040"/>
                </a:solidFill>
              </a:defRPr>
            </a:lvl2pPr>
            <a:lvl3pPr>
              <a:defRPr sz="2400">
                <a:solidFill>
                  <a:srgbClr val="404040"/>
                </a:solidFill>
              </a:defRPr>
            </a:lvl3pPr>
            <a:lvl4pPr>
              <a:defRPr sz="2000">
                <a:solidFill>
                  <a:srgbClr val="404040"/>
                </a:solidFill>
              </a:defRPr>
            </a:lvl4pPr>
            <a:lvl5pPr>
              <a:defRPr sz="2000">
                <a:solidFill>
                  <a:srgbClr val="40404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C4DDD-6B95-D6C5-14A8-AAE76DB30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678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E6FF9-68BF-2318-F549-63B8AC19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B3EF40-1DCF-2033-5DA7-44027EF43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23490-CA8D-F1C6-F6A1-7C1592DFA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164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957E1C-15C5-D225-32E4-0DF5AFA9F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4367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63C1E-9C35-544A-396C-3C9532A9B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04000" y="309600"/>
            <a:ext cx="5449800" cy="5867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619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1" r:id="rId3"/>
    <p:sldLayoutId id="2147483663" r:id="rId4"/>
    <p:sldLayoutId id="2147483665" r:id="rId5"/>
    <p:sldLayoutId id="2147483650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192C5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39B01-95A2-4957-B464-C90A6A0F7023}" type="datetimeFigureOut">
              <a:rPr lang="en-US" smtClean="0"/>
              <a:t>10/31/2023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2F2E-01EB-4185-A0A8-6BEAB765839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301941"/>
            <a:ext cx="12192000" cy="581026"/>
            <a:chOff x="0" y="6276975"/>
            <a:chExt cx="12192000" cy="581026"/>
          </a:xfrm>
        </p:grpSpPr>
        <p:pic>
          <p:nvPicPr>
            <p:cNvPr id="8" name="Picture 7" descr="footerdark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375"/>
            <a:stretch/>
          </p:blipFill>
          <p:spPr bwMode="auto">
            <a:xfrm>
              <a:off x="5410200" y="6276976"/>
              <a:ext cx="6781800" cy="58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footerdark"/>
            <p:cNvPicPr>
              <a:picLocks noChangeAspect="1" noChangeArrowheads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76975"/>
              <a:ext cx="9144000" cy="581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A24FA1F3-0B91-4D52-8907-75C96212DDDF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0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rochester.edu/adminfinance/urprocurement/suppliers/supplier-diversity/federal-and-new-york-state-grants/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pixabay.com/illustrations/information-info-message-embassy-1015297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c.state.ny.us/state-agencies/gfo/chapter-xi/xi18a-executive-law-article-15-participation-minority-group-members-and-women-respect-state#:~:text=Article%2015%2DA%20of%20the,and%20women%20on%20state%20contracts.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rochester.edu/adminfinance/urprocurement/suppliers/supplier-diversity/supplier-diversity-newsletters/" TargetMode="Externa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EA7B5C-DA8D-C4D4-981D-450CCA3DD488}"/>
              </a:ext>
            </a:extLst>
          </p:cNvPr>
          <p:cNvSpPr/>
          <p:nvPr/>
        </p:nvSpPr>
        <p:spPr>
          <a:xfrm flipV="1">
            <a:off x="0" y="3610182"/>
            <a:ext cx="12192000" cy="2770436"/>
          </a:xfrm>
          <a:prstGeom prst="rect">
            <a:avLst/>
          </a:prstGeom>
          <a:solidFill>
            <a:srgbClr val="192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F37AE0-EC11-26DF-CC60-B835B528D097}"/>
              </a:ext>
            </a:extLst>
          </p:cNvPr>
          <p:cNvSpPr txBox="1"/>
          <p:nvPr/>
        </p:nvSpPr>
        <p:spPr>
          <a:xfrm>
            <a:off x="1193919" y="1270268"/>
            <a:ext cx="980416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8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AND NEW YORK STATE GRANTS WEBSITE</a:t>
            </a:r>
          </a:p>
          <a:p>
            <a:pPr algn="ctr"/>
            <a:endParaRPr lang="en-US" sz="2800" b="1" i="1" spc="8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i="1" spc="80" dirty="0">
                <a:latin typeface="Arial" panose="020B0604020202020204" pitchFamily="34" charset="0"/>
                <a:cs typeface="Arial" panose="020B0604020202020204" pitchFamily="34" charset="0"/>
              </a:rPr>
              <a:t>Yi-Li van den Berg</a:t>
            </a:r>
          </a:p>
          <a:p>
            <a:pPr algn="ctr"/>
            <a:endParaRPr lang="en-US" sz="2800" b="1" spc="8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spc="80" dirty="0">
                <a:latin typeface="Arial" panose="020B0604020202020204" pitchFamily="34" charset="0"/>
                <a:cs typeface="Arial" panose="020B0604020202020204" pitchFamily="34" charset="0"/>
              </a:rPr>
              <a:t>October, 2023</a:t>
            </a:r>
          </a:p>
          <a:p>
            <a:pPr algn="ctr"/>
            <a:endParaRPr lang="en-US" sz="2400" b="1" spc="8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7BAF7279-F2E7-9000-5172-8BB37EB56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0180" y="4009578"/>
            <a:ext cx="2251641" cy="182155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EAEC82-641D-9AD7-A037-A36EC20DDC16}"/>
              </a:ext>
            </a:extLst>
          </p:cNvPr>
          <p:cNvCxnSpPr>
            <a:cxnSpLocks/>
          </p:cNvCxnSpPr>
          <p:nvPr/>
        </p:nvCxnSpPr>
        <p:spPr>
          <a:xfrm>
            <a:off x="0" y="6380618"/>
            <a:ext cx="12192000" cy="0"/>
          </a:xfrm>
          <a:prstGeom prst="line">
            <a:avLst/>
          </a:prstGeom>
          <a:ln w="19050">
            <a:solidFill>
              <a:srgbClr val="FED039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F457435-18DB-3501-6202-2E0193784A3C}"/>
              </a:ext>
            </a:extLst>
          </p:cNvPr>
          <p:cNvSpPr txBox="1"/>
          <p:nvPr/>
        </p:nvSpPr>
        <p:spPr>
          <a:xfrm>
            <a:off x="11801190" y="648067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D4BC3A53-A767-E84A-900E-8F69FC907424}" type="slidenum">
              <a:rPr lang="en-US" sz="1200" b="1" smtClean="0"/>
              <a:t>1</a:t>
            </a:fld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23381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56064BF-8D0C-41FB-AB3E-E9E9602644D2}"/>
              </a:ext>
            </a:extLst>
          </p:cNvPr>
          <p:cNvSpPr txBox="1"/>
          <p:nvPr/>
        </p:nvSpPr>
        <p:spPr>
          <a:xfrm>
            <a:off x="729007" y="1630838"/>
            <a:ext cx="7707983" cy="535531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latin typeface="Calibri" panose="020F0502020204030204"/>
              </a:rPr>
              <a:t>Objectives of the website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Streamline the process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Provide consistent communications on University’s </a:t>
            </a:r>
            <a:r>
              <a:rPr lang="en-US" sz="1600" dirty="0" err="1">
                <a:latin typeface="Calibri" panose="020F0502020204030204"/>
              </a:rPr>
              <a:t>MWBEs</a:t>
            </a:r>
            <a:r>
              <a:rPr lang="en-US" sz="1600" dirty="0">
                <a:latin typeface="Calibri" panose="020F0502020204030204"/>
              </a:rPr>
              <a:t>/Small Businesses commitments and efforts to government agencies 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Mitigate risks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latin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>
                <a:latin typeface="Calibri" panose="020F0502020204030204"/>
              </a:rPr>
              <a:t>Highlights of the website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Information about </a:t>
            </a:r>
            <a:r>
              <a:rPr lang="en-US" sz="1600" u="sng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Federal grants </a:t>
            </a:r>
            <a:r>
              <a:rPr lang="en-US" sz="1600" dirty="0">
                <a:latin typeface="Calibri" panose="020F0502020204030204"/>
              </a:rPr>
              <a:t>requirements: A Small Business</a:t>
            </a:r>
          </a:p>
          <a:p>
            <a:pPr lvl="1">
              <a:defRPr/>
            </a:pPr>
            <a:r>
              <a:rPr lang="en-US" sz="1600" dirty="0">
                <a:latin typeface="Calibri" panose="020F0502020204030204"/>
              </a:rPr>
              <a:t>       Subcontracting Plan (</a:t>
            </a:r>
            <a:r>
              <a:rPr lang="en-US" sz="1600" dirty="0" err="1">
                <a:latin typeface="Calibri" panose="020F0502020204030204"/>
              </a:rPr>
              <a:t>SBSP</a:t>
            </a:r>
            <a:r>
              <a:rPr lang="en-US" sz="1600" dirty="0">
                <a:latin typeface="Calibri" panose="020F0502020204030204"/>
              </a:rPr>
              <a:t>) is required for Federal contract and subcontract</a:t>
            </a:r>
          </a:p>
          <a:p>
            <a:pPr lvl="1">
              <a:defRPr/>
            </a:pPr>
            <a:r>
              <a:rPr lang="en-US" sz="1600" dirty="0">
                <a:latin typeface="Calibri" panose="020F0502020204030204"/>
              </a:rPr>
              <a:t>       awards over $750K in total cost or $1.5 million for construction projects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Information about </a:t>
            </a:r>
            <a:r>
              <a:rPr lang="en-US" sz="1600" u="sng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New York State </a:t>
            </a:r>
            <a:r>
              <a:rPr lang="en-US" sz="1600" dirty="0">
                <a:latin typeface="Calibri" panose="020F0502020204030204"/>
              </a:rPr>
              <a:t>MWBE requirements and required forms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Departments and Purchasing responsibilities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5 days lead-time 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/>
              </a:rPr>
              <a:t>Department to inform Purchasing when a contract is awarded </a:t>
            </a: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en-US" dirty="0">
              <a:latin typeface="Calibri" panose="020F0502020204030204"/>
            </a:endParaRPr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en-US" dirty="0">
              <a:latin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kumimoji="0" lang="en-US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858"/>
            <a:ext cx="10515600" cy="119972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C000"/>
                </a:solidFill>
                <a:latin typeface="+mn-lt"/>
              </a:rPr>
              <a:t>THE WEBSITE</a:t>
            </a:r>
            <a:br>
              <a:rPr lang="en-US" sz="3600" b="1" dirty="0">
                <a:solidFill>
                  <a:srgbClr val="FFC000"/>
                </a:solidFill>
                <a:latin typeface="+mn-lt"/>
              </a:rPr>
            </a:br>
            <a:r>
              <a:rPr lang="en-US" sz="2200" dirty="0">
                <a:hlinkClick r:id="rId2"/>
              </a:rPr>
              <a:t>Federal and New York State Grants - Procurement (rochester.edu)</a:t>
            </a:r>
            <a:endParaRPr lang="en-US" sz="2200" b="1" dirty="0">
              <a:solidFill>
                <a:srgbClr val="FFC000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95B11-EC29-43B9-94A2-F17A07F003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305014" y="1649691"/>
            <a:ext cx="3679595" cy="426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08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56064BF-8D0C-41FB-AB3E-E9E9602644D2}"/>
              </a:ext>
            </a:extLst>
          </p:cNvPr>
          <p:cNvSpPr txBox="1"/>
          <p:nvPr/>
        </p:nvSpPr>
        <p:spPr>
          <a:xfrm>
            <a:off x="984632" y="870720"/>
            <a:ext cx="10222736" cy="520142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2E221F"/>
                </a:solidFill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Grant Requirements</a:t>
            </a:r>
            <a:r>
              <a:rPr lang="en-US" dirty="0">
                <a:solidFill>
                  <a:srgbClr val="2E221F"/>
                </a:solidFill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: </a:t>
            </a:r>
          </a:p>
          <a:p>
            <a:pPr marL="800100" lvl="1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2E221F"/>
                </a:solidFill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NYS grant applications require bidder to meet or make good faith efforts to meet MWBE goals.</a:t>
            </a:r>
          </a:p>
          <a:p>
            <a:pPr marL="800100" lvl="1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2E221F"/>
                </a:solidFill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NYS enforces these requirements </a:t>
            </a:r>
            <a:r>
              <a:rPr lang="en-US" dirty="0">
                <a:solidFill>
                  <a:srgbClr val="2E221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a claw back provision under </a:t>
            </a:r>
            <a:r>
              <a:rPr lang="en-US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 Executive Law Article 15-A</a:t>
            </a:r>
            <a:r>
              <a:rPr lang="en-US" dirty="0">
                <a:solidFill>
                  <a:srgbClr val="2E221F"/>
                </a:solidFill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. </a:t>
            </a:r>
          </a:p>
          <a:p>
            <a:pPr marL="800100" lvl="1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solidFill>
                  <a:srgbClr val="2E221F"/>
                </a:solidFill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Failure to meet requirements could result in the loss of significant grant funding and grantees may be challenged to obtain future grants. </a:t>
            </a:r>
          </a:p>
          <a:p>
            <a:pPr marL="800100" lvl="1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Good Faith Efforts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: </a:t>
            </a:r>
          </a:p>
          <a:p>
            <a:pPr marL="800100" lvl="1" indent="-342900">
              <a:spcAft>
                <a:spcPts val="600"/>
              </a:spcAft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If unable to meet requirements, bidders must show they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made good faith efforts to solicit New York State certified MWBE firms as subcontractors and/or suppliers.  </a:t>
            </a:r>
          </a:p>
          <a:p>
            <a:pPr marL="1257300" lvl="2" indent="-342900">
              <a:spcAft>
                <a:spcPts val="600"/>
              </a:spcAft>
              <a:buClr>
                <a:srgbClr val="000000"/>
              </a:buClr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faith efforts include making MWBEs aware of supplier, contracting, and subcontracting opportunities through meetings or announcements; identifying logical areas of grant projects that could be subcontracted to MWBE firms, breaking up bigger packages into smaller contracts, and distributing lists to first-tier contractors of MWBEs available for and interested in subcontracting or supplying goods for the project.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858"/>
            <a:ext cx="10515600" cy="119972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C000"/>
                </a:solidFill>
                <a:latin typeface="+mn-lt"/>
              </a:rPr>
              <a:t> NEW YORK STATE GRANT REQUIREMENTS </a:t>
            </a:r>
          </a:p>
        </p:txBody>
      </p:sp>
    </p:spTree>
    <p:extLst>
      <p:ext uri="{BB962C8B-B14F-4D97-AF65-F5344CB8AC3E}">
        <p14:creationId xmlns:p14="http://schemas.microsoft.com/office/powerpoint/2010/main" val="234408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56064BF-8D0C-41FB-AB3E-E9E9602644D2}"/>
              </a:ext>
            </a:extLst>
          </p:cNvPr>
          <p:cNvSpPr txBox="1"/>
          <p:nvPr/>
        </p:nvSpPr>
        <p:spPr>
          <a:xfrm>
            <a:off x="1014469" y="1497027"/>
            <a:ext cx="9914264" cy="43088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Federal government has detailed regulations requiring contractors to treat small businesses fairly and provide maximum opportunity for their participation in federal contract work. Federal law requires a Small Business Subcontracting Plan (SBSP) if the value of a contract exceeds a set dollar amount—currently $750,000 and $1.5 million for a construction contract. </a:t>
            </a:r>
          </a:p>
          <a:p>
            <a:r>
              <a:rPr lang="en-US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SBSP must follow the requirements of </a:t>
            </a:r>
            <a:r>
              <a:rPr lang="en-US" u="sng" dirty="0">
                <a:solidFill>
                  <a:srgbClr val="0000FF"/>
                </a:solidFill>
              </a:rPr>
              <a:t>federal law FAR 52.219-9</a:t>
            </a:r>
            <a:r>
              <a:rPr lang="en-US" dirty="0"/>
              <a:t>, which mandates that the prime contractor set goals for subcontracting with the following business groups: 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Small businesses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Small disadvantaged businesses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Veteran-owned small businesses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Service-disabled veteran-owned small businesses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Women-owned small businesses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HUBZone small businesses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40" y="270858"/>
            <a:ext cx="11001260" cy="119972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C000"/>
                </a:solidFill>
                <a:latin typeface="+mn-lt"/>
              </a:rPr>
              <a:t> FEDERAL SMALL BUSINESS SUBCONTRACTING PLAN REQUIREMENTS </a:t>
            </a:r>
          </a:p>
        </p:txBody>
      </p:sp>
    </p:spTree>
    <p:extLst>
      <p:ext uri="{BB962C8B-B14F-4D97-AF65-F5344CB8AC3E}">
        <p14:creationId xmlns:p14="http://schemas.microsoft.com/office/powerpoint/2010/main" val="175597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858"/>
            <a:ext cx="10515600" cy="119972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C000"/>
                </a:solidFill>
                <a:latin typeface="+mn-lt"/>
              </a:rPr>
              <a:t>DIVERSE SUPPLIERS RESOURCES</a:t>
            </a:r>
            <a:br>
              <a:rPr lang="en-US" sz="3600" b="1" dirty="0">
                <a:solidFill>
                  <a:srgbClr val="FFC000"/>
                </a:solidFill>
                <a:latin typeface="+mn-lt"/>
              </a:rPr>
            </a:br>
            <a:r>
              <a:rPr lang="en-US" sz="2000" dirty="0">
                <a:hlinkClick r:id="rId2"/>
              </a:rPr>
              <a:t>Supplier Diversity Newsletters - Procurement (rochester.edu)</a:t>
            </a:r>
            <a:endParaRPr lang="en-US" sz="2000" b="1" dirty="0">
              <a:solidFill>
                <a:srgbClr val="FFC000"/>
              </a:solidFill>
              <a:latin typeface="+mn-lt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9E94471-A429-4BB8-BB07-F6CACBBD3F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8774589"/>
              </p:ext>
            </p:extLst>
          </p:nvPr>
        </p:nvGraphicFramePr>
        <p:xfrm>
          <a:off x="2150797" y="2187019"/>
          <a:ext cx="8128000" cy="362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807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56064BF-8D0C-41FB-AB3E-E9E9602644D2}"/>
              </a:ext>
            </a:extLst>
          </p:cNvPr>
          <p:cNvSpPr txBox="1"/>
          <p:nvPr/>
        </p:nvSpPr>
        <p:spPr>
          <a:xfrm>
            <a:off x="4465163" y="1470582"/>
            <a:ext cx="7726837" cy="246221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/>
            <a:endParaRPr lang="en-US" sz="1600" dirty="0"/>
          </a:p>
          <a:p>
            <a:pPr marL="800100" lvl="1" indent="-342900">
              <a:buFont typeface="Wingdings" panose="05000000000000000000" pitchFamily="2" charset="2"/>
              <a:buChar char="§"/>
              <a:defRPr/>
            </a:pPr>
            <a:endParaRPr lang="en-US" dirty="0">
              <a:latin typeface="Calibri" panose="020F0502020204030204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latin typeface="Calibri" panose="020F0502020204030204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Yi-Li van den Berg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>
                <a:latin typeface="Calibri" panose="020F0502020204030204"/>
              </a:rPr>
              <a:t>Corporate Purchasing &amp; Supply Chain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dirty="0">
                <a:latin typeface="Calibri" panose="020F0502020204030204"/>
              </a:rPr>
              <a:t>Cell:  585-622-5421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Email:  yanli_vandenberg@urmc.rochester.edu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6B993A7-4838-446F-869C-20DBB4D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0858"/>
            <a:ext cx="10515600" cy="1199724"/>
          </a:xfrm>
        </p:spPr>
        <p:txBody>
          <a:bodyPr>
            <a:normAutofit/>
          </a:bodyPr>
          <a:lstStyle/>
          <a:p>
            <a:pPr algn="ctr"/>
            <a:br>
              <a:rPr lang="en-US" sz="3200" b="1" dirty="0">
                <a:solidFill>
                  <a:srgbClr val="FFC000"/>
                </a:solidFill>
                <a:latin typeface="+mn-lt"/>
              </a:rPr>
            </a:br>
            <a:r>
              <a:rPr lang="en-US" sz="3200" b="1" dirty="0">
                <a:solidFill>
                  <a:srgbClr val="FFC000"/>
                </a:solidFill>
                <a:latin typeface="+mn-lt"/>
              </a:rPr>
              <a:t>THANK YOU</a:t>
            </a:r>
            <a:endParaRPr lang="en-US" sz="2200" b="1" dirty="0">
              <a:solidFill>
                <a:srgbClr val="FFC000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4BF95F-2AE8-40D5-8C11-2CEBF0F0A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639" y="2646142"/>
            <a:ext cx="1876524" cy="119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968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of the President PPT">
      <a:dk1>
        <a:srgbClr val="192C50"/>
      </a:dk1>
      <a:lt1>
        <a:srgbClr val="FFFFFF"/>
      </a:lt1>
      <a:dk2>
        <a:srgbClr val="001F5A"/>
      </a:dk2>
      <a:lt2>
        <a:srgbClr val="F3F4F3"/>
      </a:lt2>
      <a:accent1>
        <a:srgbClr val="094AA5"/>
      </a:accent1>
      <a:accent2>
        <a:srgbClr val="F75153"/>
      </a:accent2>
      <a:accent3>
        <a:srgbClr val="FED038"/>
      </a:accent3>
      <a:accent4>
        <a:srgbClr val="0EA89F"/>
      </a:accent4>
      <a:accent5>
        <a:srgbClr val="7E218A"/>
      </a:accent5>
      <a:accent6>
        <a:srgbClr val="91D050"/>
      </a:accent6>
      <a:hlink>
        <a:srgbClr val="4386C2"/>
      </a:hlink>
      <a:folHlink>
        <a:srgbClr val="7E218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988 Presentation TEMPLATE" id="{2DA34AAD-FBE5-264E-8B84-31961DC15026}" vid="{ED709706-760E-714C-B8EF-643FFD588064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35082</TotalTime>
  <Words>534</Words>
  <Application>Microsoft Office PowerPoint</Application>
  <PresentationFormat>Widescreen</PresentationFormat>
  <Paragraphs>69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Symbol</vt:lpstr>
      <vt:lpstr>Wingdings</vt:lpstr>
      <vt:lpstr>Office Theme</vt:lpstr>
      <vt:lpstr>1_Office Theme</vt:lpstr>
      <vt:lpstr>PowerPoint Presentation</vt:lpstr>
      <vt:lpstr>THE WEBSITE Federal and New York State Grants - Procurement (rochester.edu)</vt:lpstr>
      <vt:lpstr> NEW YORK STATE GRANT REQUIREMENTS </vt:lpstr>
      <vt:lpstr> FEDERAL SMALL BUSINESS SUBCONTRACTING PLAN REQUIREMENTS </vt:lpstr>
      <vt:lpstr>DIVERSE SUPPLIERS RESOURCES Supplier Diversity Newsletters - Procurement (rochester.edu)</vt:lpstr>
      <vt:lpstr>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Mossey, Sarah</dc:creator>
  <cp:lastModifiedBy>Van Den Berg, Yanli</cp:lastModifiedBy>
  <cp:revision>262</cp:revision>
  <dcterms:created xsi:type="dcterms:W3CDTF">2022-08-03T16:49:24Z</dcterms:created>
  <dcterms:modified xsi:type="dcterms:W3CDTF">2023-10-31T16:56:33Z</dcterms:modified>
</cp:coreProperties>
</file>