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3" r:id="rId3"/>
    <p:sldId id="280" r:id="rId4"/>
    <p:sldId id="301" r:id="rId5"/>
    <p:sldId id="274" r:id="rId6"/>
    <p:sldId id="307" r:id="rId7"/>
    <p:sldId id="282" r:id="rId8"/>
    <p:sldId id="279" r:id="rId9"/>
    <p:sldId id="305" r:id="rId10"/>
    <p:sldId id="306" r:id="rId11"/>
    <p:sldId id="288" r:id="rId12"/>
    <p:sldId id="308" r:id="rId13"/>
    <p:sldId id="293" r:id="rId14"/>
    <p:sldId id="303" r:id="rId15"/>
    <p:sldId id="295" r:id="rId16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irley" initials="S" lastIdx="1" clrIdx="0">
    <p:extLst>
      <p:ext uri="{19B8F6BF-5375-455C-9EA6-DF929625EA0E}">
        <p15:presenceInfo xmlns:p15="http://schemas.microsoft.com/office/powerpoint/2012/main" userId="S::sfbrown@UR.Rochester.edu::0a97ae5a-3519-4208-8504-0a31269370bf" providerId="AD"/>
      </p:ext>
    </p:extLst>
  </p:cmAuthor>
  <p:cmAuthor id="2" name="Butler, Christopher" initials="BC" lastIdx="7" clrIdx="1">
    <p:extLst>
      <p:ext uri="{19B8F6BF-5375-455C-9EA6-DF929625EA0E}">
        <p15:presenceInfo xmlns:p15="http://schemas.microsoft.com/office/powerpoint/2012/main" userId="S-1-5-21-1409082233-776561741-725345543-355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05" autoAdjust="0"/>
    <p:restoredTop sz="74853" autoAdjust="0"/>
  </p:normalViewPr>
  <p:slideViewPr>
    <p:cSldViewPr>
      <p:cViewPr>
        <p:scale>
          <a:sx n="75" d="100"/>
          <a:sy n="75" d="100"/>
        </p:scale>
        <p:origin x="180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57" y="0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57" y="8843645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63BE48-60F1-4520-88DB-CDA6EAEAEDC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0486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7" y="0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7" y="8843645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2C7339-F6A9-4BF3-A7B9-546FE1CB8CD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4528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ゴシック" pitchFamily="-9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FCF351-978F-4711-BBCA-8FCC53A173A6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C7339-F6A9-4BF3-A7B9-546FE1CB8CD0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32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845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332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015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000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567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460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579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27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09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874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8229600" y="6400800"/>
            <a:ext cx="49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A11DD3B-F2A7-4A00-844E-E8D73999B24F}" type="slidenum">
              <a:rPr lang="en-US" sz="1400" smtClean="0">
                <a:solidFill>
                  <a:srgbClr val="FFFFFF"/>
                </a:solidFill>
              </a:r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s://www.rochester.edu/orpa/policies/#sr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www.rochester.edu/orpa/policies/#sr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davis56@ur.rochester.edu" TargetMode="External"/><Relationship Id="rId2" Type="http://schemas.openxmlformats.org/officeDocument/2006/relationships/hyperlink" Target="mailto:chris.w.butler@rochester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hyperlink" Target="mailto:scott.lawlor@rochester.edu" TargetMode="External"/><Relationship Id="rId4" Type="http://schemas.openxmlformats.org/officeDocument/2006/relationships/hyperlink" Target="mailto:Shirley.brown@Rochester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rochester.edu/orpa/_assets/pdf/orpa_annrpt22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www.rochester.edu/ORPA/_assets/pdf/policy_EffortReportingPolicy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034482"/>
            <a:ext cx="7772400" cy="1143000"/>
          </a:xfrm>
        </p:spPr>
        <p:txBody>
          <a:bodyPr/>
          <a:lstStyle/>
          <a:p>
            <a:b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396182"/>
            <a:ext cx="8839200" cy="5547418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Sponsored Research Compliance Reviews </a:t>
            </a:r>
          </a:p>
          <a:p>
            <a:pPr>
              <a:spcBef>
                <a:spcPts val="0"/>
              </a:spcBef>
            </a:pP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CLASP Meeting – November 28, 2023 </a:t>
            </a:r>
          </a:p>
          <a:p>
            <a:pPr>
              <a:spcBef>
                <a:spcPts val="0"/>
              </a:spcBef>
            </a:pP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Presented by the Office of University Audit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-1066800" y="4191000"/>
            <a:ext cx="7239000" cy="17526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124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12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601788" lvl="1" indent="0">
              <a:buFont typeface="Wingdings" pitchFamily="124" charset="2"/>
              <a:buNone/>
              <a:tabLst>
                <a:tab pos="1601788" algn="l"/>
              </a:tabLst>
            </a:pPr>
            <a:r>
              <a:rPr lang="en-US" altLang="en-US" sz="2000" i="1" kern="0" dirty="0">
                <a:latin typeface="Calibri" panose="020F0502020204030204" pitchFamily="34" charset="0"/>
                <a:cs typeface="Calibri" panose="020F0502020204030204" pitchFamily="34" charset="0"/>
              </a:rPr>
              <a:t>Christopher Butler, </a:t>
            </a:r>
            <a:r>
              <a:rPr lang="en-US" alt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Chief Audit Executive</a:t>
            </a:r>
          </a:p>
          <a:p>
            <a:pPr marL="1601788" lvl="2" indent="0">
              <a:buFont typeface="Wingdings" pitchFamily="124" charset="2"/>
              <a:buNone/>
              <a:tabLst>
                <a:tab pos="1601788" algn="l"/>
              </a:tabLst>
            </a:pPr>
            <a:r>
              <a:rPr lang="en-US" sz="2000" i="1" kern="0" dirty="0">
                <a:latin typeface="Calibri" panose="020F0502020204030204" pitchFamily="34" charset="0"/>
                <a:cs typeface="Calibri" panose="020F0502020204030204" pitchFamily="34" charset="0"/>
              </a:rPr>
              <a:t>Shirley Brown, Audit Manager</a:t>
            </a:r>
          </a:p>
          <a:p>
            <a:pPr marL="1601788" lvl="2" indent="0">
              <a:buFont typeface="Wingdings" pitchFamily="124" charset="2"/>
              <a:buNone/>
              <a:tabLst>
                <a:tab pos="1601788" algn="l"/>
              </a:tabLst>
            </a:pPr>
            <a:r>
              <a:rPr lang="en-US" sz="2000" i="1" kern="0" dirty="0">
                <a:latin typeface="Calibri" panose="020F0502020204030204" pitchFamily="34" charset="0"/>
                <a:cs typeface="Calibri" panose="020F0502020204030204" pitchFamily="34" charset="0"/>
              </a:rPr>
              <a:t>Kimberly Davis, Senior Internal Auditor</a:t>
            </a:r>
          </a:p>
          <a:p>
            <a:pPr marL="1601788" lvl="2" indent="0">
              <a:buFont typeface="Wingdings" pitchFamily="124" charset="2"/>
              <a:buNone/>
              <a:tabLst>
                <a:tab pos="1601788" algn="l"/>
              </a:tabLst>
            </a:pPr>
            <a:r>
              <a:rPr lang="en-US" sz="2000" i="1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Scott Lawlor, </a:t>
            </a:r>
            <a:r>
              <a:rPr lang="en-US" altLang="en-US" sz="2000" i="1" kern="0" dirty="0">
                <a:latin typeface="Calibri" panose="020F0502020204030204" pitchFamily="34" charset="0"/>
                <a:cs typeface="Calibri" panose="020F0502020204030204" pitchFamily="34" charset="0"/>
              </a:rPr>
              <a:t>Audit Manager</a:t>
            </a:r>
          </a:p>
          <a:p>
            <a:pPr algn="l"/>
            <a:endParaRPr lang="en-US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24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404" y="761999"/>
            <a:ext cx="8573796" cy="54864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tabLst>
                <a:tab pos="627063" algn="l"/>
              </a:tabLst>
            </a:pP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Validate: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R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esearch Administrator or Financial Administrator responsible for grants has a process to </a:t>
            </a:r>
            <a:r>
              <a:rPr lang="en-US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monitor and </a:t>
            </a:r>
            <a:r>
              <a:rPr lang="en-US" sz="1600" b="1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verify effort and payroll allocations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a faculty member/ investigator (named on at least one award as key personnel) that </a:t>
            </a: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includes:</a:t>
            </a:r>
          </a:p>
          <a:p>
            <a:pPr lvl="2">
              <a:spcBef>
                <a:spcPts val="600"/>
              </a:spcBef>
              <a:buFont typeface="+mj-lt"/>
              <a:buAutoNum type="alphaLcPeriod"/>
              <a:tabLst>
                <a:tab pos="627063" algn="l"/>
              </a:tabLst>
            </a:pP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Maintaining an Effort Monitoring spreadsheet: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Excel template from ORPA website or similar spreadsheet for each faculty member/investigator that documents and compares the three components of effort – Committed, Reported and Actual Devoted  and includes activities/responsibilities (research, clinical, teaching, admin, etc.)  </a:t>
            </a:r>
          </a:p>
          <a:p>
            <a:pPr lvl="3">
              <a:spcBef>
                <a:spcPts val="300"/>
              </a:spcBef>
              <a:buFont typeface="Wingdings" panose="05000000000000000000" pitchFamily="2" charset="2"/>
              <a:buChar char="§"/>
              <a:tabLst>
                <a:tab pos="627063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Minimum requirement is every 4 months (greater frequency is better)  </a:t>
            </a:r>
          </a:p>
          <a:p>
            <a:pPr lvl="3">
              <a:spcBef>
                <a:spcPts val="300"/>
              </a:spcBef>
              <a:buFont typeface="Wingdings" panose="05000000000000000000" pitchFamily="2" charset="2"/>
              <a:buChar char="§"/>
              <a:tabLst>
                <a:tab pos="627063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Salary over the cap and Cost Sharing that is charged to a non-sponsored account is added back to Reported Effort to document the total for a given project.</a:t>
            </a:r>
          </a:p>
          <a:p>
            <a:pPr lvl="3">
              <a:spcBef>
                <a:spcPts val="300"/>
              </a:spcBef>
              <a:buFont typeface="Wingdings" panose="05000000000000000000" pitchFamily="2" charset="2"/>
              <a:buChar char="§"/>
              <a:tabLst>
                <a:tab pos="627063" algn="l"/>
              </a:tabLst>
            </a:pPr>
            <a:r>
              <a:rPr lang="en-US" alt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Extra Compensation – Validate whether the associated effort should be included or excluded as part of this analysis.</a:t>
            </a:r>
          </a:p>
          <a:p>
            <a:pPr lvl="3">
              <a:spcBef>
                <a:spcPts val="300"/>
              </a:spcBef>
              <a:buFont typeface="Wingdings" panose="05000000000000000000" pitchFamily="2" charset="2"/>
              <a:buChar char="§"/>
              <a:tabLst>
                <a:tab pos="627063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is an exchange of information at a point in time.  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lphaLcPeriod"/>
              <a:tabLst>
                <a:tab pos="627063" algn="l"/>
              </a:tabLst>
            </a:pP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Documenting Effort review with the faculty member/investigator: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Evidence completion of the effort/payroll verification, via signature or electronically, using the ORPA Effort Monitoring or similar spreadsheet (again, details Committed, Reported and Actual Devoted Effort)</a:t>
            </a:r>
          </a:p>
          <a:p>
            <a:pPr lvl="3">
              <a:spcBef>
                <a:spcPts val="300"/>
              </a:spcBef>
              <a:buFont typeface="Wingdings" panose="05000000000000000000" pitchFamily="2" charset="2"/>
              <a:buChar char="§"/>
              <a:tabLst>
                <a:tab pos="627063" algn="l"/>
              </a:tabLst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Minimum Requirement is every 4 months (greater frequency is better)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lphaLcPeriod"/>
              <a:tabLst>
                <a:tab pos="627063" algn="l"/>
              </a:tabLst>
            </a:pP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Meeting with faculty member/investigator: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Periodic direct meetings with faculty member/investigator is a best practice to effectively verify Actual Devoted Effort.        </a:t>
            </a:r>
          </a:p>
          <a:p>
            <a:pPr marL="739775" lvl="2" indent="0">
              <a:spcBef>
                <a:spcPts val="0"/>
              </a:spcBef>
              <a:spcAft>
                <a:spcPts val="0"/>
              </a:spcAft>
              <a:buNone/>
              <a:tabLst>
                <a:tab pos="400050" algn="l"/>
              </a:tabLst>
            </a:pP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00050" lvl="1" indent="0"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>
              <a:tabLst>
                <a:tab pos="854075" algn="l"/>
              </a:tabLst>
            </a:pPr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Effort Reporting Policy Audit Program &amp; Procedures</a:t>
            </a:r>
            <a:endParaRPr lang="en-US" sz="2000" b="1" i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1251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851475"/>
            <a:ext cx="8686800" cy="590599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Effort Monitoring Spreadsheet 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Progress Report Effort Verification Template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https://www.rochester.edu/orpa/policies/#sra</a:t>
            </a:r>
            <a:endParaRPr lang="en-US" sz="1400" b="1" strike="noStrike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B712162-8DF6-449B-B7E4-B2BAEC1F57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1558927"/>
            <a:ext cx="8077200" cy="4613274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Effort Reporting Policy Audit Program &amp; Procedures</a:t>
            </a:r>
            <a:endParaRPr lang="en-US" sz="2000" b="1" i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 bwMode="auto">
          <a:xfrm flipH="1">
            <a:off x="2362200" y="4648200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27E182C-BEBF-4937-B330-EBEA3AF91F0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3048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B815A9A-6065-4033-99A2-C1A91643927A}"/>
              </a:ext>
            </a:extLst>
          </p:cNvPr>
          <p:cNvCxnSpPr>
            <a:cxnSpLocks/>
          </p:cNvCxnSpPr>
          <p:nvPr/>
        </p:nvCxnSpPr>
        <p:spPr bwMode="auto">
          <a:xfrm>
            <a:off x="1447800" y="32766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EFD6AC-F261-456F-ACFA-4200515D33B5}"/>
              </a:ext>
            </a:extLst>
          </p:cNvPr>
          <p:cNvCxnSpPr>
            <a:cxnSpLocks/>
          </p:cNvCxnSpPr>
          <p:nvPr/>
        </p:nvCxnSpPr>
        <p:spPr bwMode="auto">
          <a:xfrm>
            <a:off x="1447800" y="3581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9E8C5C3-7F26-4404-A6FD-B4CC15E59E17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4384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ED3CA03-2F9F-485B-B935-D955DA99F556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7432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382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820804"/>
            <a:ext cx="8686800" cy="506351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pPr algn="l"/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Effort Monitoring Spreadsheet 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Progress Report Effort Verification Template 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 of how to complete the template   - </a:t>
            </a:r>
            <a:r>
              <a:rPr lang="en-US" sz="1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https://www.rochester.edu/orpa/policies/#sra</a:t>
            </a:r>
            <a:endParaRPr lang="en-US" sz="1400" b="1" strike="noStrike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Effort Reporting Policy Audit Program &amp; Procedures</a:t>
            </a:r>
            <a:endParaRPr lang="en-US" sz="2000" b="1" i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 bwMode="auto">
          <a:xfrm flipH="1">
            <a:off x="2362200" y="4648200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3B8BBE-9E06-4607-9D29-99DA562151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851849"/>
              </p:ext>
            </p:extLst>
          </p:nvPr>
        </p:nvGraphicFramePr>
        <p:xfrm>
          <a:off x="304800" y="1456087"/>
          <a:ext cx="8610597" cy="4810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1706">
                  <a:extLst>
                    <a:ext uri="{9D8B030D-6E8A-4147-A177-3AD203B41FA5}">
                      <a16:colId xmlns:a16="http://schemas.microsoft.com/office/drawing/2014/main" val="1256823122"/>
                    </a:ext>
                  </a:extLst>
                </a:gridCol>
                <a:gridCol w="472218">
                  <a:extLst>
                    <a:ext uri="{9D8B030D-6E8A-4147-A177-3AD203B41FA5}">
                      <a16:colId xmlns:a16="http://schemas.microsoft.com/office/drawing/2014/main" val="3392352076"/>
                    </a:ext>
                  </a:extLst>
                </a:gridCol>
                <a:gridCol w="1347787">
                  <a:extLst>
                    <a:ext uri="{9D8B030D-6E8A-4147-A177-3AD203B41FA5}">
                      <a16:colId xmlns:a16="http://schemas.microsoft.com/office/drawing/2014/main" val="63807073"/>
                    </a:ext>
                  </a:extLst>
                </a:gridCol>
                <a:gridCol w="255785">
                  <a:extLst>
                    <a:ext uri="{9D8B030D-6E8A-4147-A177-3AD203B41FA5}">
                      <a16:colId xmlns:a16="http://schemas.microsoft.com/office/drawing/2014/main" val="2418094299"/>
                    </a:ext>
                  </a:extLst>
                </a:gridCol>
                <a:gridCol w="550921">
                  <a:extLst>
                    <a:ext uri="{9D8B030D-6E8A-4147-A177-3AD203B41FA5}">
                      <a16:colId xmlns:a16="http://schemas.microsoft.com/office/drawing/2014/main" val="3533333623"/>
                    </a:ext>
                  </a:extLst>
                </a:gridCol>
                <a:gridCol w="472218">
                  <a:extLst>
                    <a:ext uri="{9D8B030D-6E8A-4147-A177-3AD203B41FA5}">
                      <a16:colId xmlns:a16="http://schemas.microsoft.com/office/drawing/2014/main" val="81642643"/>
                    </a:ext>
                  </a:extLst>
                </a:gridCol>
                <a:gridCol w="472218">
                  <a:extLst>
                    <a:ext uri="{9D8B030D-6E8A-4147-A177-3AD203B41FA5}">
                      <a16:colId xmlns:a16="http://schemas.microsoft.com/office/drawing/2014/main" val="815285775"/>
                    </a:ext>
                  </a:extLst>
                </a:gridCol>
                <a:gridCol w="472218">
                  <a:extLst>
                    <a:ext uri="{9D8B030D-6E8A-4147-A177-3AD203B41FA5}">
                      <a16:colId xmlns:a16="http://schemas.microsoft.com/office/drawing/2014/main" val="1063452029"/>
                    </a:ext>
                  </a:extLst>
                </a:gridCol>
                <a:gridCol w="472218">
                  <a:extLst>
                    <a:ext uri="{9D8B030D-6E8A-4147-A177-3AD203B41FA5}">
                      <a16:colId xmlns:a16="http://schemas.microsoft.com/office/drawing/2014/main" val="53153478"/>
                    </a:ext>
                  </a:extLst>
                </a:gridCol>
                <a:gridCol w="472218">
                  <a:extLst>
                    <a:ext uri="{9D8B030D-6E8A-4147-A177-3AD203B41FA5}">
                      <a16:colId xmlns:a16="http://schemas.microsoft.com/office/drawing/2014/main" val="706027481"/>
                    </a:ext>
                  </a:extLst>
                </a:gridCol>
                <a:gridCol w="472218">
                  <a:extLst>
                    <a:ext uri="{9D8B030D-6E8A-4147-A177-3AD203B41FA5}">
                      <a16:colId xmlns:a16="http://schemas.microsoft.com/office/drawing/2014/main" val="1114097179"/>
                    </a:ext>
                  </a:extLst>
                </a:gridCol>
                <a:gridCol w="472218">
                  <a:extLst>
                    <a:ext uri="{9D8B030D-6E8A-4147-A177-3AD203B41FA5}">
                      <a16:colId xmlns:a16="http://schemas.microsoft.com/office/drawing/2014/main" val="2761402654"/>
                    </a:ext>
                  </a:extLst>
                </a:gridCol>
                <a:gridCol w="472218">
                  <a:extLst>
                    <a:ext uri="{9D8B030D-6E8A-4147-A177-3AD203B41FA5}">
                      <a16:colId xmlns:a16="http://schemas.microsoft.com/office/drawing/2014/main" val="3858652786"/>
                    </a:ext>
                  </a:extLst>
                </a:gridCol>
                <a:gridCol w="472218">
                  <a:extLst>
                    <a:ext uri="{9D8B030D-6E8A-4147-A177-3AD203B41FA5}">
                      <a16:colId xmlns:a16="http://schemas.microsoft.com/office/drawing/2014/main" val="3598516328"/>
                    </a:ext>
                  </a:extLst>
                </a:gridCol>
                <a:gridCol w="472218">
                  <a:extLst>
                    <a:ext uri="{9D8B030D-6E8A-4147-A177-3AD203B41FA5}">
                      <a16:colId xmlns:a16="http://schemas.microsoft.com/office/drawing/2014/main" val="4064555273"/>
                    </a:ext>
                  </a:extLst>
                </a:gridCol>
              </a:tblGrid>
              <a:tr h="126764"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2194806353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Committed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Actual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Reported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174309443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Richard Angus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Effort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Effort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Effort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719148673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Sponsored Projects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 c 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380762228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3828994452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9/15/2020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GR512345 NSF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2447416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GR523456 NIH R01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4209546310"/>
                  </a:ext>
                </a:extLst>
              </a:tr>
              <a:tr h="277010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GR554321 Acme Foundation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2999130025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Clinical Responsibilities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1641228513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Formal Teaching Responsibilities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2318226456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Administrative Responsibilities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455946636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636214845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Faculty member signature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2632407484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2964346178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2990413423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1266247911"/>
                  </a:ext>
                </a:extLst>
              </a:tr>
              <a:tr h="2770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1/10/2021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GR512345 NSF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sponsor notification needed (less than 25% reduction); and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802929"/>
                  </a:ext>
                </a:extLst>
              </a:tr>
              <a:tr h="280080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HRMS change since Dr. Angus believes change is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2256338933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short-term in duration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2530806039"/>
                  </a:ext>
                </a:extLst>
              </a:tr>
              <a:tr h="277010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GR523456 NIH R01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Sponsor approval for reduction was obtained December 2020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463224"/>
                  </a:ext>
                </a:extLst>
              </a:tr>
              <a:tr h="277010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GR554321 Acme Foundation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1891672765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Clinical Responsibilities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982784856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Formal Teaching Responsibilities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3472101146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Administrative Responsibilities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663520542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904392538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Faculty member signature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3833192060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650987609"/>
                  </a:ext>
                </a:extLst>
              </a:tr>
              <a:tr h="148974"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2" marR="6662" marT="6662" marB="0" anchor="b"/>
                </a:tc>
                <a:extLst>
                  <a:ext uri="{0D108BD9-81ED-4DB2-BD59-A6C34878D82A}">
                    <a16:rowId xmlns:a16="http://schemas.microsoft.com/office/drawing/2014/main" val="114546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924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721" y="960499"/>
            <a:ext cx="8534400" cy="4927743"/>
          </a:xfrm>
        </p:spPr>
        <p:txBody>
          <a:bodyPr/>
          <a:lstStyle/>
          <a:p>
            <a:pPr marL="344488">
              <a:buFont typeface="Wingdings" panose="05000000000000000000" pitchFamily="2" charset="2"/>
              <a:buChar char="q"/>
            </a:pPr>
            <a:r>
              <a:rPr lang="en-US" sz="2000" b="1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Minimum Effort:</a:t>
            </a:r>
          </a:p>
          <a:p>
            <a:pPr marL="744538"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Validate that the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faculty member proposed either some level of effort (1% or more) or the minimum level of effort required by the program or proposals on which they are listed as principal investigator or key personnel, unless specifically exempted by the sponsor.  </a:t>
            </a:r>
          </a:p>
          <a:p>
            <a:pPr marL="344488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en-US" altLang="en-US" sz="2000" b="1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Retroactive Reallocations:</a:t>
            </a:r>
          </a:p>
          <a:p>
            <a:pPr marL="744538" lvl="1">
              <a:buFont typeface="Arial" panose="020B0604020202020204" pitchFamily="34" charset="0"/>
              <a:buChar char="•"/>
            </a:pPr>
            <a:r>
              <a:rPr lang="en-US" altLang="en-US" sz="16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 over an excessive number of days, 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review the purpose to determine if </a:t>
            </a:r>
            <a:r>
              <a:rPr lang="en-US" alt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legitimate and unavoidable 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and if properly authorized.  </a:t>
            </a:r>
            <a:r>
              <a:rPr lang="en-US" alt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Note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- should be infrequent if there is effective oversight of effort.  </a:t>
            </a:r>
          </a:p>
          <a:p>
            <a:pPr marL="344488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en-US" sz="2000" b="1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Conflict of Interest:</a:t>
            </a:r>
          </a:p>
          <a:p>
            <a:pPr marL="744538"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Review the completeness and accuracy of the information disclosed by the faculty member during the reporting process and evaluate compliance with a Conflict Management Plan (if applicable). </a:t>
            </a:r>
          </a:p>
          <a:p>
            <a:pPr marL="344488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en-US" sz="2000" b="1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Cost Sharing:</a:t>
            </a:r>
          </a:p>
          <a:p>
            <a:pPr marL="744538"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Validate that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Mandatory Cost Sharing and Voluntary Committed Cost Sharing are appropriately documented, charged to non-sponsored accounts, tracked and reported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 </a:t>
            </a:r>
          </a:p>
          <a:p>
            <a:pPr marL="458788" lvl="1" indent="0">
              <a:buNone/>
            </a:pPr>
            <a:endParaRPr lang="en-US" sz="14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Effort Reporting Policy Audit – Other Procedures</a:t>
            </a:r>
            <a:endParaRPr lang="en-US" sz="2000" b="1" i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310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404" y="720725"/>
            <a:ext cx="8548396" cy="54514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Annually, OUA initiates a series of full-scope Sponsored Research Reviews  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Purpose: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Provide an objective assessment regarding risk exposures as to adherence to University’s Policies, which is based on regulations set forth by the Uniform Guidance and other external regulations. 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Key focus areas:    </a:t>
            </a:r>
          </a:p>
          <a:p>
            <a:pPr marL="627063" lvl="2" indent="-227013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687388" algn="l"/>
              </a:tabLst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Department Administrator Controls </a:t>
            </a:r>
          </a:p>
          <a:p>
            <a:pPr marL="627063" lvl="2" indent="-227013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Effort Reporting and Payroll Testing </a:t>
            </a:r>
          </a:p>
          <a:p>
            <a:pPr marL="627063" lvl="2" indent="-227013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00050" algn="l"/>
                <a:tab pos="627063" algn="l"/>
              </a:tabLst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Fiscal Management (FAO controls)</a:t>
            </a:r>
            <a:endParaRPr lang="en-US" sz="1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lvl="3" indent="0">
              <a:spcBef>
                <a:spcPts val="0"/>
              </a:spcBef>
              <a:buNone/>
              <a:tabLst>
                <a:tab pos="400050" algn="l"/>
                <a:tab pos="627063" algn="l"/>
              </a:tabLst>
            </a:pPr>
            <a:r>
              <a:rPr lang="en-US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Audit’s guidance document: </a:t>
            </a:r>
            <a:r>
              <a:rPr lang="en-US" sz="1300" b="1" i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https://www.rochester.edu/adminfinance/audit/practices.html</a:t>
            </a:r>
          </a:p>
          <a:p>
            <a:pPr marL="400050" lvl="3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Direct Cost Transaction Testing</a:t>
            </a:r>
          </a:p>
          <a:p>
            <a:pPr marL="400050" lvl="3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Department (Unrestricted)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Transaction Testing</a:t>
            </a:r>
          </a:p>
          <a:p>
            <a:pPr marL="400050" lvl="2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Cost Sharing</a:t>
            </a:r>
          </a:p>
          <a:p>
            <a:pPr marL="400050" lvl="2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Cost Transfers  </a:t>
            </a:r>
          </a:p>
          <a:p>
            <a:pPr marL="400050" lvl="2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Conflict of Interest  </a:t>
            </a:r>
            <a:endParaRPr lang="en-US" sz="1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2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Sub-contract/Sub-awards Management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(if applicable)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00050" lvl="2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Service Center Management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(if applicable)</a:t>
            </a:r>
          </a:p>
          <a:p>
            <a:pPr marL="285750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Risk Based Methodology used to select departments to review based on:</a:t>
            </a:r>
          </a:p>
          <a:p>
            <a:pPr marL="400050" lvl="3" indent="16668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Funded sponsored research programs</a:t>
            </a:r>
          </a:p>
          <a:p>
            <a:pPr marL="400050" lvl="3" indent="16668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Clinical Trials  </a:t>
            </a:r>
          </a:p>
          <a:p>
            <a:pPr marL="0" indent="0">
              <a:buNone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Sponsored Research – Full-Scope Audits</a:t>
            </a:r>
            <a:endParaRPr lang="en-US" sz="2000" b="1" i="1" strike="sngStrike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6467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17" y="609600"/>
            <a:ext cx="8534400" cy="5656997"/>
          </a:xfrm>
        </p:spPr>
        <p:txBody>
          <a:bodyPr/>
          <a:lstStyle/>
          <a:p>
            <a:pPr marL="0" lvl="0" indent="0">
              <a:buNone/>
            </a:pPr>
            <a:endParaRPr lang="en-US" sz="18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16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18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18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>
              <a:buFont typeface="Wingdings" panose="05000000000000000000" pitchFamily="2" charset="2"/>
              <a:buChar char="q"/>
            </a:pPr>
            <a:endParaRPr lang="en-US" sz="18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EDE690-290A-4EFF-A409-144B4FF5B53C}"/>
              </a:ext>
            </a:extLst>
          </p:cNvPr>
          <p:cNvSpPr txBox="1"/>
          <p:nvPr/>
        </p:nvSpPr>
        <p:spPr>
          <a:xfrm>
            <a:off x="381000" y="950178"/>
            <a:ext cx="8131783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Christopher W. Butler, CPA</a:t>
            </a:r>
          </a:p>
          <a:p>
            <a:pPr>
              <a:buNone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Chief Audit Executive, Office of University Audit</a:t>
            </a:r>
          </a:p>
          <a:p>
            <a:pPr>
              <a:buNone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University of Rochester, Box 278931, Rochester, NY 14627</a:t>
            </a:r>
          </a:p>
          <a:p>
            <a:pPr>
              <a:buNone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Phone: (585) 275-1099; Fax (585) 256-3444 </a:t>
            </a:r>
          </a:p>
          <a:p>
            <a:pPr>
              <a:buNone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E-Mail: </a:t>
            </a: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chris.w.butler@rochester.edu</a:t>
            </a: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altLang="en-US" sz="1400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None/>
            </a:pP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Kimberly A. Davis, MBA  (Main Contact)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Senior Internal Auditor</a:t>
            </a:r>
          </a:p>
          <a:p>
            <a:pPr>
              <a:buNone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University of Rochester, Box 278931, Rochester, NY 14627</a:t>
            </a:r>
          </a:p>
          <a:p>
            <a:pPr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Phone: (585) 275-0671; </a:t>
            </a: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Fax: (585) 256-3444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E-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mail: </a:t>
            </a:r>
            <a:r>
              <a:rPr lang="en-US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kdavis56@ur.rochester.edu</a:t>
            </a:r>
            <a:endParaRPr lang="en-US" sz="14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Shirley F. Brown, CIA, CISA, MBA, MMM</a:t>
            </a:r>
          </a:p>
          <a:p>
            <a:pPr>
              <a:buNone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Audit Manager</a:t>
            </a:r>
          </a:p>
          <a:p>
            <a:pPr>
              <a:buNone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University of Rochester, Box 278931, Rochester, NY 14627</a:t>
            </a:r>
          </a:p>
          <a:p>
            <a:pPr>
              <a:buNone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Phone: (585) 313-3866; Fax: (585) 256-3444</a:t>
            </a:r>
          </a:p>
          <a:p>
            <a:pPr>
              <a:buNone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E-Mail: </a:t>
            </a:r>
            <a:r>
              <a:rPr lang="en-US" altLang="en-US" sz="1400" u="sng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Shirley.brown@Rochester.edu</a:t>
            </a:r>
            <a:endParaRPr lang="en-US" altLang="en-US" sz="1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en-US" altLang="en-US" sz="1400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Scott M. Lawlor, MBA, CHIAP®</a:t>
            </a:r>
          </a:p>
          <a:p>
            <a:pPr>
              <a:buNone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Audit Manager</a:t>
            </a:r>
          </a:p>
          <a:p>
            <a:pPr>
              <a:buNone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    University of Rochester, Box 278931, Rochester, NY 14627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Phone: 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(585) 275-8536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 Fax: (585) 256-3444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E-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mail: </a:t>
            </a:r>
            <a:r>
              <a:rPr lang="en-US" sz="1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scott.lawlor@rochester.edu</a:t>
            </a:r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Sponsored Research University Audit Contacts</a:t>
            </a:r>
            <a:endParaRPr lang="en-US" sz="2000" b="1" i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743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404" y="744537"/>
            <a:ext cx="8534400" cy="54276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Sponsored Research - 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High-risk area for the University because of the regulatory, financial and reputational risks associated with a lack of compliance.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Effort Reporting 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Particular high-risk and vulnerability due to the complexity of the regulations and the challenges associated with ensuring effort reporting compliance within our decentralized environment. 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Research Institutions: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Experienced an increase in audit activities by Federal agencies in recent years.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Subject to audit activities by their external financial statement auditors as part of requirements under the Single Audit Act and the Office of Management and Budget (OMB) Regulation 2 CFR 200 (commonly referred to as the “Uniform Guidance”).</a:t>
            </a:r>
          </a:p>
          <a:p>
            <a:pPr marL="0" indent="0">
              <a:buNone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800" b="1" u="sng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Why Audit Sponsored Research</a:t>
            </a:r>
            <a:r>
              <a:rPr lang="en-US" sz="20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657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404" y="845246"/>
            <a:ext cx="8534400" cy="51943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University Award Activity in Fiscal Year 2022: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$476 million in sponsored program expenditures and 1,909 awards received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Approximately 44% (or $200 million) was for salaries and benefits associated with committed effort </a:t>
            </a:r>
          </a:p>
          <a:p>
            <a:pPr marL="400050" lvl="1" indent="0">
              <a:buNone/>
            </a:pP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Source: Fiscal Year 2022 ORPA Annual Report - </a:t>
            </a:r>
            <a:r>
              <a:rPr lang="en-US" sz="1200" b="1" i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https://www.rochester.edu/orpa/_assets/pdf/orpa_annrpt22.pdf</a:t>
            </a:r>
            <a:r>
              <a:rPr lang="en-US" sz="1200" b="1" i="1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marL="0" indent="0">
              <a:buNone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371600" lvl="3" indent="0">
              <a:buNone/>
            </a:pPr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7D4E8F-1BC7-4EB5-972C-1B3C3575E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3048001"/>
            <a:ext cx="7353300" cy="3144922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Research Funding &amp; Salary Support</a:t>
            </a:r>
            <a:r>
              <a:rPr lang="en-US" sz="20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7132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404" y="838200"/>
            <a:ext cx="8534400" cy="5334000"/>
          </a:xfrm>
        </p:spPr>
        <p:txBody>
          <a:bodyPr/>
          <a:lstStyle/>
          <a:p>
            <a:pPr lvl="3">
              <a:buFont typeface="Arial" panose="020B0604020202020204" pitchFamily="34" charset="0"/>
              <a:buChar char="•"/>
            </a:pPr>
            <a:endParaRPr lang="en-US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F768AC-5CA0-453A-89D7-29AED9244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1" y="752997"/>
            <a:ext cx="8077199" cy="31888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A986C6-634D-42CE-B7A8-A8FF22ED4868}"/>
              </a:ext>
            </a:extLst>
          </p:cNvPr>
          <p:cNvSpPr txBox="1"/>
          <p:nvPr/>
        </p:nvSpPr>
        <p:spPr>
          <a:xfrm>
            <a:off x="344197" y="4064097"/>
            <a:ext cx="8404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NIH Grants Policy Statement – Section </a:t>
            </a:r>
            <a:r>
              <a:rPr lang="en-US" sz="2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8.5.2 Noncompliance or Enforcement Actions. 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0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 or more enforcement actions could be taken, pending corrective action: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Disallowing costs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Withholding of further awards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Wholly or partly suspending the grant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Terminate the grant in whole or in part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Research Funding &amp; Salary Support</a:t>
            </a:r>
            <a:r>
              <a:rPr lang="en-US" sz="20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07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741" y="931652"/>
            <a:ext cx="8534400" cy="52755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Horizontal Audits - 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Reviews a key risk area across multiple departments/areas (e.g. Effort Reporting Policy Compliance)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Departmental Audits -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Reviews various key risk areas within a specific department/area (e.g. Direct Costs, Service Centers, Sub-Agreements, etc.)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Data Analytics - 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Reviews system/application transaction data for actionable insights, useful information, outliers, or anomalies 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Sponsored Research Compliance Review Types</a:t>
            </a:r>
            <a:endParaRPr lang="en-US" sz="2000" b="1" i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9004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053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Annually, OUA initiates a series of Horizontal Effort Reporting Policy Compliance audits  </a:t>
            </a:r>
          </a:p>
          <a:p>
            <a:pPr marL="341313" indent="0">
              <a:buNone/>
            </a:pPr>
            <a:r>
              <a:rPr lang="en-US" sz="16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https://www.rochester.edu/ORPA/_assets/pdf/policy_EffortReportingPolicy.pdf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Purpose:  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Provide an objective assessment regarding risk exposures as to adherence with key provisions of the University’s Effort Reporting Policy, which is based on regulations set forth by the Uniform Guidance.  </a:t>
            </a:r>
          </a:p>
          <a:p>
            <a:pPr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Key focus areas:</a:t>
            </a:r>
          </a:p>
          <a:p>
            <a:pPr marL="741363" lvl="1" indent="-2794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Adherence with Certification of Effort requirements (Policy Section E).</a:t>
            </a:r>
          </a:p>
          <a:p>
            <a:pPr marL="741363" lvl="1" indent="-2794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Compliance with required departmental level internal controls related to the management</a:t>
            </a:r>
          </a:p>
          <a:p>
            <a:pPr marL="741363" lvl="1" indent="-279400">
              <a:buNone/>
              <a:tabLst>
                <a:tab pos="514350" algn="l"/>
                <a:tab pos="739775" algn="l"/>
              </a:tabLst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of faculty/investigator effort commitments (Policy Appendix).</a:t>
            </a:r>
          </a:p>
          <a:p>
            <a:pPr marL="741363" lvl="1" indent="-2794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Accuracy and compliance of selected faculty members’ effort reporting.</a:t>
            </a:r>
          </a:p>
          <a:p>
            <a:pPr marL="285750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Risk based methodology used to select departments to review based on:</a:t>
            </a:r>
          </a:p>
          <a:p>
            <a:pPr marL="741363" lvl="3" indent="-279400"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801688" algn="l"/>
              </a:tabLst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Funded sponsored research programs</a:t>
            </a:r>
          </a:p>
          <a:p>
            <a:pPr marL="741363" lvl="3" indent="-2794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Clinical Trials</a:t>
            </a:r>
          </a:p>
          <a:p>
            <a:pPr marL="741363" lvl="3" indent="-2794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Audit history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Effort Reporting Policy Compliance Reviews - Planning 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576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404" y="796925"/>
            <a:ext cx="8649996" cy="5375276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Effort Certification: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Approach: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Work with the Research Administrator or Financial Administrator responsible for awards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Select a sample of faculty who have charged effort to sponsored research during the fiscal year under review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Obtain copies of the current PAF forms and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Summer Certification Forms (if applicable)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Run </a:t>
            </a:r>
            <a:r>
              <a:rPr lang="en-US" sz="1600" i="1" u="sng" dirty="0">
                <a:latin typeface="Calibri" panose="020F0502020204030204" pitchFamily="34" charset="0"/>
                <a:cs typeface="Calibri" panose="020F0502020204030204" pitchFamily="34" charset="0"/>
              </a:rPr>
              <a:t>HRMS Certifications Exception Report (UPY6070) </a:t>
            </a:r>
          </a:p>
          <a:p>
            <a:pPr>
              <a:spcBef>
                <a:spcPts val="1500"/>
              </a:spcBef>
              <a:buFont typeface="Wingdings" panose="05000000000000000000" pitchFamily="2" charset="2"/>
              <a:buChar char="q"/>
            </a:pP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Validate:</a:t>
            </a:r>
          </a:p>
          <a:p>
            <a:pPr lvl="1">
              <a:spcBef>
                <a:spcPts val="30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Effort certification was submitted at least once in the past 12 months through Personnel Action (PAF) forms and/or Summer Certification Forms.</a:t>
            </a:r>
          </a:p>
          <a:p>
            <a:pPr lvl="1">
              <a:spcBef>
                <a:spcPts val="30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Certification has been signed by the appropriate individual per the Policy on the PAF.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individual must certify their own effort. 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PI’s (with first-hand knowledge) can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certify for Post Docs and Grad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Students if individual worked exclusively for the PI.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Undergrad effort is certified when the timekeeping manager approves their time.</a:t>
            </a:r>
          </a:p>
          <a:p>
            <a:pPr marL="741363" lvl="1" indent="-284163">
              <a:spcBef>
                <a:spcPts val="300"/>
              </a:spcBef>
              <a:buFont typeface="+mj-lt"/>
              <a:buAutoNum type="arabicPeriod"/>
            </a:pPr>
            <a:r>
              <a:rPr lang="en-US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HRMS Certification Exception Report (UPY6070)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is run on a regular basis to identify individuals with no change in effort (a 10 or 11 month look-back period is recommended).  </a:t>
            </a:r>
          </a:p>
          <a:p>
            <a:pPr marL="514350" lvl="1" indent="0"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0">
              <a:buNone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14350" indent="-114300">
              <a:spcBef>
                <a:spcPts val="0"/>
              </a:spcBef>
              <a:buNone/>
              <a:tabLst>
                <a:tab pos="60325" algn="l"/>
              </a:tabLs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514350" lvl="2" indent="-114300">
              <a:spcBef>
                <a:spcPts val="0"/>
              </a:spcBef>
              <a:buNone/>
              <a:tabLst>
                <a:tab pos="60325" algn="l"/>
              </a:tabLst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Effort Reporting Policy Audit Program &amp; Procedures</a:t>
            </a:r>
            <a:endParaRPr lang="en-US" sz="2000" b="1" i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411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827" y="768760"/>
            <a:ext cx="8487177" cy="4870040"/>
          </a:xfrm>
        </p:spPr>
        <p:txBody>
          <a:bodyPr/>
          <a:lstStyle/>
          <a:p>
            <a:pPr marL="0" indent="0">
              <a:buNone/>
            </a:pP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Department’s Internal Control Procedures for Monitoring Effort &amp; Payroll Allocations  </a:t>
            </a:r>
            <a:endParaRPr lang="en-US" sz="2400" b="1" i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61963" algn="l"/>
              </a:tabLst>
            </a:pPr>
            <a:endParaRPr lang="en-US" sz="16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 of the required internal controls are to ensure: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Faculty member/investigator is not overcommitted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Effort/payroll allocations are reasonable reflections of the actual work performed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variance from committed effort requiring sponsor approval is identified and approval is obtained for:</a:t>
            </a:r>
          </a:p>
          <a:p>
            <a:pPr lvl="2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 change in a key person specified in the application or the award document.  </a:t>
            </a:r>
          </a:p>
          <a:p>
            <a:pPr lvl="2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Absence for more than 3 months, or a 25% reduction in time devoted to the project, by the PI or Project Director.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Timely changes in payroll allocations are identified and updated:</a:t>
            </a:r>
          </a:p>
          <a:p>
            <a:pPr lvl="2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a minimum, if an effort  change is at least 10% of the individual’s total effort or results in a reduction of documented effort on a single project (</a:t>
            </a:r>
            <a:r>
              <a:rPr lang="en-US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a six-month period)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25% or more of the original  commitment for the current project period, an update to the respective person’s effort/payroll allocation must be done. 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Effort Reporting Policy Audit Program &amp; Procedures</a:t>
            </a:r>
            <a:endParaRPr lang="en-US" sz="2000" b="1" i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328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404" y="790577"/>
            <a:ext cx="8726196" cy="53816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Approach: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Work with the Research Administrator or Financial Administrator responsible for grants to obtain an explanation and evidence of their process to monitor and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verify effort and payroll allocations.  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Select a sample of faculty/investigator (key personnel) who have charged effort to sponsored research.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Conduct </a:t>
            </a:r>
            <a:r>
              <a:rPr lang="en-US" sz="1400" u="sng" dirty="0">
                <a:latin typeface="Calibri" panose="020F0502020204030204" pitchFamily="34" charset="0"/>
                <a:cs typeface="Calibri" panose="020F0502020204030204" pitchFamily="34" charset="0"/>
              </a:rPr>
              <a:t>Floor Check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from the perspective of a Federal Auditor which includes a </a:t>
            </a:r>
            <a:r>
              <a:rPr lang="en-US" sz="1400" u="sng" dirty="0">
                <a:latin typeface="Calibri" panose="020F0502020204030204" pitchFamily="34" charset="0"/>
                <a:cs typeface="Calibri" panose="020F0502020204030204" pitchFamily="34" charset="0"/>
              </a:rPr>
              <a:t>review and </a:t>
            </a:r>
            <a:r>
              <a:rPr lang="en-US" sz="14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comparison of the </a:t>
            </a:r>
            <a:r>
              <a:rPr lang="en-US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effort components:  </a:t>
            </a:r>
          </a:p>
          <a:p>
            <a:pPr marL="687388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7388" indent="-22542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1963" indent="0">
              <a:spcBef>
                <a:spcPts val="0"/>
              </a:spcBef>
              <a:buNone/>
            </a:pPr>
            <a:endParaRPr lang="en-US" sz="1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1963" indent="0">
              <a:spcBef>
                <a:spcPts val="0"/>
              </a:spcBef>
              <a:buNone/>
            </a:pPr>
            <a:r>
              <a:rPr lang="en-US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lvl="1" indent="0">
              <a:buNone/>
              <a:tabLst>
                <a:tab pos="2343150" algn="l"/>
                <a:tab pos="2803525" algn="l"/>
                <a:tab pos="2855913" algn="l"/>
              </a:tabLst>
            </a:pPr>
            <a:endParaRPr lang="en-US" sz="1200" b="1" i="1" dirty="0">
              <a:highlight>
                <a:srgbClr val="00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lvl="1" indent="0">
              <a:buNone/>
              <a:tabLst>
                <a:tab pos="2343150" algn="l"/>
                <a:tab pos="2803525" algn="l"/>
                <a:tab pos="2855913" algn="l"/>
              </a:tabLst>
            </a:pPr>
            <a:endParaRPr lang="en-US" sz="1200" b="1" i="1" dirty="0">
              <a:highlight>
                <a:srgbClr val="00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lvl="1" indent="0">
              <a:buNone/>
              <a:tabLst>
                <a:tab pos="2343150" algn="l"/>
                <a:tab pos="2803525" algn="l"/>
                <a:tab pos="2855913" algn="l"/>
              </a:tabLst>
            </a:pPr>
            <a:endParaRPr lang="en-US" sz="1200" b="1" i="1" dirty="0">
              <a:highlight>
                <a:srgbClr val="00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92D6BD0-2EAB-4BA0-A7AD-7B1D3F135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239024"/>
              </p:ext>
            </p:extLst>
          </p:nvPr>
        </p:nvGraphicFramePr>
        <p:xfrm>
          <a:off x="457200" y="2590801"/>
          <a:ext cx="8534400" cy="34082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1336">
                  <a:extLst>
                    <a:ext uri="{9D8B030D-6E8A-4147-A177-3AD203B41FA5}">
                      <a16:colId xmlns:a16="http://schemas.microsoft.com/office/drawing/2014/main" val="1673019030"/>
                    </a:ext>
                  </a:extLst>
                </a:gridCol>
                <a:gridCol w="1465604">
                  <a:extLst>
                    <a:ext uri="{9D8B030D-6E8A-4147-A177-3AD203B41FA5}">
                      <a16:colId xmlns:a16="http://schemas.microsoft.com/office/drawing/2014/main" val="2363887420"/>
                    </a:ext>
                  </a:extLst>
                </a:gridCol>
                <a:gridCol w="5847460">
                  <a:extLst>
                    <a:ext uri="{9D8B030D-6E8A-4147-A177-3AD203B41FA5}">
                      <a16:colId xmlns:a16="http://schemas.microsoft.com/office/drawing/2014/main" val="2039704193"/>
                    </a:ext>
                  </a:extLst>
                </a:gridCol>
              </a:tblGrid>
              <a:tr h="39068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79939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600" b="1" dirty="0"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Committed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 the Award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Effort </a:t>
                      </a: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agreed to by the Sponsor and PI from award (including modifications); IORA for new awards  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93995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600" b="1" dirty="0"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 HRMS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u="sng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HRMS Effort Payroll Allocation Report (UPY8010)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used </a:t>
                      </a:r>
                      <a:r>
                        <a:rPr lang="en-US" sz="1600" b="0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obtain effort/payroll allocations for selected researchers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390836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r>
                        <a:rPr lang="en-US" sz="1600" b="1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Devoted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 the Researcher 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Interview the Principal Investigator and other key personnel as to actual activities/work performed: </a:t>
                      </a:r>
                    </a:p>
                    <a:p>
                      <a:pPr marL="515937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Total University Effort (TUE) - Sponsored Research, proposal writing, teaching, professional development, administrative </a:t>
                      </a:r>
                      <a:r>
                        <a:rPr lang="en-US" sz="1400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uties, clinical practice </a:t>
                      </a:r>
                      <a:r>
                        <a:rPr lang="en-US" sz="1400" i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regardless of when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(daytime, evening, weekends) </a:t>
                      </a:r>
                      <a:r>
                        <a:rPr lang="en-US" sz="1400" i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where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(on site, at home, traveling) the activities occur.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15937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University Effort is </a:t>
                      </a:r>
                      <a:r>
                        <a:rPr lang="en-US" sz="1400" i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based on a specified number of hours (e.g., 40 hours per week).  Cannot have greater than 100% effort.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490527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65404" y="304800"/>
            <a:ext cx="8483600" cy="38707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24" charset="0"/>
                <a:ea typeface="MS Pゴシック" pitchFamily="-92" charset="-128"/>
              </a:defRPr>
            </a:lvl9pPr>
          </a:lstStyle>
          <a:p>
            <a:r>
              <a:rPr lang="en-US" sz="2400" b="1" i="1" kern="0" dirty="0">
                <a:latin typeface="Calibri" panose="020F0502020204030204" pitchFamily="34" charset="0"/>
                <a:cs typeface="Calibri" panose="020F0502020204030204" pitchFamily="34" charset="0"/>
              </a:rPr>
              <a:t>Effort Reporting Policy Audit Program &amp; Procedures</a:t>
            </a:r>
            <a:endParaRPr lang="en-US" sz="2000" b="1" i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B54E3528-BC15-4622-908A-FBA4C7FB8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4" y="738876"/>
            <a:ext cx="8483600" cy="3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047256"/>
      </p:ext>
    </p:extLst>
  </p:cSld>
  <p:clrMapOvr>
    <a:masterClrMapping/>
  </p:clrMapOvr>
</p:sld>
</file>

<file path=ppt/theme/theme1.xml><?xml version="1.0" encoding="utf-8"?>
<a:theme xmlns:a="http://schemas.openxmlformats.org/drawingml/2006/main" name="UR.lightbackgrnd">
  <a:themeElements>
    <a:clrScheme name="Office Theme 1">
      <a:dk1>
        <a:srgbClr val="000000"/>
      </a:dk1>
      <a:lt1>
        <a:srgbClr val="E8EAE9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2F3F2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UR.lightbackgrnd</Template>
  <TotalTime>5947</TotalTime>
  <Words>2066</Words>
  <Application>Microsoft Office PowerPoint</Application>
  <PresentationFormat>On-screen Show (4:3)</PresentationFormat>
  <Paragraphs>292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UR.lightbackgrnd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setup</dc:creator>
  <cp:lastModifiedBy>Brown, Shirley</cp:lastModifiedBy>
  <cp:revision>564</cp:revision>
  <cp:lastPrinted>2019-08-01T14:56:32Z</cp:lastPrinted>
  <dcterms:created xsi:type="dcterms:W3CDTF">2014-10-28T16:51:51Z</dcterms:created>
  <dcterms:modified xsi:type="dcterms:W3CDTF">2023-11-28T15:12:40Z</dcterms:modified>
</cp:coreProperties>
</file>